
<file path=[Content_Types].xml><?xml version="1.0" encoding="utf-8"?>
<Types xmlns="http://schemas.openxmlformats.org/package/2006/content-types">
  <Default Extension="fntdata" ContentType="application/x-fontdata"/>
  <Default Extension="gif" ContentType="image/gi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embeddedFontLst>
    <p:embeddedFont>
      <p:font typeface="Calibri" panose="020F0502020204030204" pitchFamily="34" charset="0"/>
      <p:regular r:id="rId14"/>
      <p:bold r:id="rId15"/>
      <p:italic r:id="rId16"/>
      <p:boldItalic r:id="rId17"/>
    </p:embeddedFont>
    <p:embeddedFont>
      <p:font typeface="Century Gothic" panose="020B0502020202020204" pitchFamily="34" charset="0"/>
      <p:regular r:id="rId18"/>
      <p:bold r:id="rId19"/>
      <p:italic r:id="rId20"/>
      <p:boldItalic r:id="rId2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162A5B4D-387B-4AFB-A098-D5F773A4DE2C}">
          <p14:sldIdLst>
            <p14:sldId id="256"/>
            <p14:sldId id="257"/>
            <p14:sldId id="258"/>
            <p14:sldId id="259"/>
            <p14:sldId id="260"/>
            <p14:sldId id="261"/>
            <p14:sldId id="262"/>
            <p14:sldId id="263"/>
            <p14:sldId id="264"/>
            <p14:sldId id="265"/>
            <p14:sldId id="26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3" Type="http://schemas.openxmlformats.org/officeDocument/2006/relationships/slide" Target="slides/slide2.xml"/><Relationship Id="rId21" Type="http://schemas.openxmlformats.org/officeDocument/2006/relationships/font" Target="fonts/font8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8" name="Google Shape;248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8" name="Google Shape;268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" name="Google Shape;8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3" name="Google Shape;113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Google Shape;131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9" name="Google Shape;159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4" name="Google Shape;184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9" name="Google Shape;199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5" name="Google Shape;225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вертикальный текст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2" name="Google Shape;72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3" name="Google Shape;73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Вертикальный заголовок и текст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9" name="Google Shape;79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1" name="Google Shape;21;p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Два объекта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равнение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0" name="Google Shape;40;p6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9" name="Google Shape;49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устой слайд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Объект с подписью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56" name="Google Shape;56;p9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31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Рисунок с подписью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63" name="Google Shape;63;p10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7" name="Google Shape;67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g"/><Relationship Id="rId3" Type="http://schemas.openxmlformats.org/officeDocument/2006/relationships/image" Target="../media/image1.png"/><Relationship Id="rId7" Type="http://schemas.openxmlformats.org/officeDocument/2006/relationships/image" Target="../media/image9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2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447360" y="6373504"/>
            <a:ext cx="1596790" cy="368884"/>
          </a:xfrm>
          <a:prstGeom prst="rect">
            <a:avLst/>
          </a:prstGeom>
          <a:noFill/>
          <a:ln>
            <a:noFill/>
          </a:ln>
        </p:spPr>
      </p:pic>
      <p:pic>
        <p:nvPicPr>
          <p:cNvPr id="85" name="Google Shape;85;p13"/>
          <p:cNvPicPr preferRelativeResize="0"/>
          <p:nvPr/>
        </p:nvPicPr>
        <p:blipFill rotWithShape="1">
          <a:blip r:embed="rId4">
            <a:alphaModFix/>
          </a:blip>
          <a:srcRect l="49952" t="15616" r="-6286" b="-5791"/>
          <a:stretch/>
        </p:blipFill>
        <p:spPr>
          <a:xfrm>
            <a:off x="0" y="-1"/>
            <a:ext cx="7325650" cy="7328965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13"/>
          <p:cNvSpPr txBox="1"/>
          <p:nvPr/>
        </p:nvSpPr>
        <p:spPr>
          <a:xfrm>
            <a:off x="6058400" y="1859340"/>
            <a:ext cx="4851699" cy="15696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ФИНАНСОВАЯ ДЕЯТЕЛЬНОСТЬ ГОРНЫХ ПРЕДПРИЯТИЙ</a:t>
            </a:r>
            <a:endParaRPr sz="36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0" name="Google Shape;250;p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406416" y="6489512"/>
            <a:ext cx="1596790" cy="368884"/>
          </a:xfrm>
          <a:prstGeom prst="rect">
            <a:avLst/>
          </a:prstGeom>
          <a:noFill/>
          <a:ln>
            <a:noFill/>
          </a:ln>
        </p:spPr>
      </p:pic>
      <p:sp>
        <p:nvSpPr>
          <p:cNvPr id="251" name="Google Shape;251;p22"/>
          <p:cNvSpPr/>
          <p:nvPr/>
        </p:nvSpPr>
        <p:spPr>
          <a:xfrm>
            <a:off x="238836" y="240712"/>
            <a:ext cx="10278776" cy="11264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Содержание и структура затрат на производство</a:t>
            </a:r>
            <a:endParaRPr/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				     и реализацию продукции</a:t>
            </a:r>
            <a:endParaRPr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2" name="Google Shape;252;p22"/>
          <p:cNvSpPr/>
          <p:nvPr/>
        </p:nvSpPr>
        <p:spPr>
          <a:xfrm>
            <a:off x="-1819" y="859809"/>
            <a:ext cx="9468000" cy="25200"/>
          </a:xfrm>
          <a:prstGeom prst="rect">
            <a:avLst/>
          </a:prstGeom>
          <a:gradFill>
            <a:gsLst>
              <a:gs pos="0">
                <a:srgbClr val="00B050"/>
              </a:gs>
              <a:gs pos="93000">
                <a:srgbClr val="92D050"/>
              </a:gs>
              <a:gs pos="100000">
                <a:schemeClr val="lt1"/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53" name="Google Shape;253;p22"/>
          <p:cNvPicPr preferRelativeResize="0"/>
          <p:nvPr/>
        </p:nvPicPr>
        <p:blipFill rotWithShape="1">
          <a:blip r:embed="rId4">
            <a:alphaModFix/>
          </a:blip>
          <a:srcRect t="76179" r="79363"/>
          <a:stretch/>
        </p:blipFill>
        <p:spPr>
          <a:xfrm>
            <a:off x="0" y="5224775"/>
            <a:ext cx="2021885" cy="1633621"/>
          </a:xfrm>
          <a:prstGeom prst="rect">
            <a:avLst/>
          </a:prstGeom>
          <a:noFill/>
          <a:ln>
            <a:noFill/>
          </a:ln>
        </p:spPr>
      </p:pic>
      <p:pic>
        <p:nvPicPr>
          <p:cNvPr id="254" name="Google Shape;254;p22"/>
          <p:cNvPicPr preferRelativeResize="0"/>
          <p:nvPr/>
        </p:nvPicPr>
        <p:blipFill rotWithShape="1">
          <a:blip r:embed="rId5">
            <a:alphaModFix/>
          </a:blip>
          <a:srcRect l="76577" b="71886"/>
          <a:stretch/>
        </p:blipFill>
        <p:spPr>
          <a:xfrm>
            <a:off x="10406416" y="0"/>
            <a:ext cx="1797365" cy="1510066"/>
          </a:xfrm>
          <a:prstGeom prst="rect">
            <a:avLst/>
          </a:prstGeom>
          <a:noFill/>
          <a:ln>
            <a:noFill/>
          </a:ln>
        </p:spPr>
      </p:pic>
      <p:sp>
        <p:nvSpPr>
          <p:cNvPr id="255" name="Google Shape;255;p22"/>
          <p:cNvSpPr/>
          <p:nvPr/>
        </p:nvSpPr>
        <p:spPr>
          <a:xfrm>
            <a:off x="945510" y="1748306"/>
            <a:ext cx="5988255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Материальные и денежные затраты предприятия</a:t>
            </a:r>
            <a:endParaRPr sz="20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6" name="Google Shape;256;p22"/>
          <p:cNvSpPr/>
          <p:nvPr/>
        </p:nvSpPr>
        <p:spPr>
          <a:xfrm>
            <a:off x="2889790" y="3260009"/>
            <a:ext cx="398333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производство и реализация продукции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7" name="Google Shape;257;p22"/>
          <p:cNvSpPr/>
          <p:nvPr/>
        </p:nvSpPr>
        <p:spPr>
          <a:xfrm>
            <a:off x="3509905" y="3918374"/>
            <a:ext cx="4137608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социальное развитие своих коллективов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8" name="Google Shape;258;p22"/>
          <p:cNvSpPr/>
          <p:nvPr/>
        </p:nvSpPr>
        <p:spPr>
          <a:xfrm>
            <a:off x="4022270" y="4576742"/>
            <a:ext cx="187974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текущие расходы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59" name="Google Shape;259;p22"/>
          <p:cNvCxnSpPr>
            <a:endCxn id="260" idx="1"/>
          </p:cNvCxnSpPr>
          <p:nvPr/>
        </p:nvCxnSpPr>
        <p:spPr>
          <a:xfrm>
            <a:off x="1280086" y="2090200"/>
            <a:ext cx="1035900" cy="691200"/>
          </a:xfrm>
          <a:prstGeom prst="curvedConnector3">
            <a:avLst>
              <a:gd name="adj1" fmla="val 50000"/>
            </a:avLst>
          </a:prstGeom>
          <a:noFill/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261" name="Google Shape;261;p22"/>
          <p:cNvCxnSpPr>
            <a:endCxn id="256" idx="1"/>
          </p:cNvCxnSpPr>
          <p:nvPr/>
        </p:nvCxnSpPr>
        <p:spPr>
          <a:xfrm>
            <a:off x="1285390" y="2077575"/>
            <a:ext cx="1604400" cy="1367100"/>
          </a:xfrm>
          <a:prstGeom prst="curvedConnector3">
            <a:avLst>
              <a:gd name="adj1" fmla="val 50000"/>
            </a:avLst>
          </a:prstGeom>
          <a:noFill/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262" name="Google Shape;262;p22"/>
          <p:cNvCxnSpPr>
            <a:endCxn id="257" idx="1"/>
          </p:cNvCxnSpPr>
          <p:nvPr/>
        </p:nvCxnSpPr>
        <p:spPr>
          <a:xfrm>
            <a:off x="1280305" y="2090040"/>
            <a:ext cx="2229600" cy="2013000"/>
          </a:xfrm>
          <a:prstGeom prst="curvedConnector3">
            <a:avLst>
              <a:gd name="adj1" fmla="val 50000"/>
            </a:avLst>
          </a:prstGeom>
          <a:noFill/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263" name="Google Shape;263;p22"/>
          <p:cNvCxnSpPr>
            <a:endCxn id="258" idx="1"/>
          </p:cNvCxnSpPr>
          <p:nvPr/>
        </p:nvCxnSpPr>
        <p:spPr>
          <a:xfrm>
            <a:off x="1280270" y="2067108"/>
            <a:ext cx="2742000" cy="2694300"/>
          </a:xfrm>
          <a:prstGeom prst="curvedConnector3">
            <a:avLst>
              <a:gd name="adj1" fmla="val 50000"/>
            </a:avLst>
          </a:prstGeom>
          <a:noFill/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260" name="Google Shape;260;p22"/>
          <p:cNvSpPr/>
          <p:nvPr/>
        </p:nvSpPr>
        <p:spPr>
          <a:xfrm>
            <a:off x="2315986" y="2596734"/>
            <a:ext cx="502060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расширенное воспроизводство основных фондов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4" name="Google Shape;264;p22"/>
          <p:cNvSpPr/>
          <p:nvPr/>
        </p:nvSpPr>
        <p:spPr>
          <a:xfrm>
            <a:off x="2933049" y="5608679"/>
            <a:ext cx="6331131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>
                <a:solidFill>
                  <a:srgbClr val="00B0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!</a:t>
            </a:r>
            <a:r>
              <a:rPr lang="ru-RU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1600" i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Наибольший объем занимают затраты на производство продукции</a:t>
            </a:r>
            <a:endParaRPr sz="1600" i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65" name="Google Shape;265;p2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840742" y="1943277"/>
            <a:ext cx="4162464" cy="297144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0" name="Google Shape;270;p2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406416" y="6489512"/>
            <a:ext cx="1596790" cy="368884"/>
          </a:xfrm>
          <a:prstGeom prst="rect">
            <a:avLst/>
          </a:prstGeom>
          <a:noFill/>
          <a:ln>
            <a:noFill/>
          </a:ln>
        </p:spPr>
      </p:pic>
      <p:sp>
        <p:nvSpPr>
          <p:cNvPr id="271" name="Google Shape;271;p23"/>
          <p:cNvSpPr/>
          <p:nvPr/>
        </p:nvSpPr>
        <p:spPr>
          <a:xfrm>
            <a:off x="238836" y="240712"/>
            <a:ext cx="9094541" cy="11264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Вопрос 2. Содержание и структура затрат на производство</a:t>
            </a:r>
            <a:endParaRPr/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				     и реализацию продукции</a:t>
            </a:r>
            <a:endParaRPr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2" name="Google Shape;272;p23"/>
          <p:cNvSpPr/>
          <p:nvPr/>
        </p:nvSpPr>
        <p:spPr>
          <a:xfrm>
            <a:off x="-1819" y="859809"/>
            <a:ext cx="9468000" cy="25200"/>
          </a:xfrm>
          <a:prstGeom prst="rect">
            <a:avLst/>
          </a:prstGeom>
          <a:gradFill>
            <a:gsLst>
              <a:gs pos="0">
                <a:srgbClr val="00B050"/>
              </a:gs>
              <a:gs pos="93000">
                <a:srgbClr val="92D050"/>
              </a:gs>
              <a:gs pos="100000">
                <a:schemeClr val="lt1"/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73" name="Google Shape;273;p23"/>
          <p:cNvPicPr preferRelativeResize="0"/>
          <p:nvPr/>
        </p:nvPicPr>
        <p:blipFill rotWithShape="1">
          <a:blip r:embed="rId4">
            <a:alphaModFix/>
          </a:blip>
          <a:srcRect t="76179" r="79363"/>
          <a:stretch/>
        </p:blipFill>
        <p:spPr>
          <a:xfrm>
            <a:off x="0" y="5224775"/>
            <a:ext cx="2021885" cy="1633621"/>
          </a:xfrm>
          <a:prstGeom prst="rect">
            <a:avLst/>
          </a:prstGeom>
          <a:noFill/>
          <a:ln>
            <a:noFill/>
          </a:ln>
        </p:spPr>
      </p:pic>
      <p:pic>
        <p:nvPicPr>
          <p:cNvPr id="274" name="Google Shape;274;p23"/>
          <p:cNvPicPr preferRelativeResize="0"/>
          <p:nvPr/>
        </p:nvPicPr>
        <p:blipFill rotWithShape="1">
          <a:blip r:embed="rId5">
            <a:alphaModFix/>
          </a:blip>
          <a:srcRect l="76577" b="71886"/>
          <a:stretch/>
        </p:blipFill>
        <p:spPr>
          <a:xfrm>
            <a:off x="10406416" y="0"/>
            <a:ext cx="1797365" cy="151006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75" name="Google Shape;275;p23"/>
          <p:cNvGrpSpPr/>
          <p:nvPr/>
        </p:nvGrpSpPr>
        <p:grpSpPr>
          <a:xfrm>
            <a:off x="2183530" y="1810766"/>
            <a:ext cx="8089102" cy="4534921"/>
            <a:chOff x="0" y="117816"/>
            <a:chExt cx="8089102" cy="4534921"/>
          </a:xfrm>
        </p:grpSpPr>
        <p:sp>
          <p:nvSpPr>
            <p:cNvPr id="276" name="Google Shape;276;p23"/>
            <p:cNvSpPr/>
            <p:nvPr/>
          </p:nvSpPr>
          <p:spPr>
            <a:xfrm>
              <a:off x="0" y="368736"/>
              <a:ext cx="8089102" cy="428400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w="9525" cap="flat" cmpd="sng">
              <a:solidFill>
                <a:schemeClr val="accent6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" name="Google Shape;277;p23"/>
            <p:cNvSpPr/>
            <p:nvPr/>
          </p:nvSpPr>
          <p:spPr>
            <a:xfrm>
              <a:off x="404455" y="117816"/>
              <a:ext cx="5662371" cy="501840"/>
            </a:xfrm>
            <a:prstGeom prst="roundRect">
              <a:avLst>
                <a:gd name="adj" fmla="val 16667"/>
              </a:avLst>
            </a:prstGeom>
            <a:gradFill>
              <a:gsLst>
                <a:gs pos="0">
                  <a:srgbClr val="7FB75F"/>
                </a:gs>
                <a:gs pos="50000">
                  <a:srgbClr val="6EB141"/>
                </a:gs>
                <a:gs pos="100000">
                  <a:srgbClr val="5FA134"/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2745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" name="Google Shape;278;p23"/>
            <p:cNvSpPr txBox="1"/>
            <p:nvPr/>
          </p:nvSpPr>
          <p:spPr>
            <a:xfrm>
              <a:off x="428953" y="142314"/>
              <a:ext cx="5613375" cy="4528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14000" tIns="0" rIns="214000" bIns="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4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сырье и основные материалы, включая затраты, связанные с использованием природных ресурсов</a:t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9" name="Google Shape;279;p23"/>
            <p:cNvSpPr/>
            <p:nvPr/>
          </p:nvSpPr>
          <p:spPr>
            <a:xfrm>
              <a:off x="0" y="1139856"/>
              <a:ext cx="8089102" cy="428400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w="9525" cap="flat" cmpd="sng">
              <a:solidFill>
                <a:schemeClr val="accent6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" name="Google Shape;280;p23"/>
            <p:cNvSpPr/>
            <p:nvPr/>
          </p:nvSpPr>
          <p:spPr>
            <a:xfrm>
              <a:off x="404455" y="888936"/>
              <a:ext cx="5662371" cy="501840"/>
            </a:xfrm>
            <a:prstGeom prst="roundRect">
              <a:avLst>
                <a:gd name="adj" fmla="val 16667"/>
              </a:avLst>
            </a:prstGeom>
            <a:gradFill>
              <a:gsLst>
                <a:gs pos="0">
                  <a:srgbClr val="7FB75F"/>
                </a:gs>
                <a:gs pos="50000">
                  <a:srgbClr val="6EB141"/>
                </a:gs>
                <a:gs pos="100000">
                  <a:srgbClr val="5FA134"/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2745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" name="Google Shape;281;p23"/>
            <p:cNvSpPr txBox="1"/>
            <p:nvPr/>
          </p:nvSpPr>
          <p:spPr>
            <a:xfrm>
              <a:off x="428953" y="913434"/>
              <a:ext cx="5613375" cy="4528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14000" tIns="0" rIns="214000" bIns="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4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вспомогательные материалы, топливо, электроэнергия</a:t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2" name="Google Shape;282;p23"/>
            <p:cNvSpPr/>
            <p:nvPr/>
          </p:nvSpPr>
          <p:spPr>
            <a:xfrm>
              <a:off x="0" y="1910976"/>
              <a:ext cx="8089102" cy="428400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w="9525" cap="flat" cmpd="sng">
              <a:solidFill>
                <a:schemeClr val="accent6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" name="Google Shape;283;p23"/>
            <p:cNvSpPr/>
            <p:nvPr/>
          </p:nvSpPr>
          <p:spPr>
            <a:xfrm>
              <a:off x="404455" y="1660056"/>
              <a:ext cx="5662371" cy="501840"/>
            </a:xfrm>
            <a:prstGeom prst="roundRect">
              <a:avLst>
                <a:gd name="adj" fmla="val 16667"/>
              </a:avLst>
            </a:prstGeom>
            <a:gradFill>
              <a:gsLst>
                <a:gs pos="0">
                  <a:srgbClr val="7FB75F"/>
                </a:gs>
                <a:gs pos="50000">
                  <a:srgbClr val="6EB141"/>
                </a:gs>
                <a:gs pos="100000">
                  <a:srgbClr val="5FA134"/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2745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" name="Google Shape;284;p23"/>
            <p:cNvSpPr txBox="1"/>
            <p:nvPr/>
          </p:nvSpPr>
          <p:spPr>
            <a:xfrm>
              <a:off x="428953" y="1684554"/>
              <a:ext cx="5613375" cy="4528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14000" tIns="0" rIns="214000" bIns="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4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основная и дополнительная заработная плата</a:t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5" name="Google Shape;285;p23"/>
            <p:cNvSpPr/>
            <p:nvPr/>
          </p:nvSpPr>
          <p:spPr>
            <a:xfrm>
              <a:off x="0" y="2682097"/>
              <a:ext cx="8089102" cy="428400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w="9525" cap="flat" cmpd="sng">
              <a:solidFill>
                <a:schemeClr val="accent6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" name="Google Shape;286;p23"/>
            <p:cNvSpPr/>
            <p:nvPr/>
          </p:nvSpPr>
          <p:spPr>
            <a:xfrm>
              <a:off x="404455" y="2431177"/>
              <a:ext cx="5662371" cy="501840"/>
            </a:xfrm>
            <a:prstGeom prst="roundRect">
              <a:avLst>
                <a:gd name="adj" fmla="val 16667"/>
              </a:avLst>
            </a:prstGeom>
            <a:gradFill>
              <a:gsLst>
                <a:gs pos="0">
                  <a:srgbClr val="7FB75F"/>
                </a:gs>
                <a:gs pos="50000">
                  <a:srgbClr val="6EB141"/>
                </a:gs>
                <a:gs pos="100000">
                  <a:srgbClr val="5FA134"/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2745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" name="Google Shape;287;p23"/>
            <p:cNvSpPr txBox="1"/>
            <p:nvPr/>
          </p:nvSpPr>
          <p:spPr>
            <a:xfrm>
              <a:off x="428953" y="2455675"/>
              <a:ext cx="5613375" cy="4528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14000" tIns="0" rIns="214000" bIns="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4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отчисления на государственное социальное страхование, в пенсионный фонд и на медицинское страхование</a:t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8" name="Google Shape;288;p23"/>
            <p:cNvSpPr/>
            <p:nvPr/>
          </p:nvSpPr>
          <p:spPr>
            <a:xfrm>
              <a:off x="0" y="3453216"/>
              <a:ext cx="8089102" cy="428400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w="9525" cap="flat" cmpd="sng">
              <a:solidFill>
                <a:schemeClr val="accent6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" name="Google Shape;289;p23"/>
            <p:cNvSpPr/>
            <p:nvPr/>
          </p:nvSpPr>
          <p:spPr>
            <a:xfrm>
              <a:off x="404455" y="3202296"/>
              <a:ext cx="5662371" cy="501840"/>
            </a:xfrm>
            <a:prstGeom prst="roundRect">
              <a:avLst>
                <a:gd name="adj" fmla="val 16667"/>
              </a:avLst>
            </a:prstGeom>
            <a:gradFill>
              <a:gsLst>
                <a:gs pos="0">
                  <a:srgbClr val="7FB75F"/>
                </a:gs>
                <a:gs pos="50000">
                  <a:srgbClr val="6EB141"/>
                </a:gs>
                <a:gs pos="100000">
                  <a:srgbClr val="5FA134"/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2745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" name="Google Shape;290;p23"/>
            <p:cNvSpPr txBox="1"/>
            <p:nvPr/>
          </p:nvSpPr>
          <p:spPr>
            <a:xfrm>
              <a:off x="428953" y="3226794"/>
              <a:ext cx="5613375" cy="4528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14000" tIns="0" rIns="214000" bIns="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4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амортизация основных фондов</a:t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1" name="Google Shape;291;p23"/>
            <p:cNvSpPr/>
            <p:nvPr/>
          </p:nvSpPr>
          <p:spPr>
            <a:xfrm>
              <a:off x="0" y="4224337"/>
              <a:ext cx="8089102" cy="428400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w="9525" cap="flat" cmpd="sng">
              <a:solidFill>
                <a:schemeClr val="accent6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" name="Google Shape;292;p23"/>
            <p:cNvSpPr/>
            <p:nvPr/>
          </p:nvSpPr>
          <p:spPr>
            <a:xfrm>
              <a:off x="404455" y="3973417"/>
              <a:ext cx="5662371" cy="501840"/>
            </a:xfrm>
            <a:prstGeom prst="roundRect">
              <a:avLst>
                <a:gd name="adj" fmla="val 16667"/>
              </a:avLst>
            </a:prstGeom>
            <a:gradFill>
              <a:gsLst>
                <a:gs pos="0">
                  <a:srgbClr val="7FB75F"/>
                </a:gs>
                <a:gs pos="50000">
                  <a:srgbClr val="6EB141"/>
                </a:gs>
                <a:gs pos="100000">
                  <a:srgbClr val="5FA134"/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2745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" name="Google Shape;293;p23"/>
            <p:cNvSpPr txBox="1"/>
            <p:nvPr/>
          </p:nvSpPr>
          <p:spPr>
            <a:xfrm>
              <a:off x="428953" y="3997915"/>
              <a:ext cx="5613375" cy="4528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14000" tIns="0" rIns="214000" bIns="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4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прочие расходы - арендная плата, командировочные, оплата услуг связи, пожарной охраны и др. </a:t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94" name="Google Shape;294;p23"/>
          <p:cNvSpPr/>
          <p:nvPr/>
        </p:nvSpPr>
        <p:spPr>
          <a:xfrm rot="-5400000">
            <a:off x="315891" y="3586817"/>
            <a:ext cx="3067891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Виды затрат на </a:t>
            </a:r>
            <a:endParaRPr sz="2000" b="1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производство продукции</a:t>
            </a:r>
            <a:endParaRPr sz="20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ru-RU"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Вопросы темы 4.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" name="Google Shape;92;p1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marR="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ru-RU" sz="2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1. Финансирование затрат на производство и реализацию продукции</a:t>
            </a:r>
            <a:endParaRPr sz="2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286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ru-RU" sz="2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2. Содержание и структура затрат на производство и реализацию продукции</a:t>
            </a:r>
            <a:endParaRPr sz="2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286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ru-RU" sz="2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3. Финансовый план и источники финансирования </a:t>
            </a:r>
            <a:endParaRPr sz="2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28600" marR="0" lvl="0" indent="-50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endParaRPr sz="2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" name="Google Shape;97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406416" y="6489512"/>
            <a:ext cx="1596790" cy="368884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5"/>
          <p:cNvSpPr/>
          <p:nvPr/>
        </p:nvSpPr>
        <p:spPr>
          <a:xfrm>
            <a:off x="238836" y="240712"/>
            <a:ext cx="7982057" cy="11264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Вопрос 1. Финансирование затрат на производство </a:t>
            </a:r>
            <a:endParaRPr/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			в реализацию продукции</a:t>
            </a:r>
            <a:endParaRPr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" name="Google Shape;99;p15"/>
          <p:cNvSpPr/>
          <p:nvPr/>
        </p:nvSpPr>
        <p:spPr>
          <a:xfrm>
            <a:off x="-1819" y="859809"/>
            <a:ext cx="9468000" cy="25200"/>
          </a:xfrm>
          <a:prstGeom prst="rect">
            <a:avLst/>
          </a:prstGeom>
          <a:gradFill>
            <a:gsLst>
              <a:gs pos="0">
                <a:srgbClr val="00B050"/>
              </a:gs>
              <a:gs pos="93000">
                <a:srgbClr val="92D050"/>
              </a:gs>
              <a:gs pos="100000">
                <a:schemeClr val="lt1"/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0" name="Google Shape;100;p15"/>
          <p:cNvPicPr preferRelativeResize="0"/>
          <p:nvPr/>
        </p:nvPicPr>
        <p:blipFill rotWithShape="1">
          <a:blip r:embed="rId4">
            <a:alphaModFix/>
          </a:blip>
          <a:srcRect t="76179" r="79363"/>
          <a:stretch/>
        </p:blipFill>
        <p:spPr>
          <a:xfrm>
            <a:off x="0" y="5224775"/>
            <a:ext cx="2021885" cy="163362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15"/>
          <p:cNvPicPr preferRelativeResize="0"/>
          <p:nvPr/>
        </p:nvPicPr>
        <p:blipFill rotWithShape="1">
          <a:blip r:embed="rId5">
            <a:alphaModFix/>
          </a:blip>
          <a:srcRect l="76577" b="71886"/>
          <a:stretch/>
        </p:blipFill>
        <p:spPr>
          <a:xfrm>
            <a:off x="10406416" y="0"/>
            <a:ext cx="1797365" cy="1510066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Google Shape;102;p15"/>
          <p:cNvSpPr/>
          <p:nvPr/>
        </p:nvSpPr>
        <p:spPr>
          <a:xfrm>
            <a:off x="2097024" y="2137826"/>
            <a:ext cx="7992727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Основные принципы организации финансов предприятий всех отраслей </a:t>
            </a:r>
            <a:r>
              <a:rPr lang="ru-RU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едины</a:t>
            </a:r>
            <a:endParaRPr sz="18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3" name="Google Shape;103;p15"/>
          <p:cNvSpPr/>
          <p:nvPr/>
        </p:nvSpPr>
        <p:spPr>
          <a:xfrm rot="5400000" flipH="1">
            <a:off x="1839249" y="2231135"/>
            <a:ext cx="213986" cy="188105"/>
          </a:xfrm>
          <a:prstGeom prst="triangle">
            <a:avLst>
              <a:gd name="adj" fmla="val 50000"/>
            </a:avLst>
          </a:prstGeom>
          <a:solidFill>
            <a:srgbClr val="00B050"/>
          </a:solidFill>
          <a:ln w="127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15"/>
          <p:cNvSpPr/>
          <p:nvPr/>
        </p:nvSpPr>
        <p:spPr>
          <a:xfrm>
            <a:off x="7329466" y="3473371"/>
            <a:ext cx="2411235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единая природа основных финансовых категорий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p15"/>
          <p:cNvSpPr/>
          <p:nvPr/>
        </p:nvSpPr>
        <p:spPr>
          <a:xfrm>
            <a:off x="2439726" y="3473371"/>
            <a:ext cx="2477136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общие экономические законы товарного производства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Google Shape;106;p15"/>
          <p:cNvSpPr/>
          <p:nvPr/>
        </p:nvSpPr>
        <p:spPr>
          <a:xfrm>
            <a:off x="5026590" y="3473371"/>
            <a:ext cx="2151351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сущность денег и денежных отношений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07" name="Google Shape;107;p15"/>
          <p:cNvCxnSpPr/>
          <p:nvPr/>
        </p:nvCxnSpPr>
        <p:spPr>
          <a:xfrm rot="10800000" flipH="1">
            <a:off x="3678294" y="2528970"/>
            <a:ext cx="5432" cy="902601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108" name="Google Shape;108;p15"/>
          <p:cNvCxnSpPr/>
          <p:nvPr/>
        </p:nvCxnSpPr>
        <p:spPr>
          <a:xfrm rot="10800000" flipH="1">
            <a:off x="6097518" y="2528970"/>
            <a:ext cx="5432" cy="902601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109" name="Google Shape;109;p15"/>
          <p:cNvCxnSpPr/>
          <p:nvPr/>
        </p:nvCxnSpPr>
        <p:spPr>
          <a:xfrm rot="10800000" flipH="1">
            <a:off x="8469715" y="2528970"/>
            <a:ext cx="5432" cy="902601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pic>
        <p:nvPicPr>
          <p:cNvPr id="110" name="Google Shape;110;p1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296630" y="4528378"/>
            <a:ext cx="3173085" cy="211539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" name="Google Shape;115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406416" y="6489512"/>
            <a:ext cx="1596790" cy="368884"/>
          </a:xfrm>
          <a:prstGeom prst="rect">
            <a:avLst/>
          </a:prstGeom>
          <a:noFill/>
          <a:ln>
            <a:noFill/>
          </a:ln>
        </p:spPr>
      </p:pic>
      <p:sp>
        <p:nvSpPr>
          <p:cNvPr id="116" name="Google Shape;116;p16"/>
          <p:cNvSpPr/>
          <p:nvPr/>
        </p:nvSpPr>
        <p:spPr>
          <a:xfrm>
            <a:off x="238836" y="240712"/>
            <a:ext cx="8770350" cy="11264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Финансирование затрат на производство </a:t>
            </a:r>
            <a:endParaRPr/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			в реализацию продукции</a:t>
            </a:r>
            <a:endParaRPr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" name="Google Shape;117;p16"/>
          <p:cNvSpPr/>
          <p:nvPr/>
        </p:nvSpPr>
        <p:spPr>
          <a:xfrm>
            <a:off x="-1819" y="859809"/>
            <a:ext cx="9468000" cy="25200"/>
          </a:xfrm>
          <a:prstGeom prst="rect">
            <a:avLst/>
          </a:prstGeom>
          <a:gradFill>
            <a:gsLst>
              <a:gs pos="0">
                <a:srgbClr val="00B050"/>
              </a:gs>
              <a:gs pos="93000">
                <a:srgbClr val="92D050"/>
              </a:gs>
              <a:gs pos="100000">
                <a:schemeClr val="lt1"/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8" name="Google Shape;118;p16"/>
          <p:cNvPicPr preferRelativeResize="0"/>
          <p:nvPr/>
        </p:nvPicPr>
        <p:blipFill rotWithShape="1">
          <a:blip r:embed="rId4">
            <a:alphaModFix/>
          </a:blip>
          <a:srcRect t="76179" r="79363"/>
          <a:stretch/>
        </p:blipFill>
        <p:spPr>
          <a:xfrm>
            <a:off x="0" y="5224775"/>
            <a:ext cx="2021885" cy="163362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Google Shape;119;p16"/>
          <p:cNvPicPr preferRelativeResize="0"/>
          <p:nvPr/>
        </p:nvPicPr>
        <p:blipFill rotWithShape="1">
          <a:blip r:embed="rId5">
            <a:alphaModFix/>
          </a:blip>
          <a:srcRect l="76577" b="71886"/>
          <a:stretch/>
        </p:blipFill>
        <p:spPr>
          <a:xfrm>
            <a:off x="10406416" y="0"/>
            <a:ext cx="1797365" cy="151006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1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383379" y="1904688"/>
            <a:ext cx="3014193" cy="2132615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p16"/>
          <p:cNvSpPr/>
          <p:nvPr/>
        </p:nvSpPr>
        <p:spPr>
          <a:xfrm>
            <a:off x="4545636" y="1964174"/>
            <a:ext cx="3105722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Финансы промышленности</a:t>
            </a:r>
            <a:endParaRPr sz="18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22" name="Google Shape;122;p16"/>
          <p:cNvCxnSpPr>
            <a:stCxn id="121" idx="2"/>
          </p:cNvCxnSpPr>
          <p:nvPr/>
        </p:nvCxnSpPr>
        <p:spPr>
          <a:xfrm flipH="1">
            <a:off x="6096097" y="2333506"/>
            <a:ext cx="2400" cy="187260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123" name="Google Shape;123;p16"/>
          <p:cNvSpPr/>
          <p:nvPr/>
        </p:nvSpPr>
        <p:spPr>
          <a:xfrm>
            <a:off x="3053225" y="4282429"/>
            <a:ext cx="6096000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 i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обслуживают отрасль, содержащую большую часть национального дохода и денежных поступлений</a:t>
            </a:r>
            <a:endParaRPr sz="1600" i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4" name="Google Shape;124;p16"/>
          <p:cNvSpPr/>
          <p:nvPr/>
        </p:nvSpPr>
        <p:spPr>
          <a:xfrm>
            <a:off x="0" y="2214387"/>
            <a:ext cx="2386305" cy="7386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 i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занимают ведущее место в общей системе финансов предприятий</a:t>
            </a:r>
            <a:endParaRPr sz="1400" i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25" name="Google Shape;125;p16"/>
          <p:cNvCxnSpPr/>
          <p:nvPr/>
        </p:nvCxnSpPr>
        <p:spPr>
          <a:xfrm rot="10800000">
            <a:off x="1285385" y="3051483"/>
            <a:ext cx="2377440" cy="1523333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dash"/>
            <a:miter lim="800000"/>
            <a:headEnd type="none" w="sm" len="sm"/>
            <a:tailEnd type="triangle" w="med" len="med"/>
          </a:ln>
        </p:spPr>
      </p:cxnSp>
      <p:sp>
        <p:nvSpPr>
          <p:cNvPr id="126" name="Google Shape;126;p16"/>
          <p:cNvSpPr/>
          <p:nvPr/>
        </p:nvSpPr>
        <p:spPr>
          <a:xfrm>
            <a:off x="6040726" y="5302921"/>
            <a:ext cx="3517802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 i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* </a:t>
            </a:r>
            <a:r>
              <a:rPr lang="ru-RU" sz="1400" i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 процессе деятельности взаимосвязаны с другими отраслями</a:t>
            </a:r>
            <a:endParaRPr sz="1400" i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7" name="Google Shape;127;p16"/>
          <p:cNvSpPr/>
          <p:nvPr/>
        </p:nvSpPr>
        <p:spPr>
          <a:xfrm>
            <a:off x="9558528" y="5522976"/>
            <a:ext cx="359664" cy="316992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B050"/>
          </a:solidFill>
          <a:ln w="127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8" name="Google Shape;128;p16"/>
          <p:cNvSpPr/>
          <p:nvPr/>
        </p:nvSpPr>
        <p:spPr>
          <a:xfrm>
            <a:off x="9738360" y="5419862"/>
            <a:ext cx="2524446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 b="1" i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все финансы тесно взаимосвязаны</a:t>
            </a:r>
            <a:endParaRPr sz="1400" b="1" i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" name="Google Shape;133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406416" y="6489512"/>
            <a:ext cx="1596790" cy="368884"/>
          </a:xfrm>
          <a:prstGeom prst="rect">
            <a:avLst/>
          </a:prstGeom>
          <a:noFill/>
          <a:ln>
            <a:noFill/>
          </a:ln>
        </p:spPr>
      </p:pic>
      <p:sp>
        <p:nvSpPr>
          <p:cNvPr id="134" name="Google Shape;134;p17"/>
          <p:cNvSpPr/>
          <p:nvPr/>
        </p:nvSpPr>
        <p:spPr>
          <a:xfrm>
            <a:off x="238836" y="240712"/>
            <a:ext cx="8770350" cy="11264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Финансирование затрат на производство </a:t>
            </a:r>
            <a:endParaRPr/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			в реализацию продукции</a:t>
            </a:r>
            <a:endParaRPr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5" name="Google Shape;135;p17"/>
          <p:cNvSpPr/>
          <p:nvPr/>
        </p:nvSpPr>
        <p:spPr>
          <a:xfrm>
            <a:off x="-1819" y="859809"/>
            <a:ext cx="9468000" cy="25200"/>
          </a:xfrm>
          <a:prstGeom prst="rect">
            <a:avLst/>
          </a:prstGeom>
          <a:gradFill>
            <a:gsLst>
              <a:gs pos="0">
                <a:srgbClr val="00B050"/>
              </a:gs>
              <a:gs pos="93000">
                <a:srgbClr val="92D050"/>
              </a:gs>
              <a:gs pos="100000">
                <a:schemeClr val="lt1"/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6" name="Google Shape;136;p17"/>
          <p:cNvPicPr preferRelativeResize="0"/>
          <p:nvPr/>
        </p:nvPicPr>
        <p:blipFill rotWithShape="1">
          <a:blip r:embed="rId4">
            <a:alphaModFix/>
          </a:blip>
          <a:srcRect t="76179" r="79363"/>
          <a:stretch/>
        </p:blipFill>
        <p:spPr>
          <a:xfrm>
            <a:off x="0" y="5224775"/>
            <a:ext cx="2021885" cy="163362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" name="Google Shape;137;p17"/>
          <p:cNvPicPr preferRelativeResize="0"/>
          <p:nvPr/>
        </p:nvPicPr>
        <p:blipFill rotWithShape="1">
          <a:blip r:embed="rId5">
            <a:alphaModFix/>
          </a:blip>
          <a:srcRect l="76577" b="71886"/>
          <a:stretch/>
        </p:blipFill>
        <p:spPr>
          <a:xfrm>
            <a:off x="10406416" y="0"/>
            <a:ext cx="1797365" cy="1510066"/>
          </a:xfrm>
          <a:prstGeom prst="rect">
            <a:avLst/>
          </a:prstGeom>
          <a:noFill/>
          <a:ln>
            <a:noFill/>
          </a:ln>
        </p:spPr>
      </p:pic>
      <p:sp>
        <p:nvSpPr>
          <p:cNvPr id="138" name="Google Shape;138;p17"/>
          <p:cNvSpPr/>
          <p:nvPr/>
        </p:nvSpPr>
        <p:spPr>
          <a:xfrm>
            <a:off x="612105" y="1868547"/>
            <a:ext cx="6129307" cy="429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b="1" i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Технологическая последовательность производства</a:t>
            </a:r>
            <a:endParaRPr sz="2800" b="1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grpSp>
        <p:nvGrpSpPr>
          <p:cNvPr id="139" name="Google Shape;139;p17"/>
          <p:cNvGrpSpPr/>
          <p:nvPr/>
        </p:nvGrpSpPr>
        <p:grpSpPr>
          <a:xfrm>
            <a:off x="5153356" y="2626955"/>
            <a:ext cx="1888191" cy="3918931"/>
            <a:chOff x="4270887" y="0"/>
            <a:chExt cx="1888191" cy="3918931"/>
          </a:xfrm>
        </p:grpSpPr>
        <p:sp>
          <p:nvSpPr>
            <p:cNvPr id="140" name="Google Shape;140;p17"/>
            <p:cNvSpPr/>
            <p:nvPr/>
          </p:nvSpPr>
          <p:spPr>
            <a:xfrm>
              <a:off x="4681400" y="0"/>
              <a:ext cx="1477678" cy="1477829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8412" y="60000"/>
                  </a:moveTo>
                  <a:lnTo>
                    <a:pt x="8412" y="60000"/>
                  </a:lnTo>
                  <a:cubicBezTo>
                    <a:pt x="8412" y="32962"/>
                    <a:pt x="29287" y="10511"/>
                    <a:pt x="56253" y="8547"/>
                  </a:cubicBezTo>
                  <a:cubicBezTo>
                    <a:pt x="83219" y="6584"/>
                    <a:pt x="107127" y="25773"/>
                    <a:pt x="111044" y="52526"/>
                  </a:cubicBezTo>
                  <a:cubicBezTo>
                    <a:pt x="114961" y="79279"/>
                    <a:pt x="97558" y="104517"/>
                    <a:pt x="71161" y="110367"/>
                  </a:cubicBezTo>
                  <a:lnTo>
                    <a:pt x="70592" y="118429"/>
                  </a:lnTo>
                  <a:lnTo>
                    <a:pt x="56830" y="104890"/>
                  </a:lnTo>
                  <a:lnTo>
                    <a:pt x="72705" y="88507"/>
                  </a:lnTo>
                  <a:lnTo>
                    <a:pt x="72144" y="96444"/>
                  </a:lnTo>
                  <a:lnTo>
                    <a:pt x="72144" y="96444"/>
                  </a:lnTo>
                  <a:cubicBezTo>
                    <a:pt x="90761" y="90239"/>
                    <a:pt x="101708" y="71000"/>
                    <a:pt x="97532" y="51825"/>
                  </a:cubicBezTo>
                  <a:cubicBezTo>
                    <a:pt x="93356" y="32650"/>
                    <a:pt x="75400" y="19706"/>
                    <a:pt x="55889" y="21806"/>
                  </a:cubicBezTo>
                  <a:cubicBezTo>
                    <a:pt x="36379" y="23907"/>
                    <a:pt x="21588" y="40376"/>
                    <a:pt x="21588" y="60000"/>
                  </a:cubicBezTo>
                  <a:close/>
                </a:path>
              </a:pathLst>
            </a:custGeom>
            <a:gradFill>
              <a:gsLst>
                <a:gs pos="0">
                  <a:srgbClr val="7FB75F"/>
                </a:gs>
                <a:gs pos="50000">
                  <a:srgbClr val="6EB141"/>
                </a:gs>
                <a:gs pos="100000">
                  <a:srgbClr val="5FA134"/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2745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141;p17"/>
            <p:cNvSpPr/>
            <p:nvPr/>
          </p:nvSpPr>
          <p:spPr>
            <a:xfrm>
              <a:off x="5007648" y="534934"/>
              <a:ext cx="824628" cy="41227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142;p17"/>
            <p:cNvSpPr txBox="1"/>
            <p:nvPr/>
          </p:nvSpPr>
          <p:spPr>
            <a:xfrm>
              <a:off x="5007648" y="534934"/>
              <a:ext cx="824628" cy="41227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7125" tIns="17125" rIns="17125" bIns="171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27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</a:t>
              </a:r>
              <a:endParaRPr sz="27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3" name="Google Shape;143;p17"/>
            <p:cNvSpPr/>
            <p:nvPr/>
          </p:nvSpPr>
          <p:spPr>
            <a:xfrm>
              <a:off x="4270887" y="849232"/>
              <a:ext cx="1477678" cy="1477829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96480" y="23523"/>
                  </a:moveTo>
                  <a:lnTo>
                    <a:pt x="87164" y="32839"/>
                  </a:lnTo>
                  <a:lnTo>
                    <a:pt x="87164" y="32839"/>
                  </a:lnTo>
                  <a:cubicBezTo>
                    <a:pt x="75944" y="21617"/>
                    <a:pt x="58979" y="18450"/>
                    <a:pt x="44466" y="24867"/>
                  </a:cubicBezTo>
                  <a:cubicBezTo>
                    <a:pt x="29954" y="31284"/>
                    <a:pt x="20880" y="45966"/>
                    <a:pt x="21631" y="61817"/>
                  </a:cubicBezTo>
                  <a:cubicBezTo>
                    <a:pt x="22382" y="77668"/>
                    <a:pt x="32801" y="91427"/>
                    <a:pt x="47856" y="96444"/>
                  </a:cubicBezTo>
                  <a:lnTo>
                    <a:pt x="47295" y="88507"/>
                  </a:lnTo>
                  <a:lnTo>
                    <a:pt x="63170" y="104890"/>
                  </a:lnTo>
                  <a:lnTo>
                    <a:pt x="49408" y="118429"/>
                  </a:lnTo>
                  <a:lnTo>
                    <a:pt x="48839" y="110367"/>
                  </a:lnTo>
                  <a:lnTo>
                    <a:pt x="48839" y="110367"/>
                  </a:lnTo>
                  <a:cubicBezTo>
                    <a:pt x="27395" y="105615"/>
                    <a:pt x="11312" y="87807"/>
                    <a:pt x="8761" y="65991"/>
                  </a:cubicBezTo>
                  <a:cubicBezTo>
                    <a:pt x="6210" y="44176"/>
                    <a:pt x="17752" y="23137"/>
                    <a:pt x="37521" y="13566"/>
                  </a:cubicBezTo>
                  <a:cubicBezTo>
                    <a:pt x="57290" y="3996"/>
                    <a:pt x="80951" y="7991"/>
                    <a:pt x="96480" y="23523"/>
                  </a:cubicBezTo>
                  <a:close/>
                </a:path>
              </a:pathLst>
            </a:custGeom>
            <a:gradFill>
              <a:gsLst>
                <a:gs pos="0">
                  <a:srgbClr val="7FB75F"/>
                </a:gs>
                <a:gs pos="50000">
                  <a:srgbClr val="6EB141"/>
                </a:gs>
                <a:gs pos="100000">
                  <a:srgbClr val="5FA134"/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2745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144;p17"/>
            <p:cNvSpPr/>
            <p:nvPr/>
          </p:nvSpPr>
          <p:spPr>
            <a:xfrm>
              <a:off x="4595472" y="1385734"/>
              <a:ext cx="824628" cy="41227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145;p17"/>
            <p:cNvSpPr txBox="1"/>
            <p:nvPr/>
          </p:nvSpPr>
          <p:spPr>
            <a:xfrm>
              <a:off x="4595472" y="1385734"/>
              <a:ext cx="824628" cy="41227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7125" tIns="17125" rIns="17125" bIns="171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7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6" name="Google Shape;146;p17"/>
            <p:cNvSpPr/>
            <p:nvPr/>
          </p:nvSpPr>
          <p:spPr>
            <a:xfrm>
              <a:off x="4681400" y="1701600"/>
              <a:ext cx="1477678" cy="1477829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23520" y="23523"/>
                  </a:moveTo>
                  <a:lnTo>
                    <a:pt x="23520" y="23523"/>
                  </a:lnTo>
                  <a:cubicBezTo>
                    <a:pt x="39049" y="7991"/>
                    <a:pt x="62710" y="3996"/>
                    <a:pt x="82479" y="13566"/>
                  </a:cubicBezTo>
                  <a:cubicBezTo>
                    <a:pt x="102248" y="23137"/>
                    <a:pt x="113790" y="44176"/>
                    <a:pt x="111239" y="65991"/>
                  </a:cubicBezTo>
                  <a:cubicBezTo>
                    <a:pt x="108688" y="87807"/>
                    <a:pt x="92605" y="105615"/>
                    <a:pt x="71161" y="110367"/>
                  </a:cubicBezTo>
                  <a:lnTo>
                    <a:pt x="70592" y="118429"/>
                  </a:lnTo>
                  <a:lnTo>
                    <a:pt x="56830" y="104890"/>
                  </a:lnTo>
                  <a:lnTo>
                    <a:pt x="72705" y="88507"/>
                  </a:lnTo>
                  <a:lnTo>
                    <a:pt x="72144" y="96444"/>
                  </a:lnTo>
                  <a:lnTo>
                    <a:pt x="72144" y="96444"/>
                  </a:lnTo>
                  <a:cubicBezTo>
                    <a:pt x="87199" y="91427"/>
                    <a:pt x="97618" y="77668"/>
                    <a:pt x="98369" y="61817"/>
                  </a:cubicBezTo>
                  <a:cubicBezTo>
                    <a:pt x="99120" y="45966"/>
                    <a:pt x="90046" y="31284"/>
                    <a:pt x="75534" y="24867"/>
                  </a:cubicBezTo>
                  <a:cubicBezTo>
                    <a:pt x="61021" y="18450"/>
                    <a:pt x="44056" y="21617"/>
                    <a:pt x="32836" y="32839"/>
                  </a:cubicBezTo>
                  <a:close/>
                </a:path>
              </a:pathLst>
            </a:custGeom>
            <a:gradFill>
              <a:gsLst>
                <a:gs pos="0">
                  <a:srgbClr val="7FB75F"/>
                </a:gs>
                <a:gs pos="50000">
                  <a:srgbClr val="6EB141"/>
                </a:gs>
                <a:gs pos="100000">
                  <a:srgbClr val="5FA134"/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2745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147;p17"/>
            <p:cNvSpPr/>
            <p:nvPr/>
          </p:nvSpPr>
          <p:spPr>
            <a:xfrm>
              <a:off x="5007648" y="2236534"/>
              <a:ext cx="824628" cy="41227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148;p17"/>
            <p:cNvSpPr txBox="1"/>
            <p:nvPr/>
          </p:nvSpPr>
          <p:spPr>
            <a:xfrm>
              <a:off x="5007648" y="2236534"/>
              <a:ext cx="824628" cy="41227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7125" tIns="17125" rIns="17125" bIns="171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27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</a:t>
              </a:r>
              <a:endParaRPr sz="27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9" name="Google Shape;149;p17"/>
            <p:cNvSpPr/>
            <p:nvPr/>
          </p:nvSpPr>
          <p:spPr>
            <a:xfrm>
              <a:off x="4376218" y="2648806"/>
              <a:ext cx="1269512" cy="1270125"/>
            </a:xfrm>
            <a:prstGeom prst="blockArc">
              <a:avLst>
                <a:gd name="adj1" fmla="val 0"/>
                <a:gd name="adj2" fmla="val 18900000"/>
                <a:gd name="adj3" fmla="val 12740"/>
              </a:avLst>
            </a:prstGeom>
            <a:gradFill>
              <a:gsLst>
                <a:gs pos="0">
                  <a:srgbClr val="7FB75F"/>
                </a:gs>
                <a:gs pos="50000">
                  <a:srgbClr val="6EB141"/>
                </a:gs>
                <a:gs pos="100000">
                  <a:srgbClr val="5FA134"/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2745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150;p17"/>
            <p:cNvSpPr/>
            <p:nvPr/>
          </p:nvSpPr>
          <p:spPr>
            <a:xfrm>
              <a:off x="4595472" y="3087334"/>
              <a:ext cx="824628" cy="41227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151;p17"/>
            <p:cNvSpPr txBox="1"/>
            <p:nvPr/>
          </p:nvSpPr>
          <p:spPr>
            <a:xfrm>
              <a:off x="4595472" y="3087334"/>
              <a:ext cx="824628" cy="41227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7125" tIns="17125" rIns="17125" bIns="171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27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</a:t>
              </a:r>
              <a:endParaRPr sz="27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52" name="Google Shape;152;p17"/>
          <p:cNvSpPr/>
          <p:nvPr/>
        </p:nvSpPr>
        <p:spPr>
          <a:xfrm>
            <a:off x="5618285" y="3057428"/>
            <a:ext cx="1362503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Закупка сырья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3" name="Google Shape;153;p17"/>
          <p:cNvSpPr/>
          <p:nvPr/>
        </p:nvSpPr>
        <p:spPr>
          <a:xfrm>
            <a:off x="5421908" y="4040464"/>
            <a:ext cx="1306383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п./фабрикат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4" name="Google Shape;154;p17"/>
          <p:cNvSpPr/>
          <p:nvPr/>
        </p:nvSpPr>
        <p:spPr>
          <a:xfrm>
            <a:off x="5406220" y="4784257"/>
            <a:ext cx="1615860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незавершенное производство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5" name="Google Shape;155;p17"/>
          <p:cNvSpPr/>
          <p:nvPr/>
        </p:nvSpPr>
        <p:spPr>
          <a:xfrm>
            <a:off x="5237789" y="5541972"/>
            <a:ext cx="1335442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готовая продукция</a:t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56" name="Google Shape;156;p17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50085" y="2590328"/>
            <a:ext cx="4969111" cy="2795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" name="Google Shape;161;p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406416" y="6489512"/>
            <a:ext cx="1596790" cy="368884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Google Shape;162;p18"/>
          <p:cNvSpPr/>
          <p:nvPr/>
        </p:nvSpPr>
        <p:spPr>
          <a:xfrm>
            <a:off x="238836" y="240712"/>
            <a:ext cx="8770350" cy="11264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Финансирование затрат на производство </a:t>
            </a:r>
            <a:endParaRPr/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			в реализацию продукции</a:t>
            </a:r>
            <a:endParaRPr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18"/>
          <p:cNvSpPr/>
          <p:nvPr/>
        </p:nvSpPr>
        <p:spPr>
          <a:xfrm>
            <a:off x="-1819" y="859809"/>
            <a:ext cx="9468000" cy="25200"/>
          </a:xfrm>
          <a:prstGeom prst="rect">
            <a:avLst/>
          </a:prstGeom>
          <a:gradFill>
            <a:gsLst>
              <a:gs pos="0">
                <a:srgbClr val="00B050"/>
              </a:gs>
              <a:gs pos="93000">
                <a:srgbClr val="92D050"/>
              </a:gs>
              <a:gs pos="100000">
                <a:schemeClr val="lt1"/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64" name="Google Shape;164;p18"/>
          <p:cNvPicPr preferRelativeResize="0"/>
          <p:nvPr/>
        </p:nvPicPr>
        <p:blipFill rotWithShape="1">
          <a:blip r:embed="rId4">
            <a:alphaModFix/>
          </a:blip>
          <a:srcRect t="76179" r="79363"/>
          <a:stretch/>
        </p:blipFill>
        <p:spPr>
          <a:xfrm>
            <a:off x="0" y="5224775"/>
            <a:ext cx="2021885" cy="1633621"/>
          </a:xfrm>
          <a:prstGeom prst="rect">
            <a:avLst/>
          </a:prstGeom>
          <a:noFill/>
          <a:ln>
            <a:noFill/>
          </a:ln>
        </p:spPr>
      </p:pic>
      <p:pic>
        <p:nvPicPr>
          <p:cNvPr id="165" name="Google Shape;165;p18"/>
          <p:cNvPicPr preferRelativeResize="0"/>
          <p:nvPr/>
        </p:nvPicPr>
        <p:blipFill rotWithShape="1">
          <a:blip r:embed="rId5">
            <a:alphaModFix/>
          </a:blip>
          <a:srcRect l="76577" b="71886"/>
          <a:stretch/>
        </p:blipFill>
        <p:spPr>
          <a:xfrm>
            <a:off x="10406416" y="0"/>
            <a:ext cx="1797365" cy="151006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66" name="Google Shape;166;p18"/>
          <p:cNvGrpSpPr/>
          <p:nvPr/>
        </p:nvGrpSpPr>
        <p:grpSpPr>
          <a:xfrm>
            <a:off x="3444270" y="1510171"/>
            <a:ext cx="5303458" cy="5277493"/>
            <a:chOff x="1412270" y="70442"/>
            <a:chExt cx="5303458" cy="5277493"/>
          </a:xfrm>
        </p:grpSpPr>
        <p:sp>
          <p:nvSpPr>
            <p:cNvPr id="167" name="Google Shape;167;p18"/>
            <p:cNvSpPr/>
            <p:nvPr/>
          </p:nvSpPr>
          <p:spPr>
            <a:xfrm>
              <a:off x="1881902" y="352213"/>
              <a:ext cx="4551680" cy="4551680"/>
            </a:xfrm>
            <a:prstGeom prst="pie">
              <a:avLst>
                <a:gd name="adj1" fmla="val 16200000"/>
                <a:gd name="adj2" fmla="val 1800000"/>
              </a:avLst>
            </a:prstGeom>
            <a:gradFill>
              <a:gsLst>
                <a:gs pos="0">
                  <a:srgbClr val="7FB75F">
                    <a:alpha val="89803"/>
                  </a:srgbClr>
                </a:gs>
                <a:gs pos="50000">
                  <a:srgbClr val="6EB141">
                    <a:alpha val="89803"/>
                  </a:srgbClr>
                </a:gs>
                <a:gs pos="100000">
                  <a:srgbClr val="5FA134">
                    <a:alpha val="89803"/>
                  </a:srgb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2745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168;p18"/>
            <p:cNvSpPr txBox="1"/>
            <p:nvPr/>
          </p:nvSpPr>
          <p:spPr>
            <a:xfrm>
              <a:off x="4280746" y="1316736"/>
              <a:ext cx="1625600" cy="135466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4125" tIns="24125" rIns="24125" bIns="241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9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Изготовление</a:t>
              </a:r>
              <a:endParaRPr/>
            </a:p>
            <a:p>
              <a:pPr marL="0" marR="0" lvl="0" indent="0" algn="ctr" rtl="0">
                <a:lnSpc>
                  <a:spcPct val="90000"/>
                </a:lnSpc>
                <a:spcBef>
                  <a:spcPts val="665"/>
                </a:spcBef>
                <a:spcAft>
                  <a:spcPts val="0"/>
                </a:spcAft>
                <a:buNone/>
              </a:pPr>
              <a:r>
                <a:rPr lang="ru-RU" sz="19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П./фабрикатов</a:t>
              </a:r>
              <a:endParaRPr sz="1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9" name="Google Shape;169;p18"/>
            <p:cNvSpPr/>
            <p:nvPr/>
          </p:nvSpPr>
          <p:spPr>
            <a:xfrm>
              <a:off x="1788159" y="514773"/>
              <a:ext cx="4551680" cy="4551680"/>
            </a:xfrm>
            <a:prstGeom prst="pie">
              <a:avLst>
                <a:gd name="adj1" fmla="val 1800000"/>
                <a:gd name="adj2" fmla="val 9000000"/>
              </a:avLst>
            </a:prstGeom>
            <a:gradFill>
              <a:gsLst>
                <a:gs pos="0">
                  <a:srgbClr val="7FB75F">
                    <a:alpha val="69803"/>
                  </a:srgbClr>
                </a:gs>
                <a:gs pos="50000">
                  <a:srgbClr val="6EB141">
                    <a:alpha val="69803"/>
                  </a:srgbClr>
                </a:gs>
                <a:gs pos="100000">
                  <a:srgbClr val="5FA134">
                    <a:alpha val="69803"/>
                  </a:srgb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2745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" name="Google Shape;170;p18"/>
            <p:cNvSpPr txBox="1"/>
            <p:nvPr/>
          </p:nvSpPr>
          <p:spPr>
            <a:xfrm>
              <a:off x="2871893" y="3467946"/>
              <a:ext cx="2438400" cy="119210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4125" tIns="24125" rIns="24125" bIns="241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9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Возмещение средств от реализации</a:t>
              </a:r>
              <a:endParaRPr sz="1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1" name="Google Shape;171;p18"/>
            <p:cNvSpPr/>
            <p:nvPr/>
          </p:nvSpPr>
          <p:spPr>
            <a:xfrm>
              <a:off x="1694416" y="352213"/>
              <a:ext cx="4551680" cy="4551680"/>
            </a:xfrm>
            <a:prstGeom prst="pie">
              <a:avLst>
                <a:gd name="adj1" fmla="val 9000000"/>
                <a:gd name="adj2" fmla="val 16200000"/>
              </a:avLst>
            </a:prstGeom>
            <a:gradFill>
              <a:gsLst>
                <a:gs pos="0">
                  <a:srgbClr val="7FB75F">
                    <a:alpha val="49803"/>
                  </a:srgbClr>
                </a:gs>
                <a:gs pos="50000">
                  <a:srgbClr val="6EB141">
                    <a:alpha val="49803"/>
                  </a:srgbClr>
                </a:gs>
                <a:gs pos="100000">
                  <a:srgbClr val="5FA134">
                    <a:alpha val="49803"/>
                  </a:srgb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2745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172;p18"/>
            <p:cNvSpPr txBox="1"/>
            <p:nvPr/>
          </p:nvSpPr>
          <p:spPr>
            <a:xfrm>
              <a:off x="2221653" y="1316736"/>
              <a:ext cx="1625600" cy="135466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4125" tIns="24125" rIns="24125" bIns="241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9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Закупка сырья</a:t>
              </a:r>
              <a:endParaRPr sz="1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3" name="Google Shape;173;p18"/>
            <p:cNvSpPr/>
            <p:nvPr/>
          </p:nvSpPr>
          <p:spPr>
            <a:xfrm>
              <a:off x="1600507" y="70442"/>
              <a:ext cx="5115221" cy="5115221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59991" y="4067"/>
                  </a:moveTo>
                  <a:lnTo>
                    <a:pt x="59991" y="4067"/>
                  </a:lnTo>
                  <a:cubicBezTo>
                    <a:pt x="79078" y="4064"/>
                    <a:pt x="96849" y="13795"/>
                    <a:pt x="107129" y="29878"/>
                  </a:cubicBezTo>
                  <a:cubicBezTo>
                    <a:pt x="117408" y="45960"/>
                    <a:pt x="118776" y="66175"/>
                    <a:pt x="110758" y="83496"/>
                  </a:cubicBezTo>
                  <a:lnTo>
                    <a:pt x="114269" y="85523"/>
                  </a:lnTo>
                  <a:lnTo>
                    <a:pt x="105797" y="86441"/>
                  </a:lnTo>
                  <a:lnTo>
                    <a:pt x="101940" y="78405"/>
                  </a:lnTo>
                  <a:lnTo>
                    <a:pt x="105449" y="80431"/>
                  </a:lnTo>
                  <a:cubicBezTo>
                    <a:pt x="112382" y="65011"/>
                    <a:pt x="111022" y="47127"/>
                    <a:pt x="101838" y="32932"/>
                  </a:cubicBezTo>
                  <a:cubicBezTo>
                    <a:pt x="92654" y="18737"/>
                    <a:pt x="76899" y="10167"/>
                    <a:pt x="59992" y="10169"/>
                  </a:cubicBezTo>
                  <a:close/>
                </a:path>
              </a:pathLst>
            </a:custGeom>
            <a:gradFill>
              <a:gsLst>
                <a:gs pos="0">
                  <a:srgbClr val="7AAF5C"/>
                </a:gs>
                <a:gs pos="50000">
                  <a:srgbClr val="69A83C"/>
                </a:gs>
                <a:gs pos="100000">
                  <a:srgbClr val="5B9831"/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2745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174;p18"/>
            <p:cNvSpPr/>
            <p:nvPr/>
          </p:nvSpPr>
          <p:spPr>
            <a:xfrm>
              <a:off x="1506389" y="232714"/>
              <a:ext cx="5115221" cy="5115221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08435" y="87973"/>
                  </a:moveTo>
                  <a:cubicBezTo>
                    <a:pt x="98891" y="104498"/>
                    <a:pt x="81581" y="115017"/>
                    <a:pt x="62518" y="115876"/>
                  </a:cubicBezTo>
                  <a:cubicBezTo>
                    <a:pt x="43454" y="116735"/>
                    <a:pt x="25269" y="107816"/>
                    <a:pt x="14277" y="92216"/>
                  </a:cubicBezTo>
                  <a:lnTo>
                    <a:pt x="10766" y="94244"/>
                  </a:lnTo>
                  <a:lnTo>
                    <a:pt x="14207" y="86447"/>
                  </a:lnTo>
                  <a:lnTo>
                    <a:pt x="23095" y="87124"/>
                  </a:lnTo>
                  <a:lnTo>
                    <a:pt x="19585" y="89151"/>
                  </a:lnTo>
                  <a:cubicBezTo>
                    <a:pt x="29474" y="102860"/>
                    <a:pt x="45637" y="110621"/>
                    <a:pt x="62519" y="109767"/>
                  </a:cubicBezTo>
                  <a:cubicBezTo>
                    <a:pt x="79400" y="108913"/>
                    <a:pt x="94697" y="99559"/>
                    <a:pt x="103151" y="84922"/>
                  </a:cubicBezTo>
                  <a:close/>
                </a:path>
              </a:pathLst>
            </a:custGeom>
            <a:gradFill>
              <a:gsLst>
                <a:gs pos="0">
                  <a:srgbClr val="9FC88B"/>
                </a:gs>
                <a:gs pos="50000">
                  <a:srgbClr val="92C379"/>
                </a:gs>
                <a:gs pos="100000">
                  <a:srgbClr val="7FAF66"/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2745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" name="Google Shape;175;p18"/>
            <p:cNvSpPr/>
            <p:nvPr/>
          </p:nvSpPr>
          <p:spPr>
            <a:xfrm>
              <a:off x="1412270" y="70442"/>
              <a:ext cx="5115221" cy="5115221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1561" y="87966"/>
                  </a:moveTo>
                  <a:lnTo>
                    <a:pt x="11561" y="87966"/>
                  </a:lnTo>
                  <a:cubicBezTo>
                    <a:pt x="2017" y="71436"/>
                    <a:pt x="1562" y="51181"/>
                    <a:pt x="10353" y="34238"/>
                  </a:cubicBezTo>
                  <a:cubicBezTo>
                    <a:pt x="19144" y="17296"/>
                    <a:pt x="35968" y="6007"/>
                    <a:pt x="54979" y="4293"/>
                  </a:cubicBezTo>
                  <a:lnTo>
                    <a:pt x="54979" y="239"/>
                  </a:lnTo>
                  <a:lnTo>
                    <a:pt x="60009" y="7118"/>
                  </a:lnTo>
                  <a:lnTo>
                    <a:pt x="54977" y="14476"/>
                  </a:lnTo>
                  <a:lnTo>
                    <a:pt x="54978" y="10423"/>
                  </a:lnTo>
                  <a:lnTo>
                    <a:pt x="54978" y="10423"/>
                  </a:lnTo>
                  <a:cubicBezTo>
                    <a:pt x="38157" y="12127"/>
                    <a:pt x="23347" y="22244"/>
                    <a:pt x="15643" y="37294"/>
                  </a:cubicBezTo>
                  <a:cubicBezTo>
                    <a:pt x="7939" y="52344"/>
                    <a:pt x="8392" y="70273"/>
                    <a:pt x="16845" y="84915"/>
                  </a:cubicBezTo>
                  <a:close/>
                </a:path>
              </a:pathLst>
            </a:custGeom>
            <a:gradFill>
              <a:gsLst>
                <a:gs pos="0">
                  <a:srgbClr val="CDDEC6"/>
                </a:gs>
                <a:gs pos="50000">
                  <a:srgbClr val="C4DBBB"/>
                </a:gs>
                <a:gs pos="100000">
                  <a:srgbClr val="ACC2A4"/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2745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176" name="Google Shape;176;p18"/>
          <p:cNvCxnSpPr/>
          <p:nvPr/>
        </p:nvCxnSpPr>
        <p:spPr>
          <a:xfrm>
            <a:off x="2534194" y="2549870"/>
            <a:ext cx="1086830" cy="553865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177" name="Google Shape;177;p18"/>
          <p:cNvSpPr txBox="1"/>
          <p:nvPr/>
        </p:nvSpPr>
        <p:spPr>
          <a:xfrm>
            <a:off x="1847088" y="2211316"/>
            <a:ext cx="1374212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Затраты</a:t>
            </a:r>
            <a:endParaRPr sz="1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178" name="Google Shape;178;p18"/>
          <p:cNvCxnSpPr/>
          <p:nvPr/>
        </p:nvCxnSpPr>
        <p:spPr>
          <a:xfrm flipH="1">
            <a:off x="8120744" y="5601353"/>
            <a:ext cx="1117309" cy="178503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179" name="Google Shape;179;p18"/>
          <p:cNvSpPr txBox="1"/>
          <p:nvPr/>
        </p:nvSpPr>
        <p:spPr>
          <a:xfrm>
            <a:off x="9238053" y="5352050"/>
            <a:ext cx="1374212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Прибыль</a:t>
            </a:r>
            <a:endParaRPr sz="1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80" name="Google Shape;180;p18"/>
          <p:cNvSpPr/>
          <p:nvPr/>
        </p:nvSpPr>
        <p:spPr>
          <a:xfrm>
            <a:off x="2886887" y="4911634"/>
            <a:ext cx="465038" cy="689719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1"/>
          </a:solidFill>
          <a:ln w="127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1" name="Google Shape;181;p18"/>
          <p:cNvSpPr txBox="1"/>
          <p:nvPr/>
        </p:nvSpPr>
        <p:spPr>
          <a:xfrm>
            <a:off x="1933299" y="5779856"/>
            <a:ext cx="2351313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Авансирование средств в оборот предприятия</a:t>
            </a:r>
            <a:endParaRPr sz="1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6" name="Google Shape;186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406416" y="6489512"/>
            <a:ext cx="1596790" cy="368884"/>
          </a:xfrm>
          <a:prstGeom prst="rect">
            <a:avLst/>
          </a:prstGeom>
          <a:noFill/>
          <a:ln>
            <a:noFill/>
          </a:ln>
        </p:spPr>
      </p:pic>
      <p:sp>
        <p:nvSpPr>
          <p:cNvPr id="187" name="Google Shape;187;p19"/>
          <p:cNvSpPr/>
          <p:nvPr/>
        </p:nvSpPr>
        <p:spPr>
          <a:xfrm>
            <a:off x="238836" y="240712"/>
            <a:ext cx="8770350" cy="11264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Финансирование затрат на производство </a:t>
            </a:r>
            <a:endParaRPr/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			в реализацию продукции</a:t>
            </a:r>
            <a:endParaRPr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8" name="Google Shape;188;p19"/>
          <p:cNvSpPr/>
          <p:nvPr/>
        </p:nvSpPr>
        <p:spPr>
          <a:xfrm>
            <a:off x="-1819" y="859809"/>
            <a:ext cx="9468000" cy="25200"/>
          </a:xfrm>
          <a:prstGeom prst="rect">
            <a:avLst/>
          </a:prstGeom>
          <a:gradFill>
            <a:gsLst>
              <a:gs pos="0">
                <a:srgbClr val="00B050"/>
              </a:gs>
              <a:gs pos="93000">
                <a:srgbClr val="92D050"/>
              </a:gs>
              <a:gs pos="100000">
                <a:schemeClr val="lt1"/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9" name="Google Shape;189;p19"/>
          <p:cNvPicPr preferRelativeResize="0"/>
          <p:nvPr/>
        </p:nvPicPr>
        <p:blipFill rotWithShape="1">
          <a:blip r:embed="rId4">
            <a:alphaModFix/>
          </a:blip>
          <a:srcRect t="76179" r="79363"/>
          <a:stretch/>
        </p:blipFill>
        <p:spPr>
          <a:xfrm>
            <a:off x="0" y="5224775"/>
            <a:ext cx="2021885" cy="1633621"/>
          </a:xfrm>
          <a:prstGeom prst="rect">
            <a:avLst/>
          </a:prstGeom>
          <a:noFill/>
          <a:ln>
            <a:noFill/>
          </a:ln>
        </p:spPr>
      </p:pic>
      <p:pic>
        <p:nvPicPr>
          <p:cNvPr id="190" name="Google Shape;190;p19"/>
          <p:cNvPicPr preferRelativeResize="0"/>
          <p:nvPr/>
        </p:nvPicPr>
        <p:blipFill rotWithShape="1">
          <a:blip r:embed="rId5">
            <a:alphaModFix/>
          </a:blip>
          <a:srcRect l="76577" b="71886"/>
          <a:stretch/>
        </p:blipFill>
        <p:spPr>
          <a:xfrm>
            <a:off x="10406416" y="0"/>
            <a:ext cx="1797365" cy="1510066"/>
          </a:xfrm>
          <a:prstGeom prst="rect">
            <a:avLst/>
          </a:prstGeom>
          <a:noFill/>
          <a:ln>
            <a:noFill/>
          </a:ln>
        </p:spPr>
      </p:pic>
      <p:sp>
        <p:nvSpPr>
          <p:cNvPr id="191" name="Google Shape;191;p19"/>
          <p:cNvSpPr/>
          <p:nvPr/>
        </p:nvSpPr>
        <p:spPr>
          <a:xfrm>
            <a:off x="1182621" y="1669897"/>
            <a:ext cx="9837202" cy="6771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Готовая продукция</a:t>
            </a:r>
            <a:r>
              <a:rPr lang="ru-RU" sz="1800" b="1" i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000" b="1" i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–</a:t>
            </a:r>
            <a:r>
              <a:rPr lang="ru-RU" sz="1800" b="1" i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1800" i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это такая продукция, которая прошла все стадии обработки, 		                          технический контроль и оприходована на складе готовой продукции.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2" name="Google Shape;192;p19"/>
          <p:cNvSpPr/>
          <p:nvPr/>
        </p:nvSpPr>
        <p:spPr>
          <a:xfrm rot="5400000" flipH="1">
            <a:off x="971125" y="1785225"/>
            <a:ext cx="213986" cy="188105"/>
          </a:xfrm>
          <a:prstGeom prst="triangle">
            <a:avLst>
              <a:gd name="adj" fmla="val 50000"/>
            </a:avLst>
          </a:prstGeom>
          <a:solidFill>
            <a:srgbClr val="00B050"/>
          </a:solidFill>
          <a:ln w="127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3" name="Google Shape;193;p19"/>
          <p:cNvSpPr/>
          <p:nvPr/>
        </p:nvSpPr>
        <p:spPr>
          <a:xfrm>
            <a:off x="1684181" y="2982114"/>
            <a:ext cx="6096000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b="1">
                <a:solidFill>
                  <a:srgbClr val="00B0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!</a:t>
            </a:r>
            <a:r>
              <a:rPr lang="ru-RU" sz="1600" i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Горные предприятия сырье не закупают, а добывают в недрах</a:t>
            </a:r>
            <a:endParaRPr sz="1600" i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94" name="Google Shape;194;p19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 rot="166820">
            <a:off x="7652738" y="3588790"/>
            <a:ext cx="3497580" cy="2331720"/>
          </a:xfrm>
          <a:prstGeom prst="rect">
            <a:avLst/>
          </a:prstGeom>
          <a:solidFill>
            <a:srgbClr val="ECECEC"/>
          </a:solidFill>
          <a:ln w="88900" cap="sq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195" name="Google Shape;195;p19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 rot="-302192">
            <a:off x="2142242" y="3725545"/>
            <a:ext cx="3497579" cy="2331720"/>
          </a:xfrm>
          <a:prstGeom prst="rect">
            <a:avLst/>
          </a:prstGeom>
          <a:solidFill>
            <a:srgbClr val="ECECEC"/>
          </a:solidFill>
          <a:ln w="88900" cap="sq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196" name="Google Shape;196;p19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 rot="490792">
            <a:off x="5273557" y="4420474"/>
            <a:ext cx="3240266" cy="2100564"/>
          </a:xfrm>
          <a:prstGeom prst="rect">
            <a:avLst/>
          </a:prstGeom>
          <a:solidFill>
            <a:srgbClr val="ECECEC"/>
          </a:solidFill>
          <a:ln w="88900" cap="sq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1" name="Google Shape;201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406416" y="6489512"/>
            <a:ext cx="1596790" cy="368884"/>
          </a:xfrm>
          <a:prstGeom prst="rect">
            <a:avLst/>
          </a:prstGeom>
          <a:noFill/>
          <a:ln>
            <a:noFill/>
          </a:ln>
        </p:spPr>
      </p:pic>
      <p:sp>
        <p:nvSpPr>
          <p:cNvPr id="202" name="Google Shape;202;p20"/>
          <p:cNvSpPr/>
          <p:nvPr/>
        </p:nvSpPr>
        <p:spPr>
          <a:xfrm>
            <a:off x="238836" y="240712"/>
            <a:ext cx="8770350" cy="11264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Финансирование затрат на производство </a:t>
            </a:r>
            <a:endParaRPr/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			в реализацию продукции</a:t>
            </a:r>
            <a:endParaRPr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203;p20"/>
          <p:cNvSpPr/>
          <p:nvPr/>
        </p:nvSpPr>
        <p:spPr>
          <a:xfrm>
            <a:off x="-1819" y="859809"/>
            <a:ext cx="9468000" cy="25200"/>
          </a:xfrm>
          <a:prstGeom prst="rect">
            <a:avLst/>
          </a:prstGeom>
          <a:gradFill>
            <a:gsLst>
              <a:gs pos="0">
                <a:srgbClr val="00B050"/>
              </a:gs>
              <a:gs pos="93000">
                <a:srgbClr val="92D050"/>
              </a:gs>
              <a:gs pos="100000">
                <a:schemeClr val="lt1"/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04" name="Google Shape;204;p20"/>
          <p:cNvPicPr preferRelativeResize="0"/>
          <p:nvPr/>
        </p:nvPicPr>
        <p:blipFill rotWithShape="1">
          <a:blip r:embed="rId4">
            <a:alphaModFix/>
          </a:blip>
          <a:srcRect t="76179" r="79363"/>
          <a:stretch/>
        </p:blipFill>
        <p:spPr>
          <a:xfrm>
            <a:off x="0" y="5224775"/>
            <a:ext cx="2021885" cy="1633621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" name="Google Shape;205;p20"/>
          <p:cNvPicPr preferRelativeResize="0"/>
          <p:nvPr/>
        </p:nvPicPr>
        <p:blipFill rotWithShape="1">
          <a:blip r:embed="rId5">
            <a:alphaModFix/>
          </a:blip>
          <a:srcRect l="76577" b="71886"/>
          <a:stretch/>
        </p:blipFill>
        <p:spPr>
          <a:xfrm>
            <a:off x="10406416" y="0"/>
            <a:ext cx="1797365" cy="1510066"/>
          </a:xfrm>
          <a:prstGeom prst="rect">
            <a:avLst/>
          </a:prstGeom>
          <a:noFill/>
          <a:ln>
            <a:noFill/>
          </a:ln>
        </p:spPr>
      </p:pic>
      <p:sp>
        <p:nvSpPr>
          <p:cNvPr id="206" name="Google Shape;206;p20"/>
          <p:cNvSpPr/>
          <p:nvPr/>
        </p:nvSpPr>
        <p:spPr>
          <a:xfrm>
            <a:off x="622555" y="1868547"/>
            <a:ext cx="6974089" cy="429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b="1" i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Технологическая последовательность горного производства</a:t>
            </a:r>
            <a:endParaRPr sz="2800" b="1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07" name="Google Shape;207;p20"/>
          <p:cNvPicPr preferRelativeResize="0"/>
          <p:nvPr/>
        </p:nvPicPr>
        <p:blipFill/>
        <p:spPr>
          <a:xfrm>
            <a:off x="7433302" y="2458054"/>
            <a:ext cx="4595329" cy="3676264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  <p:grpSp>
        <p:nvGrpSpPr>
          <p:cNvPr id="208" name="Google Shape;208;p20"/>
          <p:cNvGrpSpPr/>
          <p:nvPr/>
        </p:nvGrpSpPr>
        <p:grpSpPr>
          <a:xfrm>
            <a:off x="2032000" y="1768577"/>
            <a:ext cx="6803717" cy="4369755"/>
            <a:chOff x="0" y="117432"/>
            <a:chExt cx="6803717" cy="4369755"/>
          </a:xfrm>
        </p:grpSpPr>
        <p:sp>
          <p:nvSpPr>
            <p:cNvPr id="209" name="Google Shape;209;p20"/>
            <p:cNvSpPr/>
            <p:nvPr/>
          </p:nvSpPr>
          <p:spPr>
            <a:xfrm>
              <a:off x="0" y="117432"/>
              <a:ext cx="6803717" cy="4252323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120000"/>
                  </a:moveTo>
                  <a:quadBezTo>
                    <a:pt x="20000" y="40000"/>
                    <a:pt x="101250" y="15000"/>
                  </a:quadBezTo>
                  <a:lnTo>
                    <a:pt x="100194" y="0"/>
                  </a:lnTo>
                  <a:lnTo>
                    <a:pt x="120000" y="24000"/>
                  </a:lnTo>
                  <a:lnTo>
                    <a:pt x="104419" y="60000"/>
                  </a:lnTo>
                  <a:lnTo>
                    <a:pt x="103363" y="45000"/>
                  </a:lnTo>
                  <a:quadBezTo>
                    <a:pt x="30000" y="55000"/>
                    <a:pt x="0" y="120000"/>
                  </a:quadBezTo>
                  <a:close/>
                </a:path>
              </a:pathLst>
            </a:custGeom>
            <a:solidFill>
              <a:srgbClr val="D4E2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" name="Google Shape;210;p20"/>
            <p:cNvSpPr/>
            <p:nvPr/>
          </p:nvSpPr>
          <p:spPr>
            <a:xfrm>
              <a:off x="670166" y="3279459"/>
              <a:ext cx="156485" cy="156485"/>
            </a:xfrm>
            <a:prstGeom prst="ellipse">
              <a:avLst/>
            </a:prstGeom>
            <a:gradFill>
              <a:gsLst>
                <a:gs pos="0">
                  <a:srgbClr val="76A85B"/>
                </a:gs>
                <a:gs pos="50000">
                  <a:srgbClr val="63A03A"/>
                </a:gs>
                <a:gs pos="100000">
                  <a:srgbClr val="56912F"/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2745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" name="Google Shape;211;p20"/>
            <p:cNvSpPr/>
            <p:nvPr/>
          </p:nvSpPr>
          <p:spPr>
            <a:xfrm>
              <a:off x="402920" y="3469908"/>
              <a:ext cx="1854411" cy="101205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" name="Google Shape;212;p20"/>
            <p:cNvSpPr txBox="1"/>
            <p:nvPr/>
          </p:nvSpPr>
          <p:spPr>
            <a:xfrm>
              <a:off x="402920" y="3469908"/>
              <a:ext cx="1854411" cy="101205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290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2000" b="1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Добыча ПИ </a:t>
              </a:r>
              <a:endPara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13" name="Google Shape;213;p20"/>
            <p:cNvSpPr/>
            <p:nvPr/>
          </p:nvSpPr>
          <p:spPr>
            <a:xfrm>
              <a:off x="1775770" y="2290369"/>
              <a:ext cx="272148" cy="272148"/>
            </a:xfrm>
            <a:prstGeom prst="ellipse">
              <a:avLst/>
            </a:prstGeom>
            <a:gradFill>
              <a:gsLst>
                <a:gs pos="0">
                  <a:srgbClr val="87BA6B"/>
                </a:gs>
                <a:gs pos="50000">
                  <a:srgbClr val="77B751"/>
                </a:gs>
                <a:gs pos="100000">
                  <a:srgbClr val="67A742"/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2745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" name="Google Shape;214;p20"/>
            <p:cNvSpPr/>
            <p:nvPr/>
          </p:nvSpPr>
          <p:spPr>
            <a:xfrm>
              <a:off x="1212820" y="2618285"/>
              <a:ext cx="2805939" cy="186890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" name="Google Shape;215;p20"/>
            <p:cNvSpPr txBox="1"/>
            <p:nvPr/>
          </p:nvSpPr>
          <p:spPr>
            <a:xfrm>
              <a:off x="1212820" y="2618285"/>
              <a:ext cx="2805939" cy="186890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4420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2000" b="1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Минеральное сырье</a:t>
              </a:r>
              <a:endPara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16" name="Google Shape;216;p20"/>
            <p:cNvSpPr/>
            <p:nvPr/>
          </p:nvSpPr>
          <p:spPr>
            <a:xfrm>
              <a:off x="3187541" y="1561521"/>
              <a:ext cx="360597" cy="360597"/>
            </a:xfrm>
            <a:prstGeom prst="ellipse">
              <a:avLst/>
            </a:prstGeom>
            <a:gradFill>
              <a:gsLst>
                <a:gs pos="0">
                  <a:srgbClr val="9DC48A"/>
                </a:gs>
                <a:gs pos="50000">
                  <a:srgbClr val="91BF77"/>
                </a:gs>
                <a:gs pos="100000">
                  <a:srgbClr val="7EAC64"/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2745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" name="Google Shape;217;p20"/>
            <p:cNvSpPr/>
            <p:nvPr/>
          </p:nvSpPr>
          <p:spPr>
            <a:xfrm>
              <a:off x="2785583" y="1948980"/>
              <a:ext cx="2593293" cy="221361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" name="Google Shape;218;p20"/>
            <p:cNvSpPr txBox="1"/>
            <p:nvPr/>
          </p:nvSpPr>
          <p:spPr>
            <a:xfrm>
              <a:off x="2785583" y="1948980"/>
              <a:ext cx="2593293" cy="221361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9105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2000" b="1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Концентрат</a:t>
              </a:r>
              <a:endPara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19" name="Google Shape;219;p20"/>
            <p:cNvSpPr/>
            <p:nvPr/>
          </p:nvSpPr>
          <p:spPr>
            <a:xfrm>
              <a:off x="4725181" y="1079307"/>
              <a:ext cx="483063" cy="483063"/>
            </a:xfrm>
            <a:prstGeom prst="ellipse">
              <a:avLst/>
            </a:prstGeom>
            <a:gradFill>
              <a:gsLst>
                <a:gs pos="0">
                  <a:srgbClr val="B4CFA8"/>
                </a:gs>
                <a:gs pos="50000">
                  <a:srgbClr val="AACB9B"/>
                </a:gs>
                <a:gs pos="100000">
                  <a:srgbClr val="95B585"/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2745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" name="Google Shape;220;p20"/>
            <p:cNvSpPr/>
            <p:nvPr/>
          </p:nvSpPr>
          <p:spPr>
            <a:xfrm>
              <a:off x="4966713" y="1320839"/>
              <a:ext cx="1428780" cy="304891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" name="Google Shape;221;p20"/>
            <p:cNvSpPr txBox="1"/>
            <p:nvPr/>
          </p:nvSpPr>
          <p:spPr>
            <a:xfrm>
              <a:off x="4966713" y="1320839"/>
              <a:ext cx="1428780" cy="304891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5595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6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22" name="Google Shape;222;p20"/>
          <p:cNvSpPr txBox="1"/>
          <p:nvPr/>
        </p:nvSpPr>
        <p:spPr>
          <a:xfrm>
            <a:off x="6573230" y="3245814"/>
            <a:ext cx="2492393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Готовая продукция</a:t>
            </a:r>
            <a:endParaRPr sz="2000" b="1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7" name="Google Shape;227;p2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920" y="1891208"/>
            <a:ext cx="3807671" cy="285575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8" name="Google Shape;228;p2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406416" y="6489512"/>
            <a:ext cx="1596790" cy="368884"/>
          </a:xfrm>
          <a:prstGeom prst="rect">
            <a:avLst/>
          </a:prstGeom>
          <a:noFill/>
          <a:ln>
            <a:noFill/>
          </a:ln>
        </p:spPr>
      </p:pic>
      <p:sp>
        <p:nvSpPr>
          <p:cNvPr id="229" name="Google Shape;229;p21"/>
          <p:cNvSpPr/>
          <p:nvPr/>
        </p:nvSpPr>
        <p:spPr>
          <a:xfrm>
            <a:off x="238836" y="240712"/>
            <a:ext cx="8770350" cy="11264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Финансирование затрат на производство </a:t>
            </a:r>
            <a:endParaRPr/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			в реализацию продукции</a:t>
            </a:r>
            <a:endParaRPr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0" name="Google Shape;230;p21"/>
          <p:cNvSpPr/>
          <p:nvPr/>
        </p:nvSpPr>
        <p:spPr>
          <a:xfrm>
            <a:off x="-1819" y="859809"/>
            <a:ext cx="9468000" cy="25200"/>
          </a:xfrm>
          <a:prstGeom prst="rect">
            <a:avLst/>
          </a:prstGeom>
          <a:gradFill>
            <a:gsLst>
              <a:gs pos="0">
                <a:srgbClr val="00B050"/>
              </a:gs>
              <a:gs pos="93000">
                <a:srgbClr val="92D050"/>
              </a:gs>
              <a:gs pos="100000">
                <a:schemeClr val="lt1"/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31" name="Google Shape;231;p21"/>
          <p:cNvPicPr preferRelativeResize="0"/>
          <p:nvPr/>
        </p:nvPicPr>
        <p:blipFill rotWithShape="1">
          <a:blip r:embed="rId5">
            <a:alphaModFix/>
          </a:blip>
          <a:srcRect t="76179" r="79363"/>
          <a:stretch/>
        </p:blipFill>
        <p:spPr>
          <a:xfrm>
            <a:off x="0" y="5224775"/>
            <a:ext cx="2021885" cy="1633621"/>
          </a:xfrm>
          <a:prstGeom prst="rect">
            <a:avLst/>
          </a:prstGeom>
          <a:noFill/>
          <a:ln>
            <a:noFill/>
          </a:ln>
        </p:spPr>
      </p:pic>
      <p:pic>
        <p:nvPicPr>
          <p:cNvPr id="232" name="Google Shape;232;p21"/>
          <p:cNvPicPr preferRelativeResize="0"/>
          <p:nvPr/>
        </p:nvPicPr>
        <p:blipFill rotWithShape="1">
          <a:blip r:embed="rId6">
            <a:alphaModFix/>
          </a:blip>
          <a:srcRect l="76577" b="71886"/>
          <a:stretch/>
        </p:blipFill>
        <p:spPr>
          <a:xfrm>
            <a:off x="10406416" y="0"/>
            <a:ext cx="1797365" cy="1510066"/>
          </a:xfrm>
          <a:prstGeom prst="rect">
            <a:avLst/>
          </a:prstGeom>
          <a:noFill/>
          <a:ln>
            <a:noFill/>
          </a:ln>
        </p:spPr>
      </p:pic>
      <p:sp>
        <p:nvSpPr>
          <p:cNvPr id="233" name="Google Shape;233;p21"/>
          <p:cNvSpPr txBox="1"/>
          <p:nvPr/>
        </p:nvSpPr>
        <p:spPr>
          <a:xfrm>
            <a:off x="5068390" y="1881051"/>
            <a:ext cx="2058706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Предприятие</a:t>
            </a:r>
            <a:endParaRPr sz="2000" b="1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234" name="Google Shape;234;p21"/>
          <p:cNvCxnSpPr/>
          <p:nvPr/>
        </p:nvCxnSpPr>
        <p:spPr>
          <a:xfrm flipH="1">
            <a:off x="5073615" y="2281161"/>
            <a:ext cx="773320" cy="545641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235" name="Google Shape;235;p21"/>
          <p:cNvCxnSpPr/>
          <p:nvPr/>
        </p:nvCxnSpPr>
        <p:spPr>
          <a:xfrm>
            <a:off x="6358995" y="2281161"/>
            <a:ext cx="773320" cy="545641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236" name="Google Shape;236;p21"/>
          <p:cNvSpPr txBox="1"/>
          <p:nvPr/>
        </p:nvSpPr>
        <p:spPr>
          <a:xfrm>
            <a:off x="3720303" y="2915630"/>
            <a:ext cx="1865376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Государственные</a:t>
            </a:r>
            <a:endParaRPr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37" name="Google Shape;237;p21"/>
          <p:cNvSpPr txBox="1"/>
          <p:nvPr/>
        </p:nvSpPr>
        <p:spPr>
          <a:xfrm>
            <a:off x="6557540" y="2915630"/>
            <a:ext cx="2952219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Иные формы собственности</a:t>
            </a:r>
            <a:endParaRPr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238" name="Google Shape;238;p21"/>
          <p:cNvCxnSpPr/>
          <p:nvPr/>
        </p:nvCxnSpPr>
        <p:spPr>
          <a:xfrm rot="10800000" flipH="1">
            <a:off x="3610574" y="3474720"/>
            <a:ext cx="778546" cy="804672"/>
          </a:xfrm>
          <a:prstGeom prst="straightConnector1">
            <a:avLst/>
          </a:prstGeom>
          <a:noFill/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239" name="Google Shape;239;p21"/>
          <p:cNvSpPr/>
          <p:nvPr/>
        </p:nvSpPr>
        <p:spPr>
          <a:xfrm>
            <a:off x="2326620" y="4375258"/>
            <a:ext cx="2787366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 i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ассигнования из госбюджета</a:t>
            </a:r>
            <a:endParaRPr sz="1600" i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40" name="Google Shape;240;p21"/>
          <p:cNvCxnSpPr/>
          <p:nvPr/>
        </p:nvCxnSpPr>
        <p:spPr>
          <a:xfrm rot="10800000">
            <a:off x="7801110" y="3474720"/>
            <a:ext cx="778546" cy="804672"/>
          </a:xfrm>
          <a:prstGeom prst="straightConnector1">
            <a:avLst/>
          </a:prstGeom>
          <a:noFill/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241" name="Google Shape;241;p21"/>
          <p:cNvSpPr/>
          <p:nvPr/>
        </p:nvSpPr>
        <p:spPr>
          <a:xfrm>
            <a:off x="7156697" y="4375258"/>
            <a:ext cx="4390866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 i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собственные источники, привлеченные средства </a:t>
            </a:r>
            <a:r>
              <a:rPr lang="ru-RU" sz="1400" i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(кредиты и выпуск ценных бумаг)</a:t>
            </a:r>
            <a:endParaRPr sz="1600" i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42" name="Google Shape;242;p21"/>
          <p:cNvCxnSpPr/>
          <p:nvPr/>
        </p:nvCxnSpPr>
        <p:spPr>
          <a:xfrm rot="10800000">
            <a:off x="4618786" y="5052713"/>
            <a:ext cx="1337878" cy="850098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dash"/>
            <a:miter lim="800000"/>
            <a:headEnd type="none" w="sm" len="sm"/>
            <a:tailEnd type="triangle" w="med" len="med"/>
          </a:ln>
        </p:spPr>
      </p:cxnSp>
      <p:cxnSp>
        <p:nvCxnSpPr>
          <p:cNvPr id="243" name="Google Shape;243;p21"/>
          <p:cNvCxnSpPr/>
          <p:nvPr/>
        </p:nvCxnSpPr>
        <p:spPr>
          <a:xfrm rot="10800000" flipH="1">
            <a:off x="6212448" y="5052713"/>
            <a:ext cx="1337878" cy="850098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dash"/>
            <a:miter lim="800000"/>
            <a:headEnd type="none" w="sm" len="sm"/>
            <a:tailEnd type="triangle" w="med" len="med"/>
          </a:ln>
        </p:spPr>
      </p:cxnSp>
      <p:sp>
        <p:nvSpPr>
          <p:cNvPr id="244" name="Google Shape;244;p21"/>
          <p:cNvSpPr/>
          <p:nvPr/>
        </p:nvSpPr>
        <p:spPr>
          <a:xfrm>
            <a:off x="3662541" y="5995491"/>
            <a:ext cx="4873317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 i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объемы производства, условия приобретения горюче-смазочных и других необходимых материалов</a:t>
            </a:r>
            <a:endParaRPr sz="1600" i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45" name="Google Shape;245;p21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509759" y="2199564"/>
            <a:ext cx="2285201" cy="22852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402</Words>
  <Application>Microsoft Office PowerPoint</Application>
  <PresentationFormat>Широкоэкранный</PresentationFormat>
  <Paragraphs>74</Paragraphs>
  <Slides>11</Slides>
  <Notes>11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Calibri</vt:lpstr>
      <vt:lpstr>Century Gothic</vt:lpstr>
      <vt:lpstr>Arial</vt:lpstr>
      <vt:lpstr>Times New Roman</vt:lpstr>
      <vt:lpstr>Тема Office</vt:lpstr>
      <vt:lpstr>Презентация PowerPoint</vt:lpstr>
      <vt:lpstr>Вопросы темы 4.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akelemeneva@inbox.ru</cp:lastModifiedBy>
  <cp:revision>1</cp:revision>
  <dcterms:modified xsi:type="dcterms:W3CDTF">2024-10-01T04:35:38Z</dcterms:modified>
</cp:coreProperties>
</file>