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536" r:id="rId2"/>
    <p:sldId id="537" r:id="rId3"/>
    <p:sldId id="538" r:id="rId4"/>
    <p:sldId id="539" r:id="rId5"/>
    <p:sldId id="541" r:id="rId6"/>
    <p:sldId id="542" r:id="rId7"/>
    <p:sldId id="543" r:id="rId8"/>
    <p:sldId id="544" r:id="rId9"/>
    <p:sldId id="545" r:id="rId10"/>
    <p:sldId id="546" r:id="rId11"/>
    <p:sldId id="547" r:id="rId12"/>
    <p:sldId id="548" r:id="rId13"/>
    <p:sldId id="549" r:id="rId14"/>
    <p:sldId id="540" r:id="rId15"/>
    <p:sldId id="550" r:id="rId16"/>
    <p:sldId id="551" r:id="rId17"/>
    <p:sldId id="552" r:id="rId18"/>
    <p:sldId id="553" r:id="rId19"/>
    <p:sldId id="554" r:id="rId20"/>
    <p:sldId id="555" r:id="rId21"/>
    <p:sldId id="556" r:id="rId22"/>
    <p:sldId id="557" r:id="rId23"/>
    <p:sldId id="558" r:id="rId24"/>
    <p:sldId id="559" r:id="rId25"/>
    <p:sldId id="560" r:id="rId26"/>
    <p:sldId id="561" r:id="rId27"/>
    <p:sldId id="562" r:id="rId28"/>
    <p:sldId id="563" r:id="rId29"/>
    <p:sldId id="522" r:id="rId30"/>
    <p:sldId id="564" r:id="rId31"/>
    <p:sldId id="565" r:id="rId32"/>
    <p:sldId id="566" r:id="rId33"/>
    <p:sldId id="567" r:id="rId34"/>
    <p:sldId id="568" r:id="rId35"/>
    <p:sldId id="569" r:id="rId36"/>
    <p:sldId id="570" r:id="rId37"/>
    <p:sldId id="571" r:id="rId38"/>
    <p:sldId id="572" r:id="rId39"/>
    <p:sldId id="573" r:id="rId40"/>
    <p:sldId id="577" r:id="rId41"/>
    <p:sldId id="578" r:id="rId42"/>
    <p:sldId id="579" r:id="rId43"/>
    <p:sldId id="580" r:id="rId44"/>
    <p:sldId id="581" r:id="rId4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28" autoAdjust="0"/>
    <p:restoredTop sz="96229" autoAdjust="0"/>
  </p:normalViewPr>
  <p:slideViewPr>
    <p:cSldViewPr>
      <p:cViewPr>
        <p:scale>
          <a:sx n="66" d="100"/>
          <a:sy n="66" d="100"/>
        </p:scale>
        <p:origin x="-150"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26D443-EE65-40C6-9639-5203175B0544}" type="datetimeFigureOut">
              <a:rPr lang="ru-RU" smtClean="0"/>
              <a:t>11.11.2013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EBA130-A2DE-4E94-B379-4811A1B47BC6}" type="slidenum">
              <a:rPr lang="ru-RU" smtClean="0"/>
              <a:t>‹#›</a:t>
            </a:fld>
            <a:endParaRPr lang="ru-RU"/>
          </a:p>
        </p:txBody>
      </p:sp>
    </p:spTree>
    <p:extLst>
      <p:ext uri="{BB962C8B-B14F-4D97-AF65-F5344CB8AC3E}">
        <p14:creationId xmlns:p14="http://schemas.microsoft.com/office/powerpoint/2010/main" val="1692123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67E102-1E32-4938-8D76-17C7B4AF15DB}" type="datetimeFigureOut">
              <a:rPr lang="ru-RU" smtClean="0"/>
              <a:t>11.11.2013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08D910-0255-47C4-914D-A2126CEA5AAF}" type="slidenum">
              <a:rPr lang="ru-RU" smtClean="0"/>
              <a:t>‹#›</a:t>
            </a:fld>
            <a:endParaRPr lang="ru-RU"/>
          </a:p>
        </p:txBody>
      </p:sp>
    </p:spTree>
    <p:extLst>
      <p:ext uri="{BB962C8B-B14F-4D97-AF65-F5344CB8AC3E}">
        <p14:creationId xmlns:p14="http://schemas.microsoft.com/office/powerpoint/2010/main" val="2393665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11.11.2013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11.11.2013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11.11.2013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11.11.2013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11.11.2013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11.11.2013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11.11.2013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4.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86528"/>
          </a:xfrm>
          <a:prstGeom prst="rect">
            <a:avLst/>
          </a:prstGeom>
          <a:noFill/>
        </p:spPr>
        <p:txBody>
          <a:bodyPr wrap="square" rtlCol="0">
            <a:spAutoFit/>
          </a:bodyPr>
          <a:lstStyle/>
          <a:p>
            <a:pPr algn="ctr"/>
            <a:r>
              <a:rPr lang="ru-RU" sz="2800" b="1" dirty="0">
                <a:solidFill>
                  <a:srgbClr val="FF0000"/>
                </a:solidFill>
              </a:rPr>
              <a:t>4. МЕТОДЫ КОЛИЧЕСТВЕННОГО ОПРЕДЕЛЕНИЯ </a:t>
            </a:r>
            <a:endParaRPr lang="ru-RU" sz="2800" dirty="0">
              <a:solidFill>
                <a:srgbClr val="FF0000"/>
              </a:solidFill>
            </a:endParaRPr>
          </a:p>
          <a:p>
            <a:pPr algn="ctr">
              <a:spcBef>
                <a:spcPts val="600"/>
              </a:spcBef>
              <a:spcAft>
                <a:spcPts val="600"/>
              </a:spcAft>
            </a:pPr>
            <a:r>
              <a:rPr lang="ru-RU" sz="2000" b="1" i="1" u="sng" dirty="0" smtClean="0">
                <a:solidFill>
                  <a:srgbClr val="FF0000"/>
                </a:solidFill>
              </a:rPr>
              <a:t>Общие </a:t>
            </a:r>
            <a:r>
              <a:rPr lang="ru-RU" sz="2000" b="1" i="1" u="sng" dirty="0" err="1" smtClean="0">
                <a:solidFill>
                  <a:srgbClr val="FF0000"/>
                </a:solidFill>
              </a:rPr>
              <a:t>понятиея</a:t>
            </a:r>
            <a:r>
              <a:rPr lang="ru-RU" sz="2000" b="1" i="1" u="sng" dirty="0" smtClean="0">
                <a:solidFill>
                  <a:srgbClr val="FF0000"/>
                </a:solidFill>
              </a:rPr>
              <a:t> </a:t>
            </a:r>
            <a:r>
              <a:rPr lang="ru-RU" sz="2000" b="1" i="1" u="sng" dirty="0">
                <a:solidFill>
                  <a:srgbClr val="FF0000"/>
                </a:solidFill>
              </a:rPr>
              <a:t>о количественном </a:t>
            </a:r>
            <a:r>
              <a:rPr lang="ru-RU" sz="2000" b="1" i="1" u="sng" dirty="0" smtClean="0">
                <a:solidFill>
                  <a:srgbClr val="FF0000"/>
                </a:solidFill>
              </a:rPr>
              <a:t>анализе</a:t>
            </a:r>
            <a:endParaRPr lang="ru-RU" sz="2000" u="sng" dirty="0">
              <a:solidFill>
                <a:srgbClr val="FF0000"/>
              </a:solidFill>
            </a:endParaRPr>
          </a:p>
          <a:p>
            <a:pPr algn="ctr">
              <a:spcBef>
                <a:spcPts val="600"/>
              </a:spcBef>
              <a:spcAft>
                <a:spcPts val="600"/>
              </a:spcAft>
            </a:pPr>
            <a:r>
              <a:rPr lang="ru-RU" sz="2000" i="1" dirty="0" smtClean="0">
                <a:solidFill>
                  <a:srgbClr val="FF0000"/>
                </a:solidFill>
              </a:rPr>
              <a:t>Количественный </a:t>
            </a:r>
            <a:r>
              <a:rPr lang="ru-RU" sz="2000" i="1" dirty="0">
                <a:solidFill>
                  <a:srgbClr val="FF0000"/>
                </a:solidFill>
              </a:rPr>
              <a:t>анализ предназначен для определения количественных соотношений составных частей исследуемого вещества</a:t>
            </a:r>
            <a:r>
              <a:rPr lang="ru-RU" sz="2000" dirty="0"/>
              <a:t>. </a:t>
            </a:r>
            <a:endParaRPr lang="ru-RU" sz="2000" dirty="0" smtClean="0"/>
          </a:p>
          <a:p>
            <a:pPr algn="just"/>
            <a:r>
              <a:rPr lang="ru-RU" sz="2000" dirty="0" smtClean="0"/>
              <a:t>	Другими </a:t>
            </a:r>
            <a:r>
              <a:rPr lang="ru-RU" sz="2000" dirty="0"/>
              <a:t>словами, количественный анализ дает возможность установить количественный элементный или молекулярный состав анализируемого вещества или содержание отдельных его компонентов. </a:t>
            </a:r>
          </a:p>
          <a:p>
            <a:r>
              <a:rPr lang="ru-RU" sz="2000" dirty="0" smtClean="0"/>
              <a:t>	В </a:t>
            </a:r>
            <a:r>
              <a:rPr lang="ru-RU" sz="2000" dirty="0"/>
              <a:t>ряде случаев требуется установить содержание </a:t>
            </a:r>
            <a:r>
              <a:rPr lang="ru-RU" sz="2000" i="1" dirty="0">
                <a:solidFill>
                  <a:srgbClr val="FF0000"/>
                </a:solidFill>
              </a:rPr>
              <a:t>всех элементов</a:t>
            </a:r>
            <a:r>
              <a:rPr lang="ru-RU" sz="2000" dirty="0"/>
              <a:t>, ионов или соединений, входящих в состав данного исследуемого вещества. Например, при анализе руд кроме целевых определяют содержание и всех остальных элементов. </a:t>
            </a:r>
          </a:p>
          <a:p>
            <a:r>
              <a:rPr lang="ru-RU" sz="2000" dirty="0" smtClean="0"/>
              <a:t>	В </a:t>
            </a:r>
            <a:r>
              <a:rPr lang="ru-RU" sz="2000" dirty="0"/>
              <a:t>других случаях требуется установить содержание некоторых </a:t>
            </a:r>
            <a:r>
              <a:rPr lang="ru-RU" sz="2000" i="1" dirty="0">
                <a:solidFill>
                  <a:srgbClr val="FF0000"/>
                </a:solidFill>
              </a:rPr>
              <a:t>отдельных элементов, ионов или соединений</a:t>
            </a:r>
            <a:r>
              <a:rPr lang="ru-RU" sz="2000" dirty="0"/>
              <a:t>, входящих в состав анализируемого продукта. Так, при анализе металлического сплава химика-аналитика может интересовать лишь содержание урана, или ванадия, или вольфрама, или алюминия, или только железа и т. д. </a:t>
            </a:r>
          </a:p>
          <a:p>
            <a:r>
              <a:rPr lang="ru-RU" sz="2000" dirty="0" smtClean="0"/>
              <a:t>	Иногда </a:t>
            </a:r>
            <a:r>
              <a:rPr lang="ru-RU" sz="2000" dirty="0"/>
              <a:t>определяют не только общее содержание того или иного элемента (иона), но и формы нахождения его в исследуемом веществе. </a:t>
            </a:r>
          </a:p>
          <a:p>
            <a:pPr algn="just"/>
            <a:r>
              <a:rPr lang="ru-RU" sz="2000" dirty="0" smtClean="0"/>
              <a:t>	Например</a:t>
            </a:r>
            <a:r>
              <a:rPr lang="ru-RU" sz="2000" dirty="0"/>
              <a:t>, при анализе руды определяют не только </a:t>
            </a:r>
            <a:r>
              <a:rPr lang="ru-RU" sz="2000" b="1" i="1" dirty="0"/>
              <a:t>общее</a:t>
            </a:r>
            <a:r>
              <a:rPr lang="ru-RU" sz="2000" dirty="0"/>
              <a:t> содержание серы, но и содержание </a:t>
            </a:r>
            <a:r>
              <a:rPr lang="ru-RU" sz="2000" b="1" dirty="0"/>
              <a:t>свободной</a:t>
            </a:r>
            <a:r>
              <a:rPr lang="ru-RU" sz="2000" dirty="0"/>
              <a:t> (S</a:t>
            </a:r>
            <a:r>
              <a:rPr lang="ru-RU" sz="2000" baseline="30000" dirty="0"/>
              <a:t>0</a:t>
            </a:r>
            <a:r>
              <a:rPr lang="ru-RU" sz="2000" dirty="0"/>
              <a:t>),. </a:t>
            </a:r>
            <a:r>
              <a:rPr lang="ru-RU" sz="2000" b="1" dirty="0"/>
              <a:t>сульфидной</a:t>
            </a:r>
            <a:r>
              <a:rPr lang="ru-RU" sz="2000" dirty="0"/>
              <a:t> (S</a:t>
            </a:r>
            <a:r>
              <a:rPr lang="ru-RU" sz="2000" baseline="30000" dirty="0"/>
              <a:t>2–</a:t>
            </a:r>
            <a:r>
              <a:rPr lang="ru-RU" sz="2000" dirty="0"/>
              <a:t>), </a:t>
            </a:r>
            <a:r>
              <a:rPr lang="ru-RU" sz="2000" b="1" dirty="0"/>
              <a:t>пиритной</a:t>
            </a:r>
            <a:r>
              <a:rPr lang="ru-RU" sz="2000" dirty="0"/>
              <a:t> ([S</a:t>
            </a:r>
            <a:r>
              <a:rPr lang="ru-RU" sz="2000" baseline="-25000" dirty="0"/>
              <a:t>2</a:t>
            </a:r>
            <a:r>
              <a:rPr lang="ru-RU" sz="2000" dirty="0"/>
              <a:t>]</a:t>
            </a:r>
            <a:r>
              <a:rPr lang="ru-RU" sz="2000" baseline="30000" dirty="0"/>
              <a:t>2–</a:t>
            </a:r>
            <a:r>
              <a:rPr lang="ru-RU" sz="2000" dirty="0"/>
              <a:t>) и </a:t>
            </a:r>
            <a:r>
              <a:rPr lang="ru-RU" sz="2000" b="1" dirty="0"/>
              <a:t>сульфатной</a:t>
            </a:r>
            <a:r>
              <a:rPr lang="ru-RU" sz="2000" dirty="0"/>
              <a:t> (SО</a:t>
            </a:r>
            <a:r>
              <a:rPr lang="ru-RU" sz="2000" baseline="-25000" dirty="0"/>
              <a:t>4</a:t>
            </a:r>
            <a:r>
              <a:rPr lang="ru-RU" sz="2000" baseline="30000" dirty="0"/>
              <a:t>2</a:t>
            </a:r>
            <a:r>
              <a:rPr lang="ru-RU" sz="2000" baseline="30000" dirty="0" smtClean="0"/>
              <a:t>–</a:t>
            </a:r>
            <a:r>
              <a:rPr lang="ru-RU" sz="2000" dirty="0" smtClean="0"/>
              <a:t>) серы</a:t>
            </a:r>
            <a:r>
              <a:rPr lang="ru-RU" sz="2000" dirty="0"/>
              <a:t>. </a:t>
            </a:r>
            <a:r>
              <a:rPr lang="ru-RU" sz="2000" dirty="0" smtClean="0"/>
              <a:t>                               				             </a:t>
            </a:r>
            <a:r>
              <a:rPr lang="ru-RU" sz="2000" b="1" dirty="0" smtClean="0"/>
              <a:t>-1-233-</a:t>
            </a:r>
            <a:endParaRPr lang="ru-RU" sz="2000" dirty="0"/>
          </a:p>
        </p:txBody>
      </p:sp>
    </p:spTree>
    <p:extLst>
      <p:ext uri="{BB962C8B-B14F-4D97-AF65-F5344CB8AC3E}">
        <p14:creationId xmlns:p14="http://schemas.microsoft.com/office/powerpoint/2010/main" val="2699606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24973"/>
          </a:xfrm>
          <a:prstGeom prst="rect">
            <a:avLst/>
          </a:prstGeom>
          <a:noFill/>
        </p:spPr>
        <p:txBody>
          <a:bodyPr wrap="square" rtlCol="0">
            <a:spAutoFit/>
          </a:bodyPr>
          <a:lstStyle/>
          <a:p>
            <a:pPr algn="ctr"/>
            <a:r>
              <a:rPr lang="ru-RU" sz="2400" b="1" i="1" u="sng" dirty="0" smtClean="0">
                <a:solidFill>
                  <a:srgbClr val="FF0000"/>
                </a:solidFill>
              </a:rPr>
              <a:t>Запись</a:t>
            </a:r>
            <a:r>
              <a:rPr lang="ru-RU" sz="2000" b="1" i="1" dirty="0" smtClean="0">
                <a:solidFill>
                  <a:srgbClr val="FF0000"/>
                </a:solidFill>
              </a:rPr>
              <a:t> </a:t>
            </a:r>
            <a:r>
              <a:rPr lang="ru-RU" sz="2000" b="1" i="1" dirty="0">
                <a:solidFill>
                  <a:srgbClr val="FF0000"/>
                </a:solidFill>
              </a:rPr>
              <a:t>результатов анализа</a:t>
            </a:r>
            <a:endParaRPr lang="ru-RU" sz="2000" dirty="0">
              <a:solidFill>
                <a:srgbClr val="FF0000"/>
              </a:solidFill>
            </a:endParaRPr>
          </a:p>
          <a:p>
            <a:r>
              <a:rPr lang="ru-RU" sz="2000" i="1" dirty="0" smtClean="0">
                <a:solidFill>
                  <a:srgbClr val="FF0000"/>
                </a:solidFill>
              </a:rPr>
              <a:t>	</a:t>
            </a:r>
            <a:r>
              <a:rPr lang="ru-RU" sz="2000" i="1" u="sng" dirty="0" smtClean="0">
                <a:solidFill>
                  <a:srgbClr val="FF0000"/>
                </a:solidFill>
              </a:rPr>
              <a:t>Степень </a:t>
            </a:r>
            <a:r>
              <a:rPr lang="ru-RU" sz="2000" i="1" u="sng" dirty="0">
                <a:solidFill>
                  <a:srgbClr val="FF0000"/>
                </a:solidFill>
              </a:rPr>
              <a:t>точности.</a:t>
            </a:r>
            <a:r>
              <a:rPr lang="ru-RU" sz="2000" dirty="0">
                <a:solidFill>
                  <a:srgbClr val="FF0000"/>
                </a:solidFill>
              </a:rPr>
              <a:t> </a:t>
            </a:r>
            <a:endParaRPr lang="ru-RU" sz="2000" dirty="0" smtClean="0">
              <a:solidFill>
                <a:srgbClr val="FF0000"/>
              </a:solidFill>
            </a:endParaRPr>
          </a:p>
          <a:p>
            <a:r>
              <a:rPr lang="ru-RU" sz="2000" dirty="0">
                <a:solidFill>
                  <a:srgbClr val="FF0000"/>
                </a:solidFill>
              </a:rPr>
              <a:t>	</a:t>
            </a:r>
            <a:r>
              <a:rPr lang="ru-RU" sz="2000" dirty="0" smtClean="0"/>
              <a:t>Вычисление </a:t>
            </a:r>
            <a:r>
              <a:rPr lang="ru-RU" sz="2000" dirty="0"/>
              <a:t>результатов анализа на основании данных измерений является неотъемлемой частью любого количественного определения. Поэтому важно не только тщательно выполнить само определение, но и с требуемой точностью сделать соответствующие вычисления. Неаккуратность в работе или неточность в вычислении приводят к искажению результатов анализа и к необходимости повторить весь анализ сначала. </a:t>
            </a:r>
          </a:p>
          <a:p>
            <a:pPr algn="just"/>
            <a:r>
              <a:rPr lang="ru-RU" sz="2000" dirty="0" smtClean="0"/>
              <a:t>	Вычисления </a:t>
            </a:r>
            <a:r>
              <a:rPr lang="ru-RU" sz="2000" dirty="0"/>
              <a:t>проводят </a:t>
            </a:r>
            <a:r>
              <a:rPr lang="ru-RU" sz="2000" i="1" dirty="0">
                <a:solidFill>
                  <a:srgbClr val="FF0000"/>
                </a:solidFill>
              </a:rPr>
              <a:t>либо приближенно, либо с точностью, соответствующей</a:t>
            </a:r>
            <a:r>
              <a:rPr lang="ru-RU" sz="2000" dirty="0">
                <a:solidFill>
                  <a:srgbClr val="FF0000"/>
                </a:solidFill>
              </a:rPr>
              <a:t> </a:t>
            </a:r>
            <a:r>
              <a:rPr lang="ru-RU" sz="2000" dirty="0"/>
              <a:t>степени точности применяемого метода определения и измерительных приборов. </a:t>
            </a:r>
          </a:p>
          <a:p>
            <a:pPr algn="ctr"/>
            <a:r>
              <a:rPr lang="ru-RU" sz="2000" i="1" dirty="0">
                <a:solidFill>
                  <a:srgbClr val="FF0000"/>
                </a:solidFill>
              </a:rPr>
              <a:t>Окончательные результаты анализов записывают так, чтобы только </a:t>
            </a:r>
            <a:endParaRPr lang="ru-RU" sz="2000" i="1" dirty="0" smtClean="0">
              <a:solidFill>
                <a:srgbClr val="FF0000"/>
              </a:solidFill>
            </a:endParaRPr>
          </a:p>
          <a:p>
            <a:pPr algn="ctr"/>
            <a:r>
              <a:rPr lang="ru-RU" sz="2000" i="1" dirty="0" smtClean="0">
                <a:solidFill>
                  <a:srgbClr val="FF0000"/>
                </a:solidFill>
              </a:rPr>
              <a:t>одна </a:t>
            </a:r>
            <a:r>
              <a:rPr lang="ru-RU" sz="2000" i="1" dirty="0">
                <a:solidFill>
                  <a:srgbClr val="FF0000"/>
                </a:solidFill>
              </a:rPr>
              <a:t>последняя цифра в них была не вполне достоверной, </a:t>
            </a:r>
            <a:endParaRPr lang="ru-RU" sz="2000" i="1" dirty="0" smtClean="0">
              <a:solidFill>
                <a:srgbClr val="FF0000"/>
              </a:solidFill>
            </a:endParaRPr>
          </a:p>
          <a:p>
            <a:pPr algn="ctr"/>
            <a:r>
              <a:rPr lang="ru-RU" sz="2000" i="1" dirty="0" smtClean="0">
                <a:solidFill>
                  <a:srgbClr val="FF0000"/>
                </a:solidFill>
              </a:rPr>
              <a:t>это </a:t>
            </a:r>
            <a:r>
              <a:rPr lang="ru-RU" sz="2000" i="1" dirty="0">
                <a:solidFill>
                  <a:srgbClr val="FF0000"/>
                </a:solidFill>
              </a:rPr>
              <a:t>позволяет отразить степень точности полученных цифровых данных</a:t>
            </a:r>
            <a:r>
              <a:rPr lang="ru-RU" sz="2000" i="1" dirty="0"/>
              <a:t>. </a:t>
            </a:r>
            <a:endParaRPr lang="ru-RU" sz="2000" dirty="0"/>
          </a:p>
          <a:p>
            <a:r>
              <a:rPr lang="ru-RU" sz="2000" dirty="0" smtClean="0"/>
              <a:t>	Например</a:t>
            </a:r>
            <a:r>
              <a:rPr lang="ru-RU" sz="2000" dirty="0"/>
              <a:t>, запись «2,5 г» показывает, что масса определена с точностью до </a:t>
            </a:r>
            <a:r>
              <a:rPr lang="ru-RU" sz="2000" dirty="0" smtClean="0"/>
              <a:t>0,1г</a:t>
            </a:r>
            <a:r>
              <a:rPr lang="ru-RU" sz="2000" dirty="0"/>
              <a:t>. Запись «2,532</a:t>
            </a:r>
            <a:r>
              <a:rPr lang="ru-RU" sz="2000" b="1" i="1" dirty="0">
                <a:solidFill>
                  <a:srgbClr val="FF0000"/>
                </a:solidFill>
              </a:rPr>
              <a:t>4</a:t>
            </a:r>
            <a:r>
              <a:rPr lang="ru-RU" sz="2000" dirty="0"/>
              <a:t> г» указывает, что масса определена с точностью до </a:t>
            </a:r>
            <a:r>
              <a:rPr lang="ru-RU" sz="2000" dirty="0" smtClean="0"/>
              <a:t>0,000</a:t>
            </a:r>
            <a:r>
              <a:rPr lang="ru-RU" sz="2000" b="1" i="1" dirty="0" smtClean="0">
                <a:solidFill>
                  <a:srgbClr val="FF0000"/>
                </a:solidFill>
              </a:rPr>
              <a:t>1 </a:t>
            </a:r>
            <a:r>
              <a:rPr lang="ru-RU" sz="2000" dirty="0" smtClean="0"/>
              <a:t>г</a:t>
            </a:r>
            <a:r>
              <a:rPr lang="ru-RU" sz="2000" dirty="0"/>
              <a:t>. Последняя цифра, лишь приближенно выражающая результат определения, называется </a:t>
            </a:r>
            <a:r>
              <a:rPr lang="ru-RU" sz="2000" b="1" i="1" dirty="0">
                <a:solidFill>
                  <a:srgbClr val="FF0000"/>
                </a:solidFill>
              </a:rPr>
              <a:t>недостоверной</a:t>
            </a:r>
            <a:r>
              <a:rPr lang="ru-RU" sz="2000" dirty="0"/>
              <a:t>. </a:t>
            </a:r>
          </a:p>
          <a:p>
            <a:r>
              <a:rPr lang="ru-RU" sz="2000" i="1" dirty="0" smtClean="0">
                <a:solidFill>
                  <a:srgbClr val="FF0000"/>
                </a:solidFill>
              </a:rPr>
              <a:t>	</a:t>
            </a:r>
            <a:r>
              <a:rPr lang="ru-RU" sz="2000" i="1" u="sng" dirty="0" smtClean="0">
                <a:solidFill>
                  <a:srgbClr val="FF0000"/>
                </a:solidFill>
              </a:rPr>
              <a:t>Выражение </a:t>
            </a:r>
            <a:r>
              <a:rPr lang="ru-RU" sz="2000" i="1" u="sng" dirty="0">
                <a:solidFill>
                  <a:srgbClr val="FF0000"/>
                </a:solidFill>
              </a:rPr>
              <a:t>результатов анализа</a:t>
            </a:r>
            <a:r>
              <a:rPr lang="ru-RU" sz="2000" dirty="0"/>
              <a:t>. </a:t>
            </a:r>
            <a:endParaRPr lang="ru-RU" sz="2000" dirty="0" smtClean="0"/>
          </a:p>
          <a:p>
            <a:r>
              <a:rPr lang="ru-RU" sz="2000" dirty="0"/>
              <a:t>	</a:t>
            </a:r>
            <a:r>
              <a:rPr lang="ru-RU" sz="2000" dirty="0" smtClean="0"/>
              <a:t>При </a:t>
            </a:r>
            <a:r>
              <a:rPr lang="ru-RU" sz="2000" dirty="0"/>
              <a:t>вычислении результатов анализа необходимо помнить, что </a:t>
            </a:r>
            <a:r>
              <a:rPr lang="ru-RU" sz="2000" i="1" dirty="0"/>
              <a:t>точный</a:t>
            </a:r>
            <a:r>
              <a:rPr lang="ru-RU" sz="2000" dirty="0"/>
              <a:t> результат вычислений получают лишь в том случае, если имеют дело только с </a:t>
            </a:r>
            <a:r>
              <a:rPr lang="ru-RU" sz="2000" i="1" dirty="0"/>
              <a:t>точными</a:t>
            </a:r>
            <a:r>
              <a:rPr lang="ru-RU" sz="2000" dirty="0"/>
              <a:t> цифрами. </a:t>
            </a:r>
            <a:r>
              <a:rPr lang="ru-RU" sz="2000" dirty="0" smtClean="0"/>
              <a:t>                                                                                                     -10-242-</a:t>
            </a:r>
            <a:endParaRPr lang="ru-RU" sz="2000" dirty="0"/>
          </a:p>
        </p:txBody>
      </p:sp>
    </p:spTree>
    <p:extLst>
      <p:ext uri="{BB962C8B-B14F-4D97-AF65-F5344CB8AC3E}">
        <p14:creationId xmlns:p14="http://schemas.microsoft.com/office/powerpoint/2010/main" val="1686150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ru-RU" sz="2000" dirty="0" smtClean="0"/>
              <a:t>	Так </a:t>
            </a:r>
            <a:r>
              <a:rPr lang="ru-RU" sz="2000" dirty="0"/>
              <a:t>как при вычислении результатов анализа пользуются результатами измерений, т. е. </a:t>
            </a:r>
            <a:r>
              <a:rPr lang="ru-RU" sz="2000" b="1" i="1" dirty="0">
                <a:solidFill>
                  <a:srgbClr val="FF0000"/>
                </a:solidFill>
              </a:rPr>
              <a:t>приближенными</a:t>
            </a:r>
            <a:r>
              <a:rPr lang="ru-RU" sz="2000" dirty="0">
                <a:solidFill>
                  <a:srgbClr val="FF0000"/>
                </a:solidFill>
              </a:rPr>
              <a:t> </a:t>
            </a:r>
            <a:r>
              <a:rPr lang="ru-RU" sz="2000" i="1" dirty="0">
                <a:solidFill>
                  <a:srgbClr val="FF0000"/>
                </a:solidFill>
              </a:rPr>
              <a:t>величинами</a:t>
            </a:r>
            <a:r>
              <a:rPr lang="ru-RU" sz="2000" dirty="0"/>
              <a:t>, то и результаты этих вычислений получают приближенными. Поэтому </a:t>
            </a:r>
            <a:r>
              <a:rPr lang="ru-RU" sz="2000" i="1" dirty="0">
                <a:solidFill>
                  <a:srgbClr val="FF0000"/>
                </a:solidFill>
              </a:rPr>
              <a:t>нет</a:t>
            </a:r>
            <a:r>
              <a:rPr lang="ru-RU" sz="2000" i="1" dirty="0"/>
              <a:t> никакого </a:t>
            </a:r>
            <a:r>
              <a:rPr lang="ru-RU" sz="2000" i="1" dirty="0">
                <a:solidFill>
                  <a:srgbClr val="FF0000"/>
                </a:solidFill>
              </a:rPr>
              <a:t>смысла</a:t>
            </a:r>
            <a:r>
              <a:rPr lang="ru-RU" sz="2000" dirty="0">
                <a:solidFill>
                  <a:srgbClr val="FF0000"/>
                </a:solidFill>
              </a:rPr>
              <a:t> </a:t>
            </a:r>
            <a:r>
              <a:rPr lang="ru-RU" sz="2000" dirty="0"/>
              <a:t>вычислять результаты анализа, стремясь получить большое число цифр, превышающих одну недостоверную </a:t>
            </a:r>
            <a:r>
              <a:rPr lang="ru-RU" sz="2000" dirty="0" smtClean="0"/>
              <a:t>цифру </a:t>
            </a:r>
            <a:r>
              <a:rPr lang="ru-RU" sz="2000" b="1" i="1" dirty="0" smtClean="0">
                <a:solidFill>
                  <a:srgbClr val="FF0000"/>
                </a:solidFill>
              </a:rPr>
              <a:t>!!!. </a:t>
            </a:r>
            <a:endParaRPr lang="ru-RU" sz="2000" b="1" i="1" dirty="0">
              <a:solidFill>
                <a:srgbClr val="FF0000"/>
              </a:solidFill>
            </a:endParaRPr>
          </a:p>
          <a:p>
            <a:r>
              <a:rPr lang="ru-RU" sz="2000" dirty="0" smtClean="0"/>
              <a:t>	Если </a:t>
            </a:r>
            <a:r>
              <a:rPr lang="ru-RU" sz="2000" dirty="0"/>
              <a:t>для анализа взята навеска вещества с точностью до 0,1 г, то </a:t>
            </a:r>
            <a:r>
              <a:rPr lang="ru-RU" sz="2000" i="1" dirty="0">
                <a:solidFill>
                  <a:srgbClr val="FF0000"/>
                </a:solidFill>
              </a:rPr>
              <a:t>бессмысленно</a:t>
            </a:r>
            <a:r>
              <a:rPr lang="ru-RU" sz="2000" dirty="0">
                <a:solidFill>
                  <a:srgbClr val="FF0000"/>
                </a:solidFill>
              </a:rPr>
              <a:t> </a:t>
            </a:r>
            <a:r>
              <a:rPr lang="ru-RU" sz="2000" dirty="0"/>
              <a:t>давать окончательный результат анализа в виде, например, четырехзначного числа, так как лишь первая цифра является </a:t>
            </a:r>
            <a:r>
              <a:rPr lang="ru-RU" sz="2000" i="1" dirty="0">
                <a:solidFill>
                  <a:srgbClr val="FF0000"/>
                </a:solidFill>
              </a:rPr>
              <a:t>достоверной</a:t>
            </a:r>
            <a:r>
              <a:rPr lang="ru-RU" sz="2000" dirty="0"/>
              <a:t>, а все стоящие справа – </a:t>
            </a:r>
            <a:r>
              <a:rPr lang="ru-RU" sz="2000" i="1" dirty="0">
                <a:solidFill>
                  <a:srgbClr val="FF0000"/>
                </a:solidFill>
              </a:rPr>
              <a:t>недостоверны</a:t>
            </a:r>
            <a:r>
              <a:rPr lang="ru-RU" sz="2000" dirty="0"/>
              <a:t>. Согласно сформулированному выше правилу, окончательный результат анализа должен быть записан так, чтобы только одна последняя цифра была не вполне достоверной. Поэтому в данном примере окончательный результат записывают с точностью до 0,1 г. </a:t>
            </a:r>
          </a:p>
          <a:p>
            <a:r>
              <a:rPr lang="ru-RU" sz="2000" dirty="0" smtClean="0"/>
              <a:t>	Между </a:t>
            </a:r>
            <a:r>
              <a:rPr lang="ru-RU" sz="2000" dirty="0"/>
              <a:t>тем начинающие аналитики нередко пишут большое число цифр, полагая, что это приводит к более точным результатам. </a:t>
            </a:r>
          </a:p>
          <a:p>
            <a:pPr algn="ctr"/>
            <a:r>
              <a:rPr lang="ru-RU" sz="2000" i="1" dirty="0">
                <a:solidFill>
                  <a:srgbClr val="FF0000"/>
                </a:solidFill>
              </a:rPr>
              <a:t>Искомый результат </a:t>
            </a:r>
            <a:r>
              <a:rPr lang="ru-RU" sz="2000" b="1" i="1" dirty="0">
                <a:solidFill>
                  <a:srgbClr val="FF0000"/>
                </a:solidFill>
              </a:rPr>
              <a:t>не </a:t>
            </a:r>
            <a:r>
              <a:rPr lang="ru-RU" sz="2000" i="1" dirty="0">
                <a:solidFill>
                  <a:srgbClr val="FF0000"/>
                </a:solidFill>
              </a:rPr>
              <a:t>может быть более точным, </a:t>
            </a:r>
            <a:r>
              <a:rPr lang="ru-RU" sz="2000" b="1" i="1" dirty="0">
                <a:solidFill>
                  <a:srgbClr val="FF0000"/>
                </a:solidFill>
              </a:rPr>
              <a:t>чем</a:t>
            </a:r>
            <a:r>
              <a:rPr lang="ru-RU" sz="2000" i="1" dirty="0">
                <a:solidFill>
                  <a:srgbClr val="FF0000"/>
                </a:solidFill>
              </a:rPr>
              <a:t> точность применяемого метода анализа или наименее точное число, использованное в процессе данного вычисления</a:t>
            </a:r>
            <a:r>
              <a:rPr lang="ru-RU" sz="2000" i="1" dirty="0"/>
              <a:t>. </a:t>
            </a:r>
            <a:endParaRPr lang="ru-RU" sz="2000" dirty="0"/>
          </a:p>
          <a:p>
            <a:pPr algn="just"/>
            <a:r>
              <a:rPr lang="ru-RU" sz="2000" dirty="0" smtClean="0"/>
              <a:t>	Для </a:t>
            </a:r>
            <a:r>
              <a:rPr lang="ru-RU" sz="2000" dirty="0"/>
              <a:t>получения более точных результатов анализа необходимо использовать более точные методы анализа и, тщательно выполняя само определение, пользоваться наиболее точными измерительными приборами и с требуемой точностью проводить соответствующие </a:t>
            </a:r>
            <a:r>
              <a:rPr lang="ru-RU" sz="2000" dirty="0" smtClean="0"/>
              <a:t>вычисления.</a:t>
            </a:r>
          </a:p>
          <a:p>
            <a:r>
              <a:rPr lang="ru-RU" sz="2000" dirty="0"/>
              <a:t> </a:t>
            </a:r>
            <a:r>
              <a:rPr lang="ru-RU" sz="2000" dirty="0" smtClean="0"/>
              <a:t>                                                                            </a:t>
            </a:r>
            <a:r>
              <a:rPr lang="ru-RU" sz="2000" dirty="0" smtClean="0">
                <a:solidFill>
                  <a:srgbClr val="FF0000"/>
                </a:solidFill>
              </a:rPr>
              <a:t>*****</a:t>
            </a:r>
            <a:r>
              <a:rPr lang="ru-RU" sz="2000" dirty="0" smtClean="0"/>
              <a:t>                                                     -11-243-</a:t>
            </a:r>
            <a:endParaRPr lang="ru-RU" sz="2000" dirty="0"/>
          </a:p>
        </p:txBody>
      </p:sp>
    </p:spTree>
    <p:extLst>
      <p:ext uri="{BB962C8B-B14F-4D97-AF65-F5344CB8AC3E}">
        <p14:creationId xmlns:p14="http://schemas.microsoft.com/office/powerpoint/2010/main" val="498842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71084"/>
          </a:xfrm>
          <a:prstGeom prst="rect">
            <a:avLst/>
          </a:prstGeom>
          <a:noFill/>
        </p:spPr>
        <p:txBody>
          <a:bodyPr wrap="square" rtlCol="0">
            <a:spAutoFit/>
          </a:bodyPr>
          <a:lstStyle/>
          <a:p>
            <a:pPr algn="ctr"/>
            <a:r>
              <a:rPr lang="ru-RU" sz="2400" b="1" dirty="0" smtClean="0">
                <a:solidFill>
                  <a:srgbClr val="FF0000"/>
                </a:solidFill>
              </a:rPr>
              <a:t>4.1</a:t>
            </a:r>
            <a:r>
              <a:rPr lang="ru-RU" sz="2400" b="1" dirty="0">
                <a:solidFill>
                  <a:srgbClr val="FF0000"/>
                </a:solidFill>
              </a:rPr>
              <a:t>. Химические методы определения </a:t>
            </a:r>
            <a:endParaRPr lang="ru-RU" sz="2400" dirty="0">
              <a:solidFill>
                <a:srgbClr val="FF0000"/>
              </a:solidFill>
            </a:endParaRPr>
          </a:p>
          <a:p>
            <a:pPr>
              <a:spcAft>
                <a:spcPts val="600"/>
              </a:spcAft>
            </a:pPr>
            <a:r>
              <a:rPr lang="ru-RU" sz="2000" dirty="0" smtClean="0"/>
              <a:t>	К </a:t>
            </a:r>
            <a:r>
              <a:rPr lang="ru-RU" sz="2000" dirty="0"/>
              <a:t>химическим методам анализа относятся: </a:t>
            </a:r>
          </a:p>
          <a:p>
            <a:pPr algn="ctr">
              <a:spcAft>
                <a:spcPts val="600"/>
              </a:spcAft>
            </a:pPr>
            <a:r>
              <a:rPr lang="ru-RU" sz="2000" b="1" i="1" dirty="0">
                <a:solidFill>
                  <a:srgbClr val="FF0000"/>
                </a:solidFill>
              </a:rPr>
              <a:t>1. Гравиметрический (весовой) анализ</a:t>
            </a:r>
            <a:r>
              <a:rPr lang="ru-RU" sz="2000" i="1" dirty="0">
                <a:solidFill>
                  <a:srgbClr val="FF0000"/>
                </a:solidFill>
              </a:rPr>
              <a:t> </a:t>
            </a:r>
            <a:r>
              <a:rPr lang="ru-RU" sz="2000" i="1" dirty="0"/>
              <a:t>— измерение массы определяемого вещества или его составных частей, выделяемых в химически чистом состоянии </a:t>
            </a:r>
            <a:r>
              <a:rPr lang="ru-RU" sz="2000" i="1" dirty="0" smtClean="0"/>
              <a:t>или </a:t>
            </a:r>
            <a:r>
              <a:rPr lang="ru-RU" sz="2000" i="1" dirty="0"/>
              <a:t>в виде соответствующих соединений. </a:t>
            </a:r>
          </a:p>
          <a:p>
            <a:pPr algn="ctr">
              <a:spcAft>
                <a:spcPts val="600"/>
              </a:spcAft>
            </a:pPr>
            <a:r>
              <a:rPr lang="ru-RU" sz="2000" b="1" i="1" dirty="0">
                <a:solidFill>
                  <a:srgbClr val="FF0000"/>
                </a:solidFill>
              </a:rPr>
              <a:t>2. Объемный анализ</a:t>
            </a:r>
            <a:r>
              <a:rPr lang="ru-RU" sz="2000" i="1" dirty="0">
                <a:solidFill>
                  <a:srgbClr val="FF0000"/>
                </a:solidFill>
              </a:rPr>
              <a:t> </a:t>
            </a:r>
            <a:r>
              <a:rPr lang="ru-RU" sz="2000" i="1" dirty="0"/>
              <a:t>— измерение объема жидких, твердых и  газообразных продуктов или их водных и неводных растворов. </a:t>
            </a:r>
          </a:p>
          <a:p>
            <a:pPr>
              <a:spcAft>
                <a:spcPts val="600"/>
              </a:spcAft>
            </a:pPr>
            <a:r>
              <a:rPr lang="ru-RU" sz="2000" dirty="0" smtClean="0"/>
              <a:t>	Известны </a:t>
            </a:r>
            <a:r>
              <a:rPr lang="ru-RU" sz="2000" dirty="0"/>
              <a:t>разнообразные </a:t>
            </a:r>
            <a:r>
              <a:rPr lang="ru-RU" sz="2000" b="1" i="1" dirty="0">
                <a:solidFill>
                  <a:srgbClr val="FF0000"/>
                </a:solidFill>
              </a:rPr>
              <a:t>объемные</a:t>
            </a:r>
            <a:r>
              <a:rPr lang="ru-RU" sz="2000" dirty="0">
                <a:solidFill>
                  <a:srgbClr val="FF0000"/>
                </a:solidFill>
              </a:rPr>
              <a:t> </a:t>
            </a:r>
            <a:r>
              <a:rPr lang="ru-RU" sz="2000" i="1" dirty="0">
                <a:solidFill>
                  <a:srgbClr val="FF0000"/>
                </a:solidFill>
              </a:rPr>
              <a:t>методы</a:t>
            </a:r>
            <a:r>
              <a:rPr lang="ru-RU" sz="2000" dirty="0"/>
              <a:t>: </a:t>
            </a:r>
          </a:p>
          <a:p>
            <a:pPr>
              <a:spcAft>
                <a:spcPts val="600"/>
              </a:spcAft>
            </a:pPr>
            <a:r>
              <a:rPr lang="ru-RU" sz="2000" b="1" i="1" dirty="0" smtClean="0"/>
              <a:t>    1</a:t>
            </a:r>
            <a:r>
              <a:rPr lang="ru-RU" sz="2000" b="1" i="1" dirty="0"/>
              <a:t>) объемный титриметрический</a:t>
            </a:r>
            <a:r>
              <a:rPr lang="ru-RU" sz="2000" dirty="0"/>
              <a:t> — измерение объема израсходованного на реакцию реактива точно известной концентрации; </a:t>
            </a:r>
          </a:p>
          <a:p>
            <a:pPr>
              <a:spcAft>
                <a:spcPts val="600"/>
              </a:spcAft>
            </a:pPr>
            <a:r>
              <a:rPr lang="ru-RU" sz="2000" b="1" i="1" dirty="0" smtClean="0"/>
              <a:t>   2</a:t>
            </a:r>
            <a:r>
              <a:rPr lang="ru-RU" sz="2000" b="1" i="1" dirty="0"/>
              <a:t>) газовый объемный</a:t>
            </a:r>
            <a:r>
              <a:rPr lang="ru-RU" sz="2000" dirty="0"/>
              <a:t> — анализ газовых смесей, основанный на избирательном поглощении из анализируемой газовой смеси определяемого компонента подходящими поглотителями; </a:t>
            </a:r>
          </a:p>
          <a:p>
            <a:r>
              <a:rPr lang="ru-RU" sz="2000" b="1" i="1" dirty="0" smtClean="0"/>
              <a:t>   3</a:t>
            </a:r>
            <a:r>
              <a:rPr lang="ru-RU" sz="2000" b="1" i="1" dirty="0"/>
              <a:t>) </a:t>
            </a:r>
            <a:r>
              <a:rPr lang="ru-RU" sz="2000" b="1" i="1" dirty="0" err="1"/>
              <a:t>седиментационный</a:t>
            </a:r>
            <a:r>
              <a:rPr lang="ru-RU" sz="2000" b="1" i="1" dirty="0"/>
              <a:t> объемный</a:t>
            </a:r>
            <a:r>
              <a:rPr lang="ru-RU" sz="2000" dirty="0"/>
              <a:t> – основан на расслоении дисперсных систем под действием силы тяжести, сопровождающемся отделением дисперсной фазы в виде осадка и последующем измерении объема осадка в калиброванной </a:t>
            </a:r>
            <a:r>
              <a:rPr lang="ru-RU" sz="2000" dirty="0" err="1"/>
              <a:t>центрифужной</a:t>
            </a:r>
            <a:r>
              <a:rPr lang="ru-RU" sz="2000" dirty="0"/>
              <a:t> пробирке. </a:t>
            </a:r>
            <a:endParaRPr lang="ru-RU" sz="2000" dirty="0" smtClean="0"/>
          </a:p>
          <a:p>
            <a:r>
              <a:rPr lang="ru-RU" sz="2000" dirty="0" smtClean="0"/>
              <a:t>В широком </a:t>
            </a:r>
            <a:r>
              <a:rPr lang="ru-RU" sz="2000" dirty="0"/>
              <a:t>смысле </a:t>
            </a:r>
            <a:r>
              <a:rPr lang="ru-RU" sz="2000" dirty="0" err="1"/>
              <a:t>седиментационным</a:t>
            </a:r>
            <a:r>
              <a:rPr lang="ru-RU" sz="2000" dirty="0"/>
              <a:t> анализом называют метод определения в дисперсных системах </a:t>
            </a:r>
            <a:r>
              <a:rPr lang="ru-RU" sz="2000" u="sng" dirty="0">
                <a:solidFill>
                  <a:srgbClr val="FF0000"/>
                </a:solidFill>
              </a:rPr>
              <a:t>величины и относительного содержания </a:t>
            </a:r>
            <a:r>
              <a:rPr lang="ru-RU" sz="2000" b="1" i="1" dirty="0">
                <a:solidFill>
                  <a:srgbClr val="FF0000"/>
                </a:solidFill>
              </a:rPr>
              <a:t>частиц различных размеров </a:t>
            </a:r>
            <a:r>
              <a:rPr lang="ru-RU" sz="2000" i="1" dirty="0">
                <a:solidFill>
                  <a:srgbClr val="FF0000"/>
                </a:solidFill>
              </a:rPr>
              <a:t>по скорости седиментации (оседания или всплывания</a:t>
            </a:r>
            <a:r>
              <a:rPr lang="ru-RU" sz="2000" i="1" dirty="0" smtClean="0">
                <a:solidFill>
                  <a:srgbClr val="FF0000"/>
                </a:solidFill>
              </a:rPr>
              <a:t>).              </a:t>
            </a:r>
            <a:r>
              <a:rPr lang="ru-RU" sz="2000" b="1" dirty="0" smtClean="0"/>
              <a:t>-12-244-</a:t>
            </a:r>
            <a:endParaRPr lang="ru-RU" sz="2000" dirty="0"/>
          </a:p>
        </p:txBody>
      </p:sp>
    </p:spTree>
    <p:extLst>
      <p:ext uri="{BB962C8B-B14F-4D97-AF65-F5344CB8AC3E}">
        <p14:creationId xmlns:p14="http://schemas.microsoft.com/office/powerpoint/2010/main" val="88499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40361"/>
          </a:xfrm>
          <a:prstGeom prst="rect">
            <a:avLst/>
          </a:prstGeom>
          <a:noFill/>
        </p:spPr>
        <p:txBody>
          <a:bodyPr wrap="square" rtlCol="0">
            <a:spAutoFit/>
          </a:bodyPr>
          <a:lstStyle/>
          <a:p>
            <a:r>
              <a:rPr lang="ru-RU" sz="2000" dirty="0"/>
              <a:t>Перечисленные методы являются лишь методами конечного </a:t>
            </a:r>
            <a:r>
              <a:rPr lang="ru-RU" sz="2000" dirty="0" err="1"/>
              <a:t>определенияопределяемого</a:t>
            </a:r>
            <a:r>
              <a:rPr lang="ru-RU" sz="2000" dirty="0"/>
              <a:t> вещества или его составных частей и не отражают всех особенностей химического анализа. </a:t>
            </a:r>
          </a:p>
          <a:p>
            <a:r>
              <a:rPr lang="ru-RU" sz="2000" dirty="0"/>
              <a:t>Существенной частью химического анализа, на выполнение которой химику-аналитику иногда приходится расходовать больше времени и труда, чем на конечное определение определяемого вещества, являются методы разложения анализируемого вещества, а также методы разделения, выделения и концентрирования определяемых элементов (или ионов).</a:t>
            </a:r>
          </a:p>
          <a:p>
            <a:r>
              <a:rPr lang="ru-RU" sz="2000" dirty="0"/>
              <a:t> </a:t>
            </a:r>
            <a:endParaRPr lang="ru-RU" sz="2000" dirty="0" smtClean="0"/>
          </a:p>
          <a:p>
            <a:r>
              <a:rPr lang="ru-RU" sz="2000" i="1" dirty="0" smtClean="0">
                <a:solidFill>
                  <a:srgbClr val="FF0000"/>
                </a:solidFill>
              </a:rPr>
              <a:t>Наибольшее </a:t>
            </a:r>
            <a:r>
              <a:rPr lang="ru-RU" sz="2000" i="1" dirty="0">
                <a:solidFill>
                  <a:srgbClr val="FF0000"/>
                </a:solidFill>
              </a:rPr>
              <a:t>значение среди </a:t>
            </a:r>
            <a:r>
              <a:rPr lang="ru-RU" sz="2000" b="1" i="1" dirty="0">
                <a:solidFill>
                  <a:srgbClr val="FF0000"/>
                </a:solidFill>
              </a:rPr>
              <a:t>химических методов </a:t>
            </a:r>
            <a:r>
              <a:rPr lang="ru-RU" sz="2000" i="1" dirty="0" smtClean="0">
                <a:solidFill>
                  <a:srgbClr val="FF0000"/>
                </a:solidFill>
              </a:rPr>
              <a:t>имеют</a:t>
            </a:r>
          </a:p>
          <a:p>
            <a:pPr algn="ctr"/>
            <a:r>
              <a:rPr lang="ru-RU" sz="2000" dirty="0" smtClean="0">
                <a:solidFill>
                  <a:srgbClr val="FF0000"/>
                </a:solidFill>
              </a:rPr>
              <a:t> </a:t>
            </a:r>
            <a:r>
              <a:rPr lang="ru-RU" sz="2000" b="1" i="1" dirty="0">
                <a:solidFill>
                  <a:srgbClr val="FF0000"/>
                </a:solidFill>
              </a:rPr>
              <a:t>гравиметрические</a:t>
            </a:r>
            <a:r>
              <a:rPr lang="ru-RU" sz="2000" dirty="0">
                <a:solidFill>
                  <a:srgbClr val="FF0000"/>
                </a:solidFill>
              </a:rPr>
              <a:t> (весовые) и </a:t>
            </a:r>
            <a:r>
              <a:rPr lang="ru-RU" sz="2000" b="1" i="1" dirty="0">
                <a:solidFill>
                  <a:srgbClr val="FF0000"/>
                </a:solidFill>
              </a:rPr>
              <a:t>объёмные титриметрические</a:t>
            </a:r>
            <a:r>
              <a:rPr lang="ru-RU" sz="2000" dirty="0">
                <a:solidFill>
                  <a:srgbClr val="FF0000"/>
                </a:solidFill>
              </a:rPr>
              <a:t>. </a:t>
            </a:r>
            <a:endParaRPr lang="ru-RU" sz="2000" dirty="0" smtClean="0">
              <a:solidFill>
                <a:srgbClr val="FF0000"/>
              </a:solidFill>
            </a:endParaRPr>
          </a:p>
          <a:p>
            <a:r>
              <a:rPr lang="ru-RU" sz="2000" dirty="0" smtClean="0"/>
              <a:t>Эти </a:t>
            </a:r>
            <a:r>
              <a:rPr lang="ru-RU" sz="2000" dirty="0"/>
              <a:t>аналитические методы называют </a:t>
            </a:r>
            <a:r>
              <a:rPr lang="ru-RU" sz="2000" b="1" i="1" dirty="0"/>
              <a:t>классическими</a:t>
            </a:r>
            <a:r>
              <a:rPr lang="ru-RU" sz="2000" dirty="0"/>
              <a:t>. </a:t>
            </a:r>
          </a:p>
          <a:p>
            <a:r>
              <a:rPr lang="ru-RU" sz="2000" dirty="0" smtClean="0"/>
              <a:t>	Классические </a:t>
            </a:r>
            <a:r>
              <a:rPr lang="ru-RU" sz="2000" dirty="0"/>
              <a:t>методы уступают место инструментальным. </a:t>
            </a:r>
            <a:endParaRPr lang="ru-RU" sz="2000" dirty="0" smtClean="0"/>
          </a:p>
          <a:p>
            <a:pPr>
              <a:spcAft>
                <a:spcPts val="600"/>
              </a:spcAft>
            </a:pPr>
            <a:r>
              <a:rPr lang="ru-RU" sz="2000" b="1" i="1" dirty="0"/>
              <a:t>	</a:t>
            </a:r>
            <a:r>
              <a:rPr lang="ru-RU" sz="2000" b="1" i="1" dirty="0" smtClean="0"/>
              <a:t>Однако</a:t>
            </a:r>
            <a:r>
              <a:rPr lang="ru-RU" sz="2000" dirty="0" smtClean="0"/>
              <a:t> </a:t>
            </a:r>
            <a:r>
              <a:rPr lang="ru-RU" sz="2000" dirty="0"/>
              <a:t>они отличаются </a:t>
            </a:r>
            <a:r>
              <a:rPr lang="ru-RU" sz="2000" b="1" i="1" dirty="0">
                <a:solidFill>
                  <a:srgbClr val="FF0000"/>
                </a:solidFill>
              </a:rPr>
              <a:t>высокой точностью</a:t>
            </a:r>
            <a:r>
              <a:rPr lang="ru-RU" sz="2000" dirty="0"/>
              <a:t>: относительная погрешность определения редко превышает </a:t>
            </a:r>
            <a:r>
              <a:rPr lang="ru-RU" sz="2000" b="1" i="1" dirty="0">
                <a:solidFill>
                  <a:srgbClr val="FF0000"/>
                </a:solidFill>
              </a:rPr>
              <a:t>0,1...0,2%, </a:t>
            </a:r>
            <a:r>
              <a:rPr lang="ru-RU" sz="2000" dirty="0"/>
              <a:t>тогда как погрешность многих инструментальных методов составляет </a:t>
            </a:r>
            <a:r>
              <a:rPr lang="ru-RU" sz="2000" b="1" i="1" dirty="0" smtClean="0">
                <a:solidFill>
                  <a:srgbClr val="FF0000"/>
                </a:solidFill>
              </a:rPr>
              <a:t>2­5</a:t>
            </a:r>
            <a:r>
              <a:rPr lang="ru-RU" sz="2000" b="1" i="1" dirty="0">
                <a:solidFill>
                  <a:srgbClr val="FF0000"/>
                </a:solidFill>
              </a:rPr>
              <a:t>%</a:t>
            </a:r>
            <a:r>
              <a:rPr lang="ru-RU" sz="2000" dirty="0"/>
              <a:t>. </a:t>
            </a:r>
          </a:p>
          <a:p>
            <a:pPr algn="ctr"/>
            <a:r>
              <a:rPr lang="ru-RU" sz="2000" dirty="0"/>
              <a:t>Основная область применения гравиметрии и </a:t>
            </a:r>
            <a:r>
              <a:rPr lang="ru-RU" sz="2000" dirty="0" err="1"/>
              <a:t>титриметрии</a:t>
            </a:r>
            <a:r>
              <a:rPr lang="ru-RU" sz="2000" dirty="0"/>
              <a:t> – </a:t>
            </a:r>
            <a:endParaRPr lang="ru-RU" sz="2000" dirty="0" smtClean="0"/>
          </a:p>
          <a:p>
            <a:pPr algn="ctr"/>
            <a:r>
              <a:rPr lang="ru-RU" sz="2000" b="1" i="1" u="sng" dirty="0" smtClean="0">
                <a:solidFill>
                  <a:srgbClr val="FF0000"/>
                </a:solidFill>
              </a:rPr>
              <a:t>прецизионное</a:t>
            </a:r>
            <a:r>
              <a:rPr lang="ru-RU" sz="2000" b="1" i="1" dirty="0" smtClean="0">
                <a:solidFill>
                  <a:srgbClr val="FF0000"/>
                </a:solidFill>
              </a:rPr>
              <a:t> </a:t>
            </a:r>
            <a:r>
              <a:rPr lang="ru-RU" sz="2000" b="1" i="1" dirty="0">
                <a:solidFill>
                  <a:srgbClr val="FF0000"/>
                </a:solidFill>
              </a:rPr>
              <a:t>определение </a:t>
            </a:r>
            <a:r>
              <a:rPr lang="ru-RU" sz="2000" b="1" i="1" u="sng" dirty="0">
                <a:solidFill>
                  <a:srgbClr val="FF0000"/>
                </a:solidFill>
              </a:rPr>
              <a:t>больших и средних количеств </a:t>
            </a:r>
            <a:r>
              <a:rPr lang="ru-RU" sz="2000" b="1" i="1" dirty="0">
                <a:solidFill>
                  <a:srgbClr val="FF0000"/>
                </a:solidFill>
              </a:rPr>
              <a:t>веществ</a:t>
            </a:r>
            <a:r>
              <a:rPr lang="ru-RU" sz="2000" b="1" i="1" dirty="0" smtClean="0">
                <a:solidFill>
                  <a:srgbClr val="FF0000"/>
                </a:solidFill>
              </a:rPr>
              <a:t>.</a:t>
            </a:r>
          </a:p>
          <a:p>
            <a:endParaRPr lang="ru-RU" sz="2000" dirty="0"/>
          </a:p>
          <a:p>
            <a:r>
              <a:rPr lang="ru-RU" sz="2000" dirty="0" smtClean="0"/>
              <a:t>	Именно </a:t>
            </a:r>
            <a:r>
              <a:rPr lang="ru-RU" sz="2000" dirty="0"/>
              <a:t>этими методами практически всегда устанавливают </a:t>
            </a:r>
            <a:r>
              <a:rPr lang="ru-RU" sz="2000" b="1" i="1" dirty="0">
                <a:solidFill>
                  <a:srgbClr val="FF0000"/>
                </a:solidFill>
              </a:rPr>
              <a:t>содержание основного вещества</a:t>
            </a:r>
            <a:r>
              <a:rPr lang="ru-RU" sz="2000" dirty="0"/>
              <a:t> во всех продуктах !</a:t>
            </a:r>
          </a:p>
          <a:p>
            <a:pPr algn="r"/>
            <a:r>
              <a:rPr lang="ru-RU" sz="2000" dirty="0"/>
              <a:t>-</a:t>
            </a:r>
            <a:r>
              <a:rPr lang="ru-RU" sz="2000" dirty="0" smtClean="0"/>
              <a:t>13-245-</a:t>
            </a:r>
            <a:endParaRPr lang="ru-RU" sz="2000" dirty="0"/>
          </a:p>
        </p:txBody>
      </p:sp>
    </p:spTree>
    <p:extLst>
      <p:ext uri="{BB962C8B-B14F-4D97-AF65-F5344CB8AC3E}">
        <p14:creationId xmlns:p14="http://schemas.microsoft.com/office/powerpoint/2010/main" val="2933586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pPr algn="ctr"/>
            <a:r>
              <a:rPr lang="ru-RU" sz="2000" b="1" i="1" dirty="0">
                <a:solidFill>
                  <a:srgbClr val="FF0000"/>
                </a:solidFill>
              </a:rPr>
              <a:t>ГРАВИМЕТРИЯ</a:t>
            </a:r>
            <a:endParaRPr lang="ru-RU" sz="2000" b="1" dirty="0">
              <a:solidFill>
                <a:srgbClr val="FF0000"/>
              </a:solidFill>
            </a:endParaRPr>
          </a:p>
          <a:p>
            <a:pPr algn="ctr"/>
            <a:r>
              <a:rPr lang="ru-RU" sz="2000" b="1" i="1" u="sng" dirty="0">
                <a:solidFill>
                  <a:srgbClr val="FF0000"/>
                </a:solidFill>
              </a:rPr>
              <a:t>Гравиметрическим (весовым)</a:t>
            </a:r>
            <a:r>
              <a:rPr lang="ru-RU" sz="2000" b="1" i="1" dirty="0">
                <a:solidFill>
                  <a:srgbClr val="FF0000"/>
                </a:solidFill>
              </a:rPr>
              <a:t> </a:t>
            </a:r>
            <a:r>
              <a:rPr lang="ru-RU" sz="2000" i="1" dirty="0">
                <a:solidFill>
                  <a:srgbClr val="FF0000"/>
                </a:solidFill>
              </a:rPr>
              <a:t>анализом называют метод </a:t>
            </a:r>
            <a:r>
              <a:rPr lang="ru-RU" sz="2000" i="1" dirty="0" smtClean="0">
                <a:solidFill>
                  <a:srgbClr val="FF0000"/>
                </a:solidFill>
              </a:rPr>
              <a:t>количественного</a:t>
            </a:r>
          </a:p>
          <a:p>
            <a:pPr algn="ctr"/>
            <a:r>
              <a:rPr lang="ru-RU" sz="2000" i="1" dirty="0" smtClean="0">
                <a:solidFill>
                  <a:srgbClr val="FF0000"/>
                </a:solidFill>
              </a:rPr>
              <a:t> </a:t>
            </a:r>
            <a:r>
              <a:rPr lang="ru-RU" sz="2000" i="1" dirty="0">
                <a:solidFill>
                  <a:srgbClr val="FF0000"/>
                </a:solidFill>
              </a:rPr>
              <a:t>химического анализа, основанный на точном измерении массы </a:t>
            </a:r>
            <a:r>
              <a:rPr lang="ru-RU" sz="2000" i="1" dirty="0" smtClean="0">
                <a:solidFill>
                  <a:srgbClr val="FF0000"/>
                </a:solidFill>
              </a:rPr>
              <a:t>определяемого</a:t>
            </a:r>
          </a:p>
          <a:p>
            <a:pPr algn="ctr"/>
            <a:r>
              <a:rPr lang="ru-RU" sz="2000" i="1" dirty="0" smtClean="0">
                <a:solidFill>
                  <a:srgbClr val="FF0000"/>
                </a:solidFill>
              </a:rPr>
              <a:t> </a:t>
            </a:r>
            <a:r>
              <a:rPr lang="ru-RU" sz="2000" i="1" dirty="0">
                <a:solidFill>
                  <a:srgbClr val="FF0000"/>
                </a:solidFill>
              </a:rPr>
              <a:t>вещества или его составных частей, выделяемых в химически </a:t>
            </a:r>
            <a:r>
              <a:rPr lang="ru-RU" sz="2000" i="1" dirty="0" smtClean="0">
                <a:solidFill>
                  <a:srgbClr val="FF0000"/>
                </a:solidFill>
              </a:rPr>
              <a:t>чистом</a:t>
            </a:r>
          </a:p>
          <a:p>
            <a:pPr algn="ctr"/>
            <a:r>
              <a:rPr lang="ru-RU" sz="2000" i="1" dirty="0" smtClean="0">
                <a:solidFill>
                  <a:srgbClr val="FF0000"/>
                </a:solidFill>
              </a:rPr>
              <a:t> </a:t>
            </a:r>
            <a:r>
              <a:rPr lang="ru-RU" sz="2000" i="1" dirty="0">
                <a:solidFill>
                  <a:srgbClr val="FF0000"/>
                </a:solidFill>
              </a:rPr>
              <a:t>состоянии или в виде соответствующих соединений </a:t>
            </a:r>
            <a:endParaRPr lang="ru-RU" sz="2000" i="1" dirty="0" smtClean="0">
              <a:solidFill>
                <a:srgbClr val="FF0000"/>
              </a:solidFill>
            </a:endParaRPr>
          </a:p>
          <a:p>
            <a:pPr algn="ctr"/>
            <a:r>
              <a:rPr lang="ru-RU" sz="2000" i="1" dirty="0" smtClean="0">
                <a:solidFill>
                  <a:srgbClr val="FF0000"/>
                </a:solidFill>
              </a:rPr>
              <a:t>(</a:t>
            </a:r>
            <a:r>
              <a:rPr lang="ru-RU" sz="2000" i="1" dirty="0">
                <a:solidFill>
                  <a:srgbClr val="FF0000"/>
                </a:solidFill>
              </a:rPr>
              <a:t>точно </a:t>
            </a:r>
            <a:r>
              <a:rPr lang="ru-RU" sz="2000" i="1" dirty="0" smtClean="0">
                <a:solidFill>
                  <a:srgbClr val="FF0000"/>
                </a:solidFill>
              </a:rPr>
              <a:t>известного постоянного </a:t>
            </a:r>
            <a:r>
              <a:rPr lang="ru-RU" sz="2000" i="1" dirty="0">
                <a:solidFill>
                  <a:srgbClr val="FF0000"/>
                </a:solidFill>
              </a:rPr>
              <a:t>состава). </a:t>
            </a:r>
            <a:endParaRPr lang="ru-RU" sz="2000" dirty="0">
              <a:solidFill>
                <a:srgbClr val="FF0000"/>
              </a:solidFill>
            </a:endParaRPr>
          </a:p>
          <a:p>
            <a:r>
              <a:rPr lang="ru-RU" sz="2000" dirty="0" smtClean="0"/>
              <a:t>	</a:t>
            </a:r>
            <a:r>
              <a:rPr lang="ru-RU" sz="2000" b="1" i="1" dirty="0" smtClean="0"/>
              <a:t>Аналитическим </a:t>
            </a:r>
            <a:r>
              <a:rPr lang="ru-RU" sz="2000" b="1" i="1" dirty="0"/>
              <a:t>сигналом </a:t>
            </a:r>
            <a:r>
              <a:rPr lang="ru-RU" sz="2000" dirty="0"/>
              <a:t>в гравиметрии является масса. </a:t>
            </a:r>
          </a:p>
          <a:p>
            <a:r>
              <a:rPr lang="ru-RU" sz="2000" dirty="0" smtClean="0"/>
              <a:t>	Гравиметрическое </a:t>
            </a:r>
            <a:r>
              <a:rPr lang="ru-RU" sz="2000" dirty="0"/>
              <a:t>определение обычно состоит из нескольких этапов: </a:t>
            </a:r>
          </a:p>
          <a:p>
            <a:pPr indent="-288000"/>
            <a:r>
              <a:rPr lang="ru-RU" sz="2000" b="1" i="1" dirty="0">
                <a:solidFill>
                  <a:srgbClr val="FF0000"/>
                </a:solidFill>
              </a:rPr>
              <a:t>1)</a:t>
            </a:r>
            <a:r>
              <a:rPr lang="ru-RU" sz="2000" dirty="0"/>
              <a:t> </a:t>
            </a:r>
            <a:r>
              <a:rPr lang="ru-RU" sz="2000" i="1" dirty="0">
                <a:solidFill>
                  <a:srgbClr val="FF0000"/>
                </a:solidFill>
              </a:rPr>
              <a:t>отбор</a:t>
            </a:r>
            <a:r>
              <a:rPr lang="ru-RU" sz="2000" dirty="0"/>
              <a:t> средней пробы анализируемого образца;</a:t>
            </a:r>
            <a:endParaRPr lang="ru-RU" sz="2000" i="1" dirty="0"/>
          </a:p>
          <a:p>
            <a:pPr indent="-288000"/>
            <a:r>
              <a:rPr lang="ru-RU" sz="2000" dirty="0"/>
              <a:t>2) </a:t>
            </a:r>
            <a:r>
              <a:rPr lang="ru-RU" sz="2000" i="1" dirty="0">
                <a:solidFill>
                  <a:srgbClr val="FF0000"/>
                </a:solidFill>
              </a:rPr>
              <a:t>взвешивание</a:t>
            </a:r>
            <a:r>
              <a:rPr lang="ru-RU" sz="2000" dirty="0">
                <a:solidFill>
                  <a:srgbClr val="FF0000"/>
                </a:solidFill>
              </a:rPr>
              <a:t> </a:t>
            </a:r>
            <a:r>
              <a:rPr lang="ru-RU" sz="2000" dirty="0"/>
              <a:t>навески для анализа;</a:t>
            </a:r>
            <a:endParaRPr lang="ru-RU" sz="2000" i="1" dirty="0"/>
          </a:p>
          <a:p>
            <a:pPr indent="-288000"/>
            <a:r>
              <a:rPr lang="ru-RU" sz="2000" dirty="0"/>
              <a:t>3) </a:t>
            </a:r>
            <a:r>
              <a:rPr lang="ru-RU" sz="2000" i="1" dirty="0">
                <a:solidFill>
                  <a:srgbClr val="FF0000"/>
                </a:solidFill>
              </a:rPr>
              <a:t>растворение</a:t>
            </a:r>
            <a:r>
              <a:rPr lang="ru-RU" sz="2000" dirty="0">
                <a:solidFill>
                  <a:srgbClr val="FF0000"/>
                </a:solidFill>
              </a:rPr>
              <a:t> </a:t>
            </a:r>
            <a:r>
              <a:rPr lang="ru-RU" sz="2000" dirty="0"/>
              <a:t>навески;</a:t>
            </a:r>
            <a:endParaRPr lang="ru-RU" sz="2000" i="1" dirty="0"/>
          </a:p>
          <a:p>
            <a:pPr indent="-288000"/>
            <a:r>
              <a:rPr lang="ru-RU" sz="2000" dirty="0"/>
              <a:t>4) </a:t>
            </a:r>
            <a:r>
              <a:rPr lang="ru-RU" sz="2000" i="1" dirty="0">
                <a:solidFill>
                  <a:srgbClr val="FF0000"/>
                </a:solidFill>
              </a:rPr>
              <a:t>осаждение</a:t>
            </a:r>
            <a:r>
              <a:rPr lang="ru-RU" sz="2000" dirty="0">
                <a:solidFill>
                  <a:srgbClr val="FF0000"/>
                </a:solidFill>
              </a:rPr>
              <a:t> </a:t>
            </a:r>
            <a:r>
              <a:rPr lang="ru-RU" sz="2000" dirty="0"/>
              <a:t>соединения, содержащего определяемое вещество (его </a:t>
            </a:r>
            <a:r>
              <a:rPr lang="ru-RU" sz="2000" dirty="0" smtClean="0"/>
              <a:t>называют</a:t>
            </a:r>
          </a:p>
          <a:p>
            <a:pPr indent="-288000"/>
            <a:r>
              <a:rPr lang="ru-RU" sz="2000" dirty="0"/>
              <a:t> </a:t>
            </a:r>
            <a:r>
              <a:rPr lang="ru-RU" sz="2000" dirty="0" smtClean="0"/>
              <a:t>   </a:t>
            </a:r>
            <a:r>
              <a:rPr lang="ru-RU" sz="2000" dirty="0"/>
              <a:t>осаждаемой формой); </a:t>
            </a:r>
          </a:p>
          <a:p>
            <a:pPr indent="-288000"/>
            <a:r>
              <a:rPr lang="ru-RU" sz="2000" dirty="0"/>
              <a:t>5) </a:t>
            </a:r>
            <a:r>
              <a:rPr lang="ru-RU" sz="2000" i="1" dirty="0">
                <a:solidFill>
                  <a:srgbClr val="FF0000"/>
                </a:solidFill>
              </a:rPr>
              <a:t>фильтрование</a:t>
            </a:r>
            <a:r>
              <a:rPr lang="ru-RU" sz="2000" dirty="0">
                <a:solidFill>
                  <a:srgbClr val="FF0000"/>
                </a:solidFill>
              </a:rPr>
              <a:t> </a:t>
            </a:r>
            <a:r>
              <a:rPr lang="ru-RU" sz="2000" dirty="0"/>
              <a:t>полученной смеси для отделения осадка от </a:t>
            </a:r>
            <a:r>
              <a:rPr lang="ru-RU" sz="2000" dirty="0" err="1" smtClean="0"/>
              <a:t>надосадочной</a:t>
            </a:r>
            <a:endParaRPr lang="ru-RU" sz="2000" dirty="0" smtClean="0"/>
          </a:p>
          <a:p>
            <a:pPr indent="-288000"/>
            <a:r>
              <a:rPr lang="ru-RU" sz="2000" dirty="0"/>
              <a:t> </a:t>
            </a:r>
            <a:r>
              <a:rPr lang="ru-RU" sz="2000" dirty="0" smtClean="0"/>
              <a:t>    </a:t>
            </a:r>
            <a:r>
              <a:rPr lang="ru-RU" sz="2000" dirty="0"/>
              <a:t>жидкости; </a:t>
            </a:r>
          </a:p>
          <a:p>
            <a:pPr indent="-288000"/>
            <a:r>
              <a:rPr lang="ru-RU" sz="2000" dirty="0"/>
              <a:t>6) </a:t>
            </a:r>
            <a:r>
              <a:rPr lang="ru-RU" sz="2000" i="1" dirty="0">
                <a:solidFill>
                  <a:srgbClr val="FF0000"/>
                </a:solidFill>
              </a:rPr>
              <a:t>промывание</a:t>
            </a:r>
            <a:r>
              <a:rPr lang="ru-RU" sz="2000" dirty="0">
                <a:solidFill>
                  <a:srgbClr val="FF0000"/>
                </a:solidFill>
              </a:rPr>
              <a:t> </a:t>
            </a:r>
            <a:r>
              <a:rPr lang="ru-RU" sz="2000" dirty="0"/>
              <a:t>осадка для удаления </a:t>
            </a:r>
            <a:r>
              <a:rPr lang="ru-RU" sz="2000" dirty="0" err="1"/>
              <a:t>надосадочной</a:t>
            </a:r>
            <a:r>
              <a:rPr lang="ru-RU" sz="2000" dirty="0"/>
              <a:t> жидкости и </a:t>
            </a:r>
            <a:r>
              <a:rPr lang="ru-RU" sz="2000" dirty="0" smtClean="0"/>
              <a:t>адсорбированных</a:t>
            </a:r>
          </a:p>
          <a:p>
            <a:pPr indent="-288000"/>
            <a:r>
              <a:rPr lang="ru-RU" sz="2000" dirty="0"/>
              <a:t> </a:t>
            </a:r>
            <a:r>
              <a:rPr lang="ru-RU" sz="2000" dirty="0" smtClean="0"/>
              <a:t>    </a:t>
            </a:r>
            <a:r>
              <a:rPr lang="ru-RU" sz="2000" dirty="0"/>
              <a:t>примесей с его поверхности; </a:t>
            </a:r>
          </a:p>
          <a:p>
            <a:pPr indent="-288000"/>
            <a:r>
              <a:rPr lang="ru-RU" sz="2000" dirty="0"/>
              <a:t>7) </a:t>
            </a:r>
            <a:r>
              <a:rPr lang="ru-RU" sz="2000" i="1" dirty="0">
                <a:solidFill>
                  <a:srgbClr val="FF0000"/>
                </a:solidFill>
              </a:rPr>
              <a:t>высушивание</a:t>
            </a:r>
            <a:r>
              <a:rPr lang="ru-RU" sz="2000" dirty="0">
                <a:solidFill>
                  <a:srgbClr val="FF0000"/>
                </a:solidFill>
              </a:rPr>
              <a:t> </a:t>
            </a:r>
            <a:r>
              <a:rPr lang="ru-RU" sz="2000" dirty="0"/>
              <a:t>при относительно низкой температуре для удаления воды </a:t>
            </a:r>
            <a:r>
              <a:rPr lang="ru-RU" sz="2000" dirty="0" smtClean="0"/>
              <a:t>или</a:t>
            </a:r>
          </a:p>
          <a:p>
            <a:pPr indent="-288000"/>
            <a:r>
              <a:rPr lang="ru-RU" sz="2000" dirty="0"/>
              <a:t> </a:t>
            </a:r>
            <a:r>
              <a:rPr lang="ru-RU" sz="2000" dirty="0" smtClean="0"/>
              <a:t>   прокаливание </a:t>
            </a:r>
            <a:r>
              <a:rPr lang="ru-RU" sz="2000" dirty="0"/>
              <a:t>при высокой температуре для превращения осадка в </a:t>
            </a:r>
            <a:r>
              <a:rPr lang="ru-RU" sz="2000" dirty="0" smtClean="0"/>
              <a:t>более</a:t>
            </a:r>
          </a:p>
          <a:p>
            <a:pPr indent="-288000"/>
            <a:r>
              <a:rPr lang="ru-RU" sz="2000" dirty="0"/>
              <a:t> </a:t>
            </a:r>
            <a:r>
              <a:rPr lang="ru-RU" sz="2000" dirty="0" smtClean="0"/>
              <a:t>   подходящую </a:t>
            </a:r>
            <a:r>
              <a:rPr lang="ru-RU" sz="2000" dirty="0"/>
              <a:t>для взвешивания форму (гравиметрическую форму); </a:t>
            </a:r>
          </a:p>
          <a:p>
            <a:pPr indent="-288000"/>
            <a:r>
              <a:rPr lang="ru-RU" sz="2000" dirty="0"/>
              <a:t>8) </a:t>
            </a:r>
            <a:r>
              <a:rPr lang="ru-RU" sz="2000" i="1" dirty="0">
                <a:solidFill>
                  <a:srgbClr val="FF0000"/>
                </a:solidFill>
              </a:rPr>
              <a:t>взвешивание</a:t>
            </a:r>
            <a:r>
              <a:rPr lang="ru-RU" sz="2000" dirty="0">
                <a:solidFill>
                  <a:srgbClr val="FF0000"/>
                </a:solidFill>
              </a:rPr>
              <a:t> </a:t>
            </a:r>
            <a:r>
              <a:rPr lang="ru-RU" sz="2000" dirty="0"/>
              <a:t>полученного осадка.</a:t>
            </a:r>
          </a:p>
          <a:p>
            <a:pPr indent="-288000"/>
            <a:r>
              <a:rPr lang="ru-RU" sz="2000" b="1" i="1" dirty="0" smtClean="0">
                <a:solidFill>
                  <a:srgbClr val="FF0000"/>
                </a:solidFill>
              </a:rPr>
              <a:t>9</a:t>
            </a:r>
            <a:r>
              <a:rPr lang="ru-RU" sz="2000" b="1" i="1" dirty="0">
                <a:solidFill>
                  <a:srgbClr val="FF0000"/>
                </a:solidFill>
              </a:rPr>
              <a:t>) </a:t>
            </a:r>
            <a:r>
              <a:rPr lang="ru-RU" sz="2000" i="1" dirty="0">
                <a:solidFill>
                  <a:srgbClr val="FF0000"/>
                </a:solidFill>
              </a:rPr>
              <a:t>вычисление</a:t>
            </a:r>
            <a:r>
              <a:rPr lang="ru-RU" sz="2000" dirty="0">
                <a:solidFill>
                  <a:srgbClr val="FF0000"/>
                </a:solidFill>
              </a:rPr>
              <a:t> </a:t>
            </a:r>
            <a:r>
              <a:rPr lang="ru-RU" sz="2000" dirty="0"/>
              <a:t>результата анализа</a:t>
            </a:r>
            <a:r>
              <a:rPr lang="ru-RU" sz="2000" dirty="0" smtClean="0"/>
              <a:t>.                                                                        -14-246-</a:t>
            </a:r>
            <a:endParaRPr lang="ru-RU" sz="2000" dirty="0"/>
          </a:p>
        </p:txBody>
      </p:sp>
    </p:spTree>
    <p:extLst>
      <p:ext uri="{BB962C8B-B14F-4D97-AF65-F5344CB8AC3E}">
        <p14:creationId xmlns:p14="http://schemas.microsoft.com/office/powerpoint/2010/main" val="171873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en-US" sz="2000" dirty="0" smtClean="0"/>
              <a:t> </a:t>
            </a:r>
            <a:r>
              <a:rPr lang="ru-RU" sz="2000" dirty="0" smtClean="0"/>
              <a:t>Содержание </a:t>
            </a:r>
            <a:r>
              <a:rPr lang="ru-RU" sz="2000" dirty="0"/>
              <a:t>определяемого компонента в исходном веществе вычисляют исходя из весовых количеств вещества, взятого для анализа, и вещества, полученного в результате химической реакции (после соответствующей обработки). Так, если из «</a:t>
            </a:r>
            <a:r>
              <a:rPr lang="ru-RU" sz="2000" b="1" i="1" dirty="0">
                <a:solidFill>
                  <a:srgbClr val="FF0000"/>
                </a:solidFill>
              </a:rPr>
              <a:t>а</a:t>
            </a:r>
            <a:r>
              <a:rPr lang="ru-RU" sz="2000" b="1" i="1" dirty="0"/>
              <a:t>»</a:t>
            </a:r>
            <a:r>
              <a:rPr lang="ru-RU" sz="2000" dirty="0"/>
              <a:t> граммов исходного вещества получено </a:t>
            </a:r>
            <a:r>
              <a:rPr lang="ru-RU" sz="2000" dirty="0" smtClean="0"/>
              <a:t>«</a:t>
            </a:r>
            <a:r>
              <a:rPr lang="ru-RU" sz="2000" b="1" i="1" dirty="0" smtClean="0">
                <a:solidFill>
                  <a:srgbClr val="FF0000"/>
                </a:solidFill>
              </a:rPr>
              <a:t>b</a:t>
            </a:r>
            <a:r>
              <a:rPr lang="ru-RU" sz="2000" b="1" i="1" dirty="0"/>
              <a:t>»</a:t>
            </a:r>
            <a:r>
              <a:rPr lang="ru-RU" sz="2000" dirty="0"/>
              <a:t> граммов определяемого компонента, то процентное содержание этого компонента в исходном веществе вычисляют по формуле</a:t>
            </a:r>
            <a:r>
              <a:rPr lang="ru-RU" sz="2000" dirty="0" smtClean="0"/>
              <a:t>:</a:t>
            </a:r>
          </a:p>
          <a:p>
            <a:endParaRPr lang="ru-RU" sz="2000" dirty="0" smtClean="0"/>
          </a:p>
          <a:p>
            <a:pPr algn="just"/>
            <a:r>
              <a:rPr lang="en-US" sz="2000" dirty="0"/>
              <a:t> </a:t>
            </a:r>
            <a:r>
              <a:rPr lang="en-US" sz="2000" dirty="0" smtClean="0"/>
              <a:t>          </a:t>
            </a:r>
            <a:r>
              <a:rPr lang="ru-RU" sz="2000" dirty="0" smtClean="0"/>
              <a:t>Непосредственное </a:t>
            </a:r>
            <a:r>
              <a:rPr lang="ru-RU" sz="2000" dirty="0"/>
              <a:t>выделение из анализируемого продукта определяемого вещества или его составных частей в химически чистом состоянии представляет во многих случаях очень трудную, а порой и неосуществимую задачу. Поэтому очень часто определяемое вещество сначала </a:t>
            </a:r>
            <a:r>
              <a:rPr lang="ru-RU" sz="2000" i="1" dirty="0">
                <a:solidFill>
                  <a:srgbClr val="FF0000"/>
                </a:solidFill>
              </a:rPr>
              <a:t>выделяют в осадок в виде соединения определенного состава. </a:t>
            </a:r>
          </a:p>
          <a:p>
            <a:pPr algn="just"/>
            <a:r>
              <a:rPr lang="en-US" sz="2000" dirty="0" smtClean="0"/>
              <a:t>         </a:t>
            </a:r>
            <a:r>
              <a:rPr lang="ru-RU" sz="2000" dirty="0" smtClean="0"/>
              <a:t>Для </a:t>
            </a:r>
            <a:r>
              <a:rPr lang="ru-RU" sz="2000" dirty="0"/>
              <a:t>этого взвешенное количество (</a:t>
            </a:r>
            <a:r>
              <a:rPr lang="ru-RU" sz="2000" b="1" i="1" dirty="0">
                <a:solidFill>
                  <a:srgbClr val="FF0000"/>
                </a:solidFill>
              </a:rPr>
              <a:t>навеску</a:t>
            </a:r>
            <a:r>
              <a:rPr lang="ru-RU" sz="2000" dirty="0"/>
              <a:t>) анализируемого вещества </a:t>
            </a:r>
            <a:r>
              <a:rPr lang="ru-RU" sz="2000" dirty="0" smtClean="0"/>
              <a:t>пере</a:t>
            </a:r>
            <a:r>
              <a:rPr lang="en-US" sz="2000" dirty="0"/>
              <a:t>-</a:t>
            </a:r>
            <a:r>
              <a:rPr lang="ru-RU" sz="2000" dirty="0" smtClean="0"/>
              <a:t>водят </a:t>
            </a:r>
            <a:r>
              <a:rPr lang="ru-RU" sz="2000" dirty="0"/>
              <a:t>в раствор, к полученному раствору прибавляют соответствующий реактив, реагирующий с одним из компонентов анализируемой смеси с образованием </a:t>
            </a:r>
            <a:r>
              <a:rPr lang="ru-RU" sz="2000" i="1" dirty="0">
                <a:solidFill>
                  <a:srgbClr val="FF0000"/>
                </a:solidFill>
              </a:rPr>
              <a:t>малорастворимого соединения</a:t>
            </a:r>
            <a:r>
              <a:rPr lang="ru-RU" sz="2000" dirty="0"/>
              <a:t>. При этом определяемая составная часть анализируемого вещества (катионы или анионы) выделяется из раствора в виде </a:t>
            </a:r>
            <a:r>
              <a:rPr lang="ru-RU" sz="2000" i="1" dirty="0">
                <a:solidFill>
                  <a:srgbClr val="FF0000"/>
                </a:solidFill>
              </a:rPr>
              <a:t>практически </a:t>
            </a:r>
            <a:r>
              <a:rPr lang="ru-RU" sz="2000" b="1" i="1" dirty="0">
                <a:solidFill>
                  <a:srgbClr val="FF0000"/>
                </a:solidFill>
              </a:rPr>
              <a:t>нерастворимого</a:t>
            </a:r>
            <a:r>
              <a:rPr lang="ru-RU" sz="2000" i="1" dirty="0">
                <a:solidFill>
                  <a:srgbClr val="FF0000"/>
                </a:solidFill>
              </a:rPr>
              <a:t> осадка</a:t>
            </a:r>
            <a:r>
              <a:rPr lang="ru-RU" sz="2000" dirty="0"/>
              <a:t>. </a:t>
            </a:r>
          </a:p>
          <a:p>
            <a:r>
              <a:rPr lang="en-US" sz="2000" dirty="0" smtClean="0"/>
              <a:t>	</a:t>
            </a:r>
            <a:r>
              <a:rPr lang="ru-RU" sz="2000" dirty="0" smtClean="0"/>
              <a:t>Выделившийся </a:t>
            </a:r>
            <a:r>
              <a:rPr lang="ru-RU" sz="2000" dirty="0"/>
              <a:t>осадок отделяют от раствора </a:t>
            </a:r>
            <a:r>
              <a:rPr lang="ru-RU" sz="2000" i="1" dirty="0">
                <a:solidFill>
                  <a:srgbClr val="FF0000"/>
                </a:solidFill>
              </a:rPr>
              <a:t>фильтрованием</a:t>
            </a:r>
            <a:r>
              <a:rPr lang="ru-RU" sz="2000" dirty="0">
                <a:solidFill>
                  <a:srgbClr val="FF0000"/>
                </a:solidFill>
              </a:rPr>
              <a:t> </a:t>
            </a:r>
            <a:r>
              <a:rPr lang="ru-RU" sz="2000" dirty="0"/>
              <a:t>или центрифугированием, </a:t>
            </a:r>
            <a:r>
              <a:rPr lang="ru-RU" sz="2000" i="1" dirty="0">
                <a:solidFill>
                  <a:srgbClr val="FF0000"/>
                </a:solidFill>
              </a:rPr>
              <a:t>промывают</a:t>
            </a:r>
            <a:r>
              <a:rPr lang="ru-RU" sz="2000" dirty="0">
                <a:solidFill>
                  <a:srgbClr val="FF0000"/>
                </a:solidFill>
              </a:rPr>
              <a:t> </a:t>
            </a:r>
            <a:r>
              <a:rPr lang="ru-RU" sz="2000" dirty="0"/>
              <a:t>с целью удаления всех растворимых в данном растворителе примесей, </a:t>
            </a:r>
            <a:r>
              <a:rPr lang="ru-RU" sz="2000" i="1" dirty="0">
                <a:solidFill>
                  <a:srgbClr val="FF0000"/>
                </a:solidFill>
              </a:rPr>
              <a:t>высушивают</a:t>
            </a:r>
            <a:r>
              <a:rPr lang="ru-RU" sz="2000" dirty="0">
                <a:solidFill>
                  <a:srgbClr val="FF0000"/>
                </a:solidFill>
              </a:rPr>
              <a:t> </a:t>
            </a:r>
            <a:r>
              <a:rPr lang="ru-RU" sz="2000" dirty="0"/>
              <a:t>или </a:t>
            </a:r>
            <a:r>
              <a:rPr lang="ru-RU" sz="2000" i="1" dirty="0">
                <a:solidFill>
                  <a:srgbClr val="FF0000"/>
                </a:solidFill>
              </a:rPr>
              <a:t>прокаливают</a:t>
            </a:r>
            <a:r>
              <a:rPr lang="ru-RU" sz="2000" dirty="0">
                <a:solidFill>
                  <a:srgbClr val="FF0000"/>
                </a:solidFill>
              </a:rPr>
              <a:t> </a:t>
            </a:r>
            <a:r>
              <a:rPr lang="ru-RU" sz="2000" dirty="0"/>
              <a:t>до постоянной массы и </a:t>
            </a:r>
            <a:r>
              <a:rPr lang="ru-RU" sz="2000" i="1" dirty="0">
                <a:solidFill>
                  <a:srgbClr val="FF0000"/>
                </a:solidFill>
              </a:rPr>
              <a:t>взвешивают</a:t>
            </a:r>
            <a:r>
              <a:rPr lang="ru-RU" sz="2000" dirty="0">
                <a:solidFill>
                  <a:srgbClr val="FF0000"/>
                </a:solidFill>
              </a:rPr>
              <a:t> </a:t>
            </a:r>
            <a:r>
              <a:rPr lang="ru-RU" sz="2000" dirty="0"/>
              <a:t>на аналитических весах. </a:t>
            </a:r>
            <a:r>
              <a:rPr lang="ru-RU" sz="2000" dirty="0" smtClean="0"/>
              <a:t>        </a:t>
            </a:r>
            <a:r>
              <a:rPr lang="en-US" sz="2000" dirty="0" smtClean="0"/>
              <a:t>                                                     </a:t>
            </a:r>
            <a:r>
              <a:rPr lang="ru-RU" sz="2000" dirty="0" smtClean="0"/>
              <a:t>    -15-247-</a:t>
            </a:r>
            <a:endParaRPr lang="ru-RU" sz="2000" dirty="0"/>
          </a:p>
        </p:txBody>
      </p:sp>
      <p:pic>
        <p:nvPicPr>
          <p:cNvPr id="11266"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b="16679"/>
          <a:stretch/>
        </p:blipFill>
        <p:spPr bwMode="auto">
          <a:xfrm>
            <a:off x="2843808" y="1556792"/>
            <a:ext cx="1890658" cy="67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5193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pPr algn="ctr"/>
            <a:r>
              <a:rPr lang="ru-RU" sz="2000" b="1" i="1" dirty="0" smtClean="0">
                <a:solidFill>
                  <a:srgbClr val="FF0000"/>
                </a:solidFill>
              </a:rPr>
              <a:t>Классификация </a:t>
            </a:r>
            <a:r>
              <a:rPr lang="ru-RU" sz="2000" b="1" i="1" dirty="0">
                <a:solidFill>
                  <a:srgbClr val="FF0000"/>
                </a:solidFill>
              </a:rPr>
              <a:t>методов гравиметрического (весового) анализа </a:t>
            </a:r>
            <a:endParaRPr lang="ru-RU" sz="2000" dirty="0">
              <a:solidFill>
                <a:srgbClr val="FF0000"/>
              </a:solidFill>
            </a:endParaRPr>
          </a:p>
          <a:p>
            <a:r>
              <a:rPr lang="ru-RU" sz="2000" dirty="0" smtClean="0"/>
              <a:t>Все </a:t>
            </a:r>
            <a:r>
              <a:rPr lang="ru-RU" sz="2000" dirty="0"/>
              <a:t>многочисленные весовые определения можно разделить на три большие группы методов, а именно: </a:t>
            </a:r>
            <a:endParaRPr lang="en-US" sz="2000" dirty="0" smtClean="0"/>
          </a:p>
          <a:p>
            <a:pPr algn="ctr"/>
            <a:r>
              <a:rPr lang="ru-RU" sz="2000" dirty="0" smtClean="0">
                <a:solidFill>
                  <a:srgbClr val="FF0000"/>
                </a:solidFill>
              </a:rPr>
              <a:t>методы  </a:t>
            </a:r>
            <a:r>
              <a:rPr lang="en-US" sz="2000" dirty="0" smtClean="0">
                <a:solidFill>
                  <a:srgbClr val="FF0000"/>
                </a:solidFill>
              </a:rPr>
              <a:t>   </a:t>
            </a:r>
            <a:r>
              <a:rPr lang="ru-RU" sz="2000" dirty="0" smtClean="0">
                <a:solidFill>
                  <a:srgbClr val="FF0000"/>
                </a:solidFill>
              </a:rPr>
              <a:t>1) </a:t>
            </a:r>
            <a:r>
              <a:rPr lang="ru-RU" sz="2000" b="1" i="1" u="sng" dirty="0">
                <a:solidFill>
                  <a:srgbClr val="FF0000"/>
                </a:solidFill>
              </a:rPr>
              <a:t>выделения</a:t>
            </a:r>
            <a:r>
              <a:rPr lang="ru-RU" sz="2000" dirty="0" smtClean="0">
                <a:solidFill>
                  <a:srgbClr val="FF0000"/>
                </a:solidFill>
              </a:rPr>
              <a:t>,     2) </a:t>
            </a:r>
            <a:r>
              <a:rPr lang="ru-RU" sz="2000" b="1" u="sng" dirty="0">
                <a:solidFill>
                  <a:srgbClr val="FF0000"/>
                </a:solidFill>
              </a:rPr>
              <a:t>отгонки</a:t>
            </a:r>
            <a:r>
              <a:rPr lang="ru-RU" sz="2000" i="1" dirty="0">
                <a:solidFill>
                  <a:srgbClr val="FF0000"/>
                </a:solidFill>
              </a:rPr>
              <a:t> </a:t>
            </a:r>
            <a:r>
              <a:rPr lang="ru-RU" sz="2000" i="1" dirty="0" smtClean="0">
                <a:solidFill>
                  <a:srgbClr val="FF0000"/>
                </a:solidFill>
              </a:rPr>
              <a:t>    и   3) </a:t>
            </a:r>
            <a:r>
              <a:rPr lang="ru-RU" sz="2000" b="1" i="1" u="sng" dirty="0">
                <a:solidFill>
                  <a:srgbClr val="FF0000"/>
                </a:solidFill>
              </a:rPr>
              <a:t>осаждения</a:t>
            </a:r>
            <a:r>
              <a:rPr lang="ru-RU" sz="2000" dirty="0">
                <a:solidFill>
                  <a:srgbClr val="FF0000"/>
                </a:solidFill>
              </a:rPr>
              <a:t>. </a:t>
            </a:r>
          </a:p>
          <a:p>
            <a:r>
              <a:rPr lang="ru-RU" sz="2000" i="1" dirty="0" smtClean="0"/>
              <a:t>	1) </a:t>
            </a:r>
            <a:r>
              <a:rPr lang="ru-RU" sz="2000" b="1" i="1" u="sng" dirty="0" smtClean="0">
                <a:solidFill>
                  <a:srgbClr val="FF0000"/>
                </a:solidFill>
              </a:rPr>
              <a:t>Методы </a:t>
            </a:r>
            <a:r>
              <a:rPr lang="ru-RU" sz="2000" b="1" i="1" u="sng" dirty="0">
                <a:solidFill>
                  <a:srgbClr val="FF0000"/>
                </a:solidFill>
              </a:rPr>
              <a:t>выделения</a:t>
            </a:r>
            <a:r>
              <a:rPr lang="ru-RU" sz="2000" dirty="0"/>
              <a:t>. В методах выделения определяемый компонент количественно выделяют в свободном состоянии из анализируемого вещества и взвешивают на аналитических весах. Так, например, количественно определяют золото и медь в сплаве. </a:t>
            </a:r>
          </a:p>
          <a:p>
            <a:pPr algn="just"/>
            <a:r>
              <a:rPr lang="ru-RU" sz="2000" dirty="0" smtClean="0"/>
              <a:t>	При </a:t>
            </a:r>
            <a:r>
              <a:rPr lang="ru-RU" sz="2000" dirty="0"/>
              <a:t>растворении определенной навески сплава в царской водке получают раствор, содержащий ионы золота и меди. При добавлении к полученному раствору перекиси водорода, восстанавливающей ионы золота до элементарного золота и не оказывающей влияния на ионы меди, все золото выделяется в элементарном состоянии. Выделившееся золото отфильтровывают, промывают разбавленным раствором хлористоводородной кислоты от </a:t>
            </a:r>
            <a:r>
              <a:rPr lang="ru-RU" sz="2000" dirty="0" smtClean="0"/>
              <a:t>посторонних </a:t>
            </a:r>
            <a:r>
              <a:rPr lang="ru-RU" sz="2000" dirty="0"/>
              <a:t>примесей, помещают вместе с фильтром в предварительно взвешенный фарфоровый тигель, высушивают, прокаливают для удаления летучих примесей и после охлаждения взвешивают. По массе выделившегося золота судят о содержании его в анализируемом сплаве.</a:t>
            </a:r>
          </a:p>
          <a:p>
            <a:pPr algn="just"/>
            <a:r>
              <a:rPr lang="ru-RU" sz="2000" dirty="0" smtClean="0"/>
              <a:t>	2) В </a:t>
            </a:r>
            <a:r>
              <a:rPr lang="ru-RU" sz="2000" b="1" i="1" u="sng" dirty="0">
                <a:solidFill>
                  <a:srgbClr val="FF0000"/>
                </a:solidFill>
              </a:rPr>
              <a:t>методах отгонки</a:t>
            </a:r>
            <a:r>
              <a:rPr lang="ru-RU" sz="2000" b="1" dirty="0">
                <a:solidFill>
                  <a:srgbClr val="FF0000"/>
                </a:solidFill>
              </a:rPr>
              <a:t> </a:t>
            </a:r>
            <a:r>
              <a:rPr lang="ru-RU" sz="2000" dirty="0"/>
              <a:t>определяемый компонент количественно </a:t>
            </a:r>
            <a:r>
              <a:rPr lang="ru-RU" sz="2000" i="1" dirty="0">
                <a:solidFill>
                  <a:srgbClr val="FF0000"/>
                </a:solidFill>
              </a:rPr>
              <a:t>отгоняют в виде летучего соединения </a:t>
            </a:r>
            <a:r>
              <a:rPr lang="ru-RU" sz="2000" dirty="0"/>
              <a:t>путем нагревания анализируемого образца или действием соответствующих реагентов.</a:t>
            </a:r>
            <a:endParaRPr lang="ru-RU" sz="2000" i="1" dirty="0"/>
          </a:p>
          <a:p>
            <a:r>
              <a:rPr lang="ru-RU" sz="2000" dirty="0" smtClean="0"/>
              <a:t>	</a:t>
            </a:r>
            <a:r>
              <a:rPr lang="ru-RU" sz="2000" i="1" dirty="0" smtClean="0">
                <a:solidFill>
                  <a:srgbClr val="FF0000"/>
                </a:solidFill>
              </a:rPr>
              <a:t>Методы </a:t>
            </a:r>
            <a:r>
              <a:rPr lang="ru-RU" sz="2000" b="1" i="1" dirty="0">
                <a:solidFill>
                  <a:srgbClr val="FF0000"/>
                </a:solidFill>
              </a:rPr>
              <a:t>отгонки</a:t>
            </a:r>
            <a:r>
              <a:rPr lang="ru-RU" sz="2000" i="1" dirty="0">
                <a:solidFill>
                  <a:srgbClr val="FF0000"/>
                </a:solidFill>
              </a:rPr>
              <a:t> </a:t>
            </a:r>
            <a:r>
              <a:rPr lang="ru-RU" sz="2000" dirty="0"/>
              <a:t>бывают </a:t>
            </a:r>
            <a:r>
              <a:rPr lang="ru-RU" sz="2000" b="1" i="1" u="sng" dirty="0">
                <a:solidFill>
                  <a:srgbClr val="FF0000"/>
                </a:solidFill>
              </a:rPr>
              <a:t>прямыми</a:t>
            </a:r>
            <a:r>
              <a:rPr lang="ru-RU" sz="2000" dirty="0">
                <a:solidFill>
                  <a:srgbClr val="FF0000"/>
                </a:solidFill>
              </a:rPr>
              <a:t> </a:t>
            </a:r>
            <a:r>
              <a:rPr lang="ru-RU" sz="2000" dirty="0"/>
              <a:t>и </a:t>
            </a:r>
            <a:r>
              <a:rPr lang="ru-RU" sz="2000" b="1" u="sng" dirty="0"/>
              <a:t>косвенными</a:t>
            </a:r>
            <a:r>
              <a:rPr lang="ru-RU" sz="2000" dirty="0" smtClean="0"/>
              <a:t>.                        -16-248-</a:t>
            </a:r>
            <a:endParaRPr lang="ru-RU" sz="2000" dirty="0"/>
          </a:p>
        </p:txBody>
      </p:sp>
    </p:spTree>
    <p:extLst>
      <p:ext uri="{BB962C8B-B14F-4D97-AF65-F5344CB8AC3E}">
        <p14:creationId xmlns:p14="http://schemas.microsoft.com/office/powerpoint/2010/main" val="3924780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40361"/>
          </a:xfrm>
          <a:prstGeom prst="rect">
            <a:avLst/>
          </a:prstGeom>
          <a:noFill/>
        </p:spPr>
        <p:txBody>
          <a:bodyPr wrap="square" rtlCol="0">
            <a:spAutoFit/>
          </a:bodyPr>
          <a:lstStyle/>
          <a:p>
            <a:pPr algn="just"/>
            <a:r>
              <a:rPr lang="ru-RU" sz="2000" dirty="0" smtClean="0"/>
              <a:t>	</a:t>
            </a:r>
            <a:r>
              <a:rPr lang="ru-RU" sz="2000" i="1" dirty="0" smtClean="0">
                <a:solidFill>
                  <a:srgbClr val="FF0000"/>
                </a:solidFill>
              </a:rPr>
              <a:t>В </a:t>
            </a:r>
            <a:r>
              <a:rPr lang="ru-RU" sz="2000" i="1" u="sng" dirty="0">
                <a:solidFill>
                  <a:srgbClr val="FF0000"/>
                </a:solidFill>
              </a:rPr>
              <a:t>прямых методах отгонки</a:t>
            </a:r>
            <a:r>
              <a:rPr lang="ru-RU" sz="2000" i="1" dirty="0">
                <a:solidFill>
                  <a:srgbClr val="FF0000"/>
                </a:solidFill>
              </a:rPr>
              <a:t> </a:t>
            </a:r>
            <a:r>
              <a:rPr lang="ru-RU" sz="2000" dirty="0"/>
              <a:t>определяемый летучий компонент поглощают специфическим поглотителем и по увеличению его массы вычисляют содержание определяемого компонента, или определяемое вещество отгоняют из смеси и образовавшийся отгон взвешивают.</a:t>
            </a:r>
            <a:endParaRPr lang="ru-RU" sz="2000" i="1" dirty="0"/>
          </a:p>
          <a:p>
            <a:pPr algn="just"/>
            <a:r>
              <a:rPr lang="ru-RU" sz="2000" dirty="0" smtClean="0"/>
              <a:t>	В </a:t>
            </a:r>
            <a:r>
              <a:rPr lang="ru-RU" sz="2000" i="1" u="sng" dirty="0">
                <a:solidFill>
                  <a:srgbClr val="FF0000"/>
                </a:solidFill>
              </a:rPr>
              <a:t>косвенных методах отгонки</a:t>
            </a:r>
            <a:r>
              <a:rPr lang="ru-RU" sz="2000" dirty="0">
                <a:solidFill>
                  <a:srgbClr val="FF0000"/>
                </a:solidFill>
              </a:rPr>
              <a:t> </a:t>
            </a:r>
            <a:r>
              <a:rPr lang="ru-RU" sz="2000" dirty="0"/>
              <a:t>определяемое вещество отгоняют из точной навески анализируемого образца. После окончания отгонки образец снова взвешивают. Массу определяемого вещества находят по разности масс образца до и после отгонки. Косвенные способы весовых определений применяют при определении влажности материалов, кристаллизационной воды в кристаллогидратах, потерь при прокаливании и т. п.</a:t>
            </a:r>
            <a:endParaRPr lang="ru-RU" sz="2000" i="1" dirty="0"/>
          </a:p>
          <a:p>
            <a:pPr>
              <a:spcBef>
                <a:spcPts val="600"/>
              </a:spcBef>
            </a:pPr>
            <a:r>
              <a:rPr lang="ru-RU" sz="2000" dirty="0"/>
              <a:t> </a:t>
            </a:r>
            <a:r>
              <a:rPr lang="ru-RU" sz="2000" i="1" dirty="0" smtClean="0"/>
              <a:t>	3) </a:t>
            </a:r>
            <a:r>
              <a:rPr lang="ru-RU" sz="2000" b="1" i="1" u="sng" dirty="0" smtClean="0">
                <a:solidFill>
                  <a:srgbClr val="FF0000"/>
                </a:solidFill>
              </a:rPr>
              <a:t>Методы </a:t>
            </a:r>
            <a:r>
              <a:rPr lang="ru-RU" sz="2000" b="1" i="1" u="sng" dirty="0">
                <a:solidFill>
                  <a:srgbClr val="FF0000"/>
                </a:solidFill>
              </a:rPr>
              <a:t>осаждения</a:t>
            </a:r>
            <a:r>
              <a:rPr lang="ru-RU" sz="2000" dirty="0"/>
              <a:t>. </a:t>
            </a:r>
            <a:r>
              <a:rPr lang="ru-RU" sz="2000" i="1" dirty="0"/>
              <a:t>Из всех гравиметрических методов наиболее разнообразное применение получили </a:t>
            </a:r>
            <a:r>
              <a:rPr lang="ru-RU" sz="2000" i="1" dirty="0" err="1"/>
              <a:t>получили</a:t>
            </a:r>
            <a:r>
              <a:rPr lang="ru-RU" sz="2000" i="1" dirty="0"/>
              <a:t> методы осаждения</a:t>
            </a:r>
            <a:r>
              <a:rPr lang="ru-RU" sz="2000" dirty="0"/>
              <a:t>. Напомним, что они основаны на том, что определяемый компонент количественно осаждают химическими способами (т.е. при взаимодействии с подходящим реактивом-</a:t>
            </a:r>
            <a:r>
              <a:rPr lang="ru-RU" sz="2000" dirty="0" err="1"/>
              <a:t>осадителем</a:t>
            </a:r>
            <a:r>
              <a:rPr lang="ru-RU" sz="2000" dirty="0"/>
              <a:t>) в виде малорастворимого соединения. Выделившийся осадок отделяют, промывают, высушивают, прокаливают (если нужно) и взвешивают</a:t>
            </a:r>
            <a:r>
              <a:rPr lang="ru-RU" sz="2000" dirty="0" smtClean="0"/>
              <a:t>.</a:t>
            </a:r>
          </a:p>
          <a:p>
            <a:r>
              <a:rPr lang="ru-RU" sz="2000" dirty="0"/>
              <a:t> </a:t>
            </a:r>
            <a:r>
              <a:rPr lang="ru-RU" sz="2000" dirty="0" smtClean="0"/>
              <a:t>      </a:t>
            </a:r>
            <a:r>
              <a:rPr lang="ru-RU" sz="2000" i="1" dirty="0" smtClean="0">
                <a:solidFill>
                  <a:srgbClr val="FF0000"/>
                </a:solidFill>
              </a:rPr>
              <a:t>Осадок </a:t>
            </a:r>
            <a:r>
              <a:rPr lang="ru-RU" sz="2000" i="1" dirty="0">
                <a:solidFill>
                  <a:srgbClr val="FF0000"/>
                </a:solidFill>
              </a:rPr>
              <a:t>может иметь </a:t>
            </a:r>
            <a:r>
              <a:rPr lang="ru-RU" sz="2000" b="1" i="1" dirty="0">
                <a:solidFill>
                  <a:srgbClr val="FF0000"/>
                </a:solidFill>
              </a:rPr>
              <a:t>неопределенный состав</a:t>
            </a:r>
            <a:r>
              <a:rPr lang="ru-RU" sz="2000" dirty="0"/>
              <a:t>, </a:t>
            </a:r>
            <a:r>
              <a:rPr lang="ru-RU" sz="2000" i="1" dirty="0">
                <a:solidFill>
                  <a:srgbClr val="FF0000"/>
                </a:solidFill>
              </a:rPr>
              <a:t>поэтому его высушивают и в большинстве случаев прокаливают</a:t>
            </a:r>
            <a:r>
              <a:rPr lang="ru-RU" sz="2000" dirty="0"/>
              <a:t>. </a:t>
            </a:r>
            <a:r>
              <a:rPr lang="ru-RU" sz="2000" dirty="0" smtClean="0"/>
              <a:t>Получаемый </a:t>
            </a:r>
            <a:r>
              <a:rPr lang="ru-RU" sz="2000" dirty="0"/>
              <a:t>при этом остаток, состав которого выражается определенной формулой, называют </a:t>
            </a:r>
            <a:r>
              <a:rPr lang="ru-RU" sz="2000" b="1" i="1" u="sng" dirty="0">
                <a:solidFill>
                  <a:srgbClr val="FF0000"/>
                </a:solidFill>
              </a:rPr>
              <a:t>весовой формой</a:t>
            </a:r>
            <a:r>
              <a:rPr lang="ru-RU" sz="2000" dirty="0" smtClean="0"/>
              <a:t>.</a:t>
            </a:r>
          </a:p>
          <a:p>
            <a:r>
              <a:rPr lang="ru-RU" sz="2000" dirty="0" smtClean="0"/>
              <a:t>	Поскольку </a:t>
            </a:r>
            <a:r>
              <a:rPr lang="ru-RU" sz="2000" dirty="0"/>
              <a:t>многие осадки при прокаливании изменяют свой состав, то различают </a:t>
            </a:r>
            <a:r>
              <a:rPr lang="ru-RU" sz="2000" b="1" i="1" u="wavyHeavy" dirty="0">
                <a:solidFill>
                  <a:srgbClr val="FF0000"/>
                </a:solidFill>
              </a:rPr>
              <a:t>осаждаемую</a:t>
            </a:r>
            <a:r>
              <a:rPr lang="ru-RU" sz="2000" dirty="0">
                <a:solidFill>
                  <a:srgbClr val="FF0000"/>
                </a:solidFill>
              </a:rPr>
              <a:t> </a:t>
            </a:r>
            <a:r>
              <a:rPr lang="ru-RU" sz="2000" dirty="0"/>
              <a:t>и </a:t>
            </a:r>
            <a:r>
              <a:rPr lang="ru-RU" sz="2000" b="1" i="1" u="wavyHeavy" dirty="0">
                <a:solidFill>
                  <a:srgbClr val="FF0000"/>
                </a:solidFill>
              </a:rPr>
              <a:t>гравиметрическую</a:t>
            </a:r>
            <a:r>
              <a:rPr lang="ru-RU" sz="2000" dirty="0">
                <a:solidFill>
                  <a:srgbClr val="FF0000"/>
                </a:solidFill>
              </a:rPr>
              <a:t> </a:t>
            </a:r>
            <a:r>
              <a:rPr lang="ru-RU" sz="2000" i="1" dirty="0">
                <a:solidFill>
                  <a:srgbClr val="FF0000"/>
                </a:solidFill>
              </a:rPr>
              <a:t>(весовую) </a:t>
            </a:r>
            <a:r>
              <a:rPr lang="ru-RU" sz="2000" b="1" i="1" dirty="0">
                <a:solidFill>
                  <a:srgbClr val="FF0000"/>
                </a:solidFill>
              </a:rPr>
              <a:t>формы осадка</a:t>
            </a:r>
            <a:r>
              <a:rPr lang="ru-RU" sz="2000" dirty="0"/>
              <a:t>. </a:t>
            </a:r>
            <a:endParaRPr lang="ru-RU" sz="2000" dirty="0" smtClean="0"/>
          </a:p>
          <a:p>
            <a:pPr algn="r"/>
            <a:r>
              <a:rPr lang="ru-RU" sz="2000" dirty="0" smtClean="0"/>
              <a:t>-17-249-</a:t>
            </a:r>
            <a:endParaRPr lang="ru-RU" sz="2000" dirty="0"/>
          </a:p>
        </p:txBody>
      </p:sp>
    </p:spTree>
    <p:extLst>
      <p:ext uri="{BB962C8B-B14F-4D97-AF65-F5344CB8AC3E}">
        <p14:creationId xmlns:p14="http://schemas.microsoft.com/office/powerpoint/2010/main" val="3288389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09529"/>
          </a:xfrm>
          <a:prstGeom prst="rect">
            <a:avLst/>
          </a:prstGeom>
          <a:noFill/>
        </p:spPr>
        <p:txBody>
          <a:bodyPr wrap="square" rtlCol="0">
            <a:spAutoFit/>
          </a:bodyPr>
          <a:lstStyle/>
          <a:p>
            <a:pPr algn="ctr">
              <a:spcAft>
                <a:spcPts val="600"/>
              </a:spcAft>
            </a:pPr>
            <a:r>
              <a:rPr lang="ru-RU" sz="2000" b="1" i="1" u="sng" dirty="0" smtClean="0">
                <a:solidFill>
                  <a:srgbClr val="FF0000"/>
                </a:solidFill>
              </a:rPr>
              <a:t>Осаждаемая </a:t>
            </a:r>
            <a:r>
              <a:rPr lang="ru-RU" sz="2000" b="1" i="1" u="sng" dirty="0">
                <a:solidFill>
                  <a:srgbClr val="FF0000"/>
                </a:solidFill>
              </a:rPr>
              <a:t>форма осадка </a:t>
            </a:r>
            <a:r>
              <a:rPr lang="ru-RU" sz="2000" dirty="0"/>
              <a:t>(форма осаждения) – </a:t>
            </a:r>
            <a:r>
              <a:rPr lang="ru-RU" sz="2000" i="1" dirty="0">
                <a:solidFill>
                  <a:srgbClr val="FF0000"/>
                </a:solidFill>
              </a:rPr>
              <a:t>соединение, которое осаждается из раствора при взаимодействии определяемого компонента с соответствующим реагентом (или соединение, в виде которого осаждают анализируемое вещество).</a:t>
            </a:r>
          </a:p>
          <a:p>
            <a:pPr algn="ctr">
              <a:spcBef>
                <a:spcPts val="600"/>
              </a:spcBef>
            </a:pPr>
            <a:r>
              <a:rPr lang="ru-RU" sz="2000" b="1" i="1" u="sng" dirty="0">
                <a:solidFill>
                  <a:srgbClr val="FF0000"/>
                </a:solidFill>
              </a:rPr>
              <a:t>Гравиметрическая</a:t>
            </a:r>
            <a:r>
              <a:rPr lang="ru-RU" sz="2000" i="1" u="sng" dirty="0">
                <a:solidFill>
                  <a:srgbClr val="FF0000"/>
                </a:solidFill>
              </a:rPr>
              <a:t> (</a:t>
            </a:r>
            <a:r>
              <a:rPr lang="ru-RU" sz="2000" b="1" i="1" u="sng" dirty="0">
                <a:solidFill>
                  <a:srgbClr val="FF0000"/>
                </a:solidFill>
              </a:rPr>
              <a:t>весовая</a:t>
            </a:r>
            <a:r>
              <a:rPr lang="ru-RU" sz="2000" i="1" u="sng" dirty="0">
                <a:solidFill>
                  <a:srgbClr val="FF0000"/>
                </a:solidFill>
              </a:rPr>
              <a:t>) </a:t>
            </a:r>
            <a:r>
              <a:rPr lang="ru-RU" sz="2000" b="1" i="1" u="sng" dirty="0">
                <a:solidFill>
                  <a:srgbClr val="FF0000"/>
                </a:solidFill>
              </a:rPr>
              <a:t>форма</a:t>
            </a:r>
            <a:r>
              <a:rPr lang="ru-RU" sz="2000" i="1" u="sng" dirty="0">
                <a:solidFill>
                  <a:srgbClr val="FF0000"/>
                </a:solidFill>
              </a:rPr>
              <a:t> </a:t>
            </a:r>
            <a:r>
              <a:rPr lang="ru-RU" sz="2000" i="1" dirty="0">
                <a:solidFill>
                  <a:srgbClr val="FF0000"/>
                </a:solidFill>
              </a:rPr>
              <a:t>– соединение, которое взвешивают для получения окончательного результата анализа (или соединение, в виде которого взвешивают определяемый компонент).</a:t>
            </a:r>
          </a:p>
          <a:p>
            <a:r>
              <a:rPr lang="ru-RU" sz="2000" dirty="0" smtClean="0"/>
              <a:t>	Для </a:t>
            </a:r>
            <a:r>
              <a:rPr lang="ru-RU" sz="2000" dirty="0"/>
              <a:t>получения точных результатов в гравиметрических методах осаждаемая и гравиметрическая формы осадка должны соответствовать определенным требованиям.</a:t>
            </a:r>
          </a:p>
          <a:p>
            <a:pPr algn="ctr"/>
            <a:r>
              <a:rPr lang="ru-RU" sz="2000" b="1" i="1" dirty="0">
                <a:solidFill>
                  <a:srgbClr val="FF0000"/>
                </a:solidFill>
              </a:rPr>
              <a:t>Требования к </a:t>
            </a:r>
            <a:r>
              <a:rPr lang="ru-RU" sz="2000" b="1" u="sng" dirty="0">
                <a:solidFill>
                  <a:srgbClr val="FF0000"/>
                </a:solidFill>
              </a:rPr>
              <a:t>осаждаемой</a:t>
            </a:r>
            <a:r>
              <a:rPr lang="ru-RU" sz="2000" b="1" i="1" dirty="0">
                <a:solidFill>
                  <a:srgbClr val="FF0000"/>
                </a:solidFill>
              </a:rPr>
              <a:t> форме:</a:t>
            </a:r>
            <a:endParaRPr lang="ru-RU" sz="2000" dirty="0">
              <a:solidFill>
                <a:srgbClr val="FF0000"/>
              </a:solidFill>
            </a:endParaRPr>
          </a:p>
          <a:p>
            <a:r>
              <a:rPr lang="ru-RU" sz="2000" i="1" dirty="0" smtClean="0"/>
              <a:t>	</a:t>
            </a:r>
            <a:r>
              <a:rPr lang="ru-RU" sz="2000" i="1" dirty="0" smtClean="0">
                <a:solidFill>
                  <a:srgbClr val="FF0000"/>
                </a:solidFill>
              </a:rPr>
              <a:t>1</a:t>
            </a:r>
            <a:r>
              <a:rPr lang="ru-RU" sz="2000" i="1" dirty="0">
                <a:solidFill>
                  <a:srgbClr val="FF0000"/>
                </a:solidFill>
              </a:rPr>
              <a:t>. Осадок должен быть практически нерастворим</a:t>
            </a:r>
            <a:r>
              <a:rPr lang="ru-RU" sz="2000" dirty="0"/>
              <a:t>.</a:t>
            </a:r>
          </a:p>
          <a:p>
            <a:r>
              <a:rPr lang="ru-RU" sz="2000" dirty="0" smtClean="0"/>
              <a:t>	Это </a:t>
            </a:r>
            <a:r>
              <a:rPr lang="ru-RU" sz="2000" dirty="0"/>
              <a:t>означает, что </a:t>
            </a:r>
            <a:r>
              <a:rPr lang="ru-RU" sz="2000" i="1" dirty="0">
                <a:solidFill>
                  <a:srgbClr val="FF0000"/>
                </a:solidFill>
              </a:rPr>
              <a:t>в растворе после осаждения </a:t>
            </a:r>
            <a:r>
              <a:rPr lang="ru-RU" sz="2000" dirty="0"/>
              <a:t>и промывания осадка, определяемого компонента должно оставаться меньше, чем можно взвесить на аналитических весах. Опыт показывает, что для </a:t>
            </a:r>
            <a:r>
              <a:rPr lang="ru-RU" sz="2000" i="1" dirty="0"/>
              <a:t>бинарных электролитов </a:t>
            </a:r>
            <a:r>
              <a:rPr lang="ru-RU" sz="2000" dirty="0"/>
              <a:t>(т.е. соединений, каждая молекула которых образует при диссоциации два иона, например, </a:t>
            </a:r>
            <a:r>
              <a:rPr lang="ru-RU" sz="2000" dirty="0" err="1"/>
              <a:t>AgI</a:t>
            </a:r>
            <a:r>
              <a:rPr lang="ru-RU" sz="2000" dirty="0"/>
              <a:t>, PbSO</a:t>
            </a:r>
            <a:r>
              <a:rPr lang="ru-RU" sz="2000" baseline="-25000" dirty="0"/>
              <a:t>4</a:t>
            </a:r>
            <a:r>
              <a:rPr lang="ru-RU" sz="2000" dirty="0"/>
              <a:t> и т.д.) </a:t>
            </a:r>
            <a:r>
              <a:rPr lang="ru-RU" sz="2000" i="1" dirty="0"/>
              <a:t>практически полное осаждение может быть достигнуто лишь тогда, когда ПР осадка имеет значение, не </a:t>
            </a:r>
            <a:r>
              <a:rPr lang="ru-RU" sz="2000" i="1" dirty="0" smtClean="0"/>
              <a:t>превышающее</a:t>
            </a:r>
          </a:p>
          <a:p>
            <a:r>
              <a:rPr lang="ru-RU" sz="2000" i="1" dirty="0" smtClean="0"/>
              <a:t>                                     </a:t>
            </a:r>
            <a:r>
              <a:rPr lang="ru-RU" sz="2000" i="1" dirty="0"/>
              <a:t>.</a:t>
            </a:r>
            <a:r>
              <a:rPr lang="ru-RU" sz="2000" dirty="0"/>
              <a:t> </a:t>
            </a:r>
            <a:endParaRPr lang="ru-RU" sz="2000" dirty="0" smtClean="0"/>
          </a:p>
          <a:p>
            <a:r>
              <a:rPr lang="ru-RU" sz="2000" dirty="0" smtClean="0"/>
              <a:t>(</a:t>
            </a:r>
            <a:r>
              <a:rPr lang="ru-RU" sz="2000" dirty="0"/>
              <a:t>Если же соединение </a:t>
            </a:r>
            <a:r>
              <a:rPr lang="ru-RU" sz="2000" dirty="0" err="1"/>
              <a:t>тринарное</a:t>
            </a:r>
            <a:r>
              <a:rPr lang="ru-RU" sz="2000" dirty="0"/>
              <a:t>, </a:t>
            </a:r>
            <a:r>
              <a:rPr lang="ru-RU" sz="2000" dirty="0" err="1"/>
              <a:t>тетрарное</a:t>
            </a:r>
            <a:r>
              <a:rPr lang="ru-RU" sz="2000" dirty="0"/>
              <a:t> и более сложного состава, то ПР будет другим, но всегда растворимость осадка не должна превышать 10</a:t>
            </a:r>
            <a:r>
              <a:rPr lang="ru-RU" sz="2000" baseline="30000" dirty="0"/>
              <a:t>-6 </a:t>
            </a:r>
            <a:r>
              <a:rPr lang="ru-RU" sz="2000" dirty="0"/>
              <a:t>г/л</a:t>
            </a:r>
            <a:r>
              <a:rPr lang="ru-RU" sz="2000" dirty="0" smtClean="0"/>
              <a:t>).   </a:t>
            </a:r>
            <a:r>
              <a:rPr lang="ru-RU" sz="2000" i="1" dirty="0" smtClean="0">
                <a:solidFill>
                  <a:srgbClr val="0070C0"/>
                </a:solidFill>
              </a:rPr>
              <a:t>-18-250-</a:t>
            </a:r>
            <a:r>
              <a:rPr lang="ru-RU" sz="2000" dirty="0" smtClean="0"/>
              <a:t>                                                                                                 </a:t>
            </a:r>
            <a:endParaRPr lang="ru-RU" sz="20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04" y="5733256"/>
            <a:ext cx="19685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3239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86473"/>
          </a:xfrm>
          <a:prstGeom prst="rect">
            <a:avLst/>
          </a:prstGeom>
          <a:noFill/>
        </p:spPr>
        <p:txBody>
          <a:bodyPr wrap="square" rtlCol="0">
            <a:spAutoFit/>
          </a:bodyPr>
          <a:lstStyle/>
          <a:p>
            <a:pPr algn="ctr">
              <a:spcAft>
                <a:spcPts val="600"/>
              </a:spcAft>
            </a:pPr>
            <a:r>
              <a:rPr lang="ru-RU" sz="2000" dirty="0" smtClean="0">
                <a:solidFill>
                  <a:srgbClr val="FF0000"/>
                </a:solidFill>
              </a:rPr>
              <a:t>2</a:t>
            </a:r>
            <a:r>
              <a:rPr lang="ru-RU" sz="2000" dirty="0">
                <a:solidFill>
                  <a:srgbClr val="FF0000"/>
                </a:solidFill>
              </a:rPr>
              <a:t>. </a:t>
            </a:r>
            <a:r>
              <a:rPr lang="ru-RU" sz="2000" i="1" dirty="0">
                <a:solidFill>
                  <a:srgbClr val="FF0000"/>
                </a:solidFill>
              </a:rPr>
              <a:t>Желательно, чтобы структура осадка давала возможность с достаточной скоростью выполнить операции </a:t>
            </a:r>
            <a:r>
              <a:rPr lang="ru-RU" sz="2000" b="1" i="1" dirty="0">
                <a:solidFill>
                  <a:srgbClr val="FF0000"/>
                </a:solidFill>
              </a:rPr>
              <a:t>фильтрования</a:t>
            </a:r>
            <a:r>
              <a:rPr lang="ru-RU" sz="2000" i="1" dirty="0">
                <a:solidFill>
                  <a:srgbClr val="FF0000"/>
                </a:solidFill>
              </a:rPr>
              <a:t> и </a:t>
            </a:r>
            <a:r>
              <a:rPr lang="ru-RU" sz="2000" b="1" i="1" dirty="0">
                <a:solidFill>
                  <a:srgbClr val="FF0000"/>
                </a:solidFill>
              </a:rPr>
              <a:t>промывания осадка</a:t>
            </a:r>
            <a:r>
              <a:rPr lang="ru-RU" sz="2000" i="1" dirty="0">
                <a:solidFill>
                  <a:srgbClr val="FF0000"/>
                </a:solidFill>
              </a:rPr>
              <a:t>.</a:t>
            </a:r>
            <a:endParaRPr lang="ru-RU" sz="2000" dirty="0">
              <a:solidFill>
                <a:srgbClr val="FF0000"/>
              </a:solidFill>
            </a:endParaRPr>
          </a:p>
          <a:p>
            <a:r>
              <a:rPr lang="ru-RU" sz="2000" dirty="0" smtClean="0"/>
              <a:t>	В </a:t>
            </a:r>
            <a:r>
              <a:rPr lang="ru-RU" sz="2000" dirty="0"/>
              <a:t>этом отношении очень удобны </a:t>
            </a:r>
            <a:r>
              <a:rPr lang="ru-RU" sz="2000" b="1" i="1" dirty="0">
                <a:solidFill>
                  <a:srgbClr val="FF0000"/>
                </a:solidFill>
              </a:rPr>
              <a:t>крупнокристаллические осадки</a:t>
            </a:r>
            <a:r>
              <a:rPr lang="ru-RU" sz="2000" dirty="0"/>
              <a:t>, т.к. они почти не забивают поры фильтра, мало загрязняются посторонними примесями из анализируемого раствора и легко отмываются от них.</a:t>
            </a:r>
          </a:p>
          <a:p>
            <a:pPr>
              <a:spcAft>
                <a:spcPts val="600"/>
              </a:spcAft>
            </a:pPr>
            <a:r>
              <a:rPr lang="ru-RU" sz="2000" dirty="0" smtClean="0"/>
              <a:t>	</a:t>
            </a:r>
            <a:r>
              <a:rPr lang="ru-RU" sz="2000" b="1" i="1" dirty="0" smtClean="0">
                <a:solidFill>
                  <a:srgbClr val="FF0000"/>
                </a:solidFill>
              </a:rPr>
              <a:t>Аморфные</a:t>
            </a:r>
            <a:r>
              <a:rPr lang="ru-RU" sz="2000" i="1" dirty="0" smtClean="0">
                <a:solidFill>
                  <a:srgbClr val="FF0000"/>
                </a:solidFill>
              </a:rPr>
              <a:t> </a:t>
            </a:r>
            <a:r>
              <a:rPr lang="ru-RU" sz="2000" i="1" dirty="0">
                <a:solidFill>
                  <a:srgbClr val="FF0000"/>
                </a:solidFill>
              </a:rPr>
              <a:t>осадки типа </a:t>
            </a:r>
            <a:r>
              <a:rPr lang="ru-RU" sz="2000" i="1" dirty="0" err="1">
                <a:solidFill>
                  <a:srgbClr val="FF0000"/>
                </a:solidFill>
              </a:rPr>
              <a:t>Al</a:t>
            </a:r>
            <a:r>
              <a:rPr lang="ru-RU" sz="2000" i="1" dirty="0">
                <a:solidFill>
                  <a:srgbClr val="FF0000"/>
                </a:solidFill>
              </a:rPr>
              <a:t>(OH)</a:t>
            </a:r>
            <a:r>
              <a:rPr lang="ru-RU" sz="2000" i="1" baseline="-25000" dirty="0">
                <a:solidFill>
                  <a:srgbClr val="FF0000"/>
                </a:solidFill>
              </a:rPr>
              <a:t>3  </a:t>
            </a:r>
            <a:r>
              <a:rPr lang="ru-RU" sz="2000" i="1" dirty="0">
                <a:solidFill>
                  <a:srgbClr val="FF0000"/>
                </a:solidFill>
              </a:rPr>
              <a:t>и </a:t>
            </a:r>
            <a:r>
              <a:rPr lang="ru-RU" sz="2000" i="1" dirty="0" err="1">
                <a:solidFill>
                  <a:srgbClr val="FF0000"/>
                </a:solidFill>
              </a:rPr>
              <a:t>Fe</a:t>
            </a:r>
            <a:r>
              <a:rPr lang="ru-RU" sz="2000" i="1" dirty="0">
                <a:solidFill>
                  <a:srgbClr val="FF0000"/>
                </a:solidFill>
              </a:rPr>
              <a:t>(OH)</a:t>
            </a:r>
            <a:r>
              <a:rPr lang="ru-RU" sz="2000" i="1" baseline="-25000" dirty="0">
                <a:solidFill>
                  <a:srgbClr val="FF0000"/>
                </a:solidFill>
              </a:rPr>
              <a:t>3</a:t>
            </a:r>
            <a:r>
              <a:rPr lang="ru-RU" sz="2000" dirty="0"/>
              <a:t>, имея сильно развитую поверхность, являясь рыхлыми и объемными, значительно </a:t>
            </a:r>
            <a:r>
              <a:rPr lang="ru-RU" sz="2000" b="1" i="1" dirty="0">
                <a:solidFill>
                  <a:srgbClr val="FF0000"/>
                </a:solidFill>
              </a:rPr>
              <a:t>адсорбируют примеси</a:t>
            </a:r>
            <a:r>
              <a:rPr lang="ru-RU" sz="2000" b="1" i="1" dirty="0"/>
              <a:t> </a:t>
            </a:r>
            <a:r>
              <a:rPr lang="ru-RU" sz="2000" dirty="0"/>
              <a:t>из анализируемого раствора, </a:t>
            </a:r>
            <a:r>
              <a:rPr lang="ru-RU" sz="2000" b="1" i="1" dirty="0">
                <a:solidFill>
                  <a:srgbClr val="FF0000"/>
                </a:solidFill>
              </a:rPr>
              <a:t>трудно отмываются </a:t>
            </a:r>
            <a:r>
              <a:rPr lang="ru-RU" sz="2000" dirty="0"/>
              <a:t>от них, а также </a:t>
            </a:r>
            <a:r>
              <a:rPr lang="ru-RU" sz="2000" b="1" i="1" dirty="0">
                <a:solidFill>
                  <a:srgbClr val="FF0000"/>
                </a:solidFill>
              </a:rPr>
              <a:t>медленно фильтруются</a:t>
            </a:r>
            <a:r>
              <a:rPr lang="ru-RU" sz="2000" dirty="0"/>
              <a:t>. Однако, если соединений, обладающих более подходящими для анализа свойствами, </a:t>
            </a:r>
            <a:r>
              <a:rPr lang="ru-RU" sz="2000" dirty="0" smtClean="0"/>
              <a:t>неизвестно</a:t>
            </a:r>
            <a:r>
              <a:rPr lang="ru-RU" sz="2000" dirty="0"/>
              <a:t>, </a:t>
            </a:r>
            <a:r>
              <a:rPr lang="ru-RU" sz="2000" i="1" dirty="0"/>
              <a:t>то работают и с такими осадками</a:t>
            </a:r>
            <a:r>
              <a:rPr lang="ru-RU" sz="2000" dirty="0"/>
              <a:t>. </a:t>
            </a:r>
            <a:r>
              <a:rPr lang="ru-RU" sz="2000" dirty="0" smtClean="0"/>
              <a:t>При этом стремятся </a:t>
            </a:r>
            <a:r>
              <a:rPr lang="ru-RU" sz="2000" dirty="0"/>
              <a:t>только обеспечить все условия, способствующие наибольшему устранению или уменьшению недостатков аморфных </a:t>
            </a:r>
            <a:r>
              <a:rPr lang="ru-RU" sz="2000" dirty="0" smtClean="0"/>
              <a:t>осадков. </a:t>
            </a:r>
            <a:endParaRPr lang="ru-RU" sz="2000" dirty="0"/>
          </a:p>
          <a:p>
            <a:pPr algn="ctr">
              <a:spcAft>
                <a:spcPts val="600"/>
              </a:spcAft>
            </a:pPr>
            <a:r>
              <a:rPr lang="ru-RU" sz="2000" dirty="0">
                <a:solidFill>
                  <a:srgbClr val="FF0000"/>
                </a:solidFill>
              </a:rPr>
              <a:t>3. </a:t>
            </a:r>
            <a:r>
              <a:rPr lang="ru-RU" sz="2000" i="1" dirty="0">
                <a:solidFill>
                  <a:srgbClr val="FF0000"/>
                </a:solidFill>
              </a:rPr>
              <a:t>Необходимо, чтобы </a:t>
            </a:r>
            <a:r>
              <a:rPr lang="ru-RU" sz="2000" i="1" u="sng" dirty="0">
                <a:solidFill>
                  <a:srgbClr val="FF0000"/>
                </a:solidFill>
              </a:rPr>
              <a:t>осаждаемая</a:t>
            </a:r>
            <a:r>
              <a:rPr lang="ru-RU" sz="2000" i="1" dirty="0">
                <a:solidFill>
                  <a:srgbClr val="FF0000"/>
                </a:solidFill>
              </a:rPr>
              <a:t> форма достаточно легко и полностью превращалась в </a:t>
            </a:r>
            <a:r>
              <a:rPr lang="ru-RU" sz="2000" i="1" u="sng" dirty="0">
                <a:solidFill>
                  <a:srgbClr val="FF0000"/>
                </a:solidFill>
              </a:rPr>
              <a:t>гравиметрическую</a:t>
            </a:r>
            <a:r>
              <a:rPr lang="ru-RU" sz="2000" i="1" dirty="0">
                <a:solidFill>
                  <a:srgbClr val="FF0000"/>
                </a:solidFill>
              </a:rPr>
              <a:t> форму.</a:t>
            </a:r>
            <a:endParaRPr lang="ru-RU" sz="2000" dirty="0">
              <a:solidFill>
                <a:srgbClr val="FF0000"/>
              </a:solidFill>
            </a:endParaRPr>
          </a:p>
          <a:p>
            <a:pPr algn="ctr"/>
            <a:r>
              <a:rPr lang="ru-RU" sz="2000" b="1" dirty="0">
                <a:solidFill>
                  <a:srgbClr val="FF0000"/>
                </a:solidFill>
              </a:rPr>
              <a:t>Требования к </a:t>
            </a:r>
            <a:r>
              <a:rPr lang="ru-RU" sz="2000" b="1" u="sng" dirty="0">
                <a:solidFill>
                  <a:srgbClr val="FF0000"/>
                </a:solidFill>
              </a:rPr>
              <a:t>гравиметрической</a:t>
            </a:r>
            <a:r>
              <a:rPr lang="ru-RU" sz="2000" b="1" dirty="0">
                <a:solidFill>
                  <a:srgbClr val="FF0000"/>
                </a:solidFill>
              </a:rPr>
              <a:t> форме:</a:t>
            </a:r>
            <a:endParaRPr lang="ru-RU" sz="2000" dirty="0">
              <a:solidFill>
                <a:srgbClr val="FF0000"/>
              </a:solidFill>
            </a:endParaRPr>
          </a:p>
          <a:p>
            <a:pPr marL="457200" indent="-457200" algn="ctr">
              <a:buAutoNum type="arabicPeriod"/>
            </a:pPr>
            <a:r>
              <a:rPr lang="ru-RU" sz="2000" i="1" dirty="0" smtClean="0">
                <a:solidFill>
                  <a:srgbClr val="FF0000"/>
                </a:solidFill>
              </a:rPr>
              <a:t>Состав </a:t>
            </a:r>
            <a:r>
              <a:rPr lang="ru-RU" sz="2000" i="1" dirty="0">
                <a:solidFill>
                  <a:srgbClr val="FF0000"/>
                </a:solidFill>
              </a:rPr>
              <a:t>гравиметрической формы должен </a:t>
            </a:r>
            <a:r>
              <a:rPr lang="ru-RU" sz="2000" i="1" dirty="0" smtClean="0">
                <a:solidFill>
                  <a:srgbClr val="FF0000"/>
                </a:solidFill>
              </a:rPr>
              <a:t>соответствовать</a:t>
            </a:r>
          </a:p>
          <a:p>
            <a:pPr algn="ctr"/>
            <a:r>
              <a:rPr lang="ru-RU" sz="2000" i="1" dirty="0" smtClean="0">
                <a:solidFill>
                  <a:srgbClr val="FF0000"/>
                </a:solidFill>
              </a:rPr>
              <a:t>определенной </a:t>
            </a:r>
            <a:r>
              <a:rPr lang="ru-RU" sz="2000" i="1" dirty="0">
                <a:solidFill>
                  <a:srgbClr val="FF0000"/>
                </a:solidFill>
              </a:rPr>
              <a:t>химической формуле</a:t>
            </a:r>
            <a:r>
              <a:rPr lang="ru-RU" sz="2000" dirty="0">
                <a:solidFill>
                  <a:srgbClr val="FF0000"/>
                </a:solidFill>
              </a:rPr>
              <a:t>.</a:t>
            </a:r>
          </a:p>
          <a:p>
            <a:r>
              <a:rPr lang="ru-RU" sz="2000" dirty="0"/>
              <a:t>На практике многие осадки не удовлетворяют этому требованию. Например, из оксидов урана </a:t>
            </a:r>
            <a:r>
              <a:rPr lang="ru-RU" sz="2000" b="1" i="1" dirty="0">
                <a:solidFill>
                  <a:srgbClr val="FF0000"/>
                </a:solidFill>
              </a:rPr>
              <a:t>только </a:t>
            </a:r>
            <a:r>
              <a:rPr lang="ru-RU" sz="2000" b="1" i="1" u="sng" dirty="0">
                <a:solidFill>
                  <a:srgbClr val="FF0000"/>
                </a:solidFill>
              </a:rPr>
              <a:t>закись-окись</a:t>
            </a:r>
            <a:r>
              <a:rPr lang="ru-RU" sz="2000" b="1" i="1" dirty="0">
                <a:solidFill>
                  <a:srgbClr val="FF0000"/>
                </a:solidFill>
              </a:rPr>
              <a:t> является строго стехиометрической</a:t>
            </a:r>
            <a:r>
              <a:rPr lang="ru-RU" sz="2000" dirty="0"/>
              <a:t>. </a:t>
            </a:r>
          </a:p>
          <a:p>
            <a:pPr algn="r"/>
            <a:r>
              <a:rPr lang="ru-RU" sz="2000" dirty="0"/>
              <a:t>-19-251-</a:t>
            </a:r>
          </a:p>
          <a:p>
            <a:endParaRPr lang="ru-RU" sz="2000" dirty="0"/>
          </a:p>
        </p:txBody>
      </p:sp>
    </p:spTree>
    <p:extLst>
      <p:ext uri="{BB962C8B-B14F-4D97-AF65-F5344CB8AC3E}">
        <p14:creationId xmlns:p14="http://schemas.microsoft.com/office/powerpoint/2010/main" val="304443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ru-RU" sz="2000" dirty="0" smtClean="0"/>
              <a:t>	В </a:t>
            </a:r>
            <a:r>
              <a:rPr lang="ru-RU" sz="2000" dirty="0"/>
              <a:t>задачу количественного анализа входит также определение разнообразных реакционноспособных (активных) атомов и функциональных групп в различных (преимущественно в органических) соединениях</a:t>
            </a:r>
            <a:r>
              <a:rPr lang="ru-RU" sz="2000" dirty="0" smtClean="0"/>
              <a:t>. </a:t>
            </a:r>
          </a:p>
          <a:p>
            <a:pPr algn="ctr"/>
            <a:r>
              <a:rPr lang="ru-RU" sz="2000" dirty="0" smtClean="0"/>
              <a:t> </a:t>
            </a:r>
            <a:r>
              <a:rPr lang="ru-RU" sz="2000" i="1" dirty="0" smtClean="0">
                <a:solidFill>
                  <a:srgbClr val="FF0000"/>
                </a:solidFill>
              </a:rPr>
              <a:t>Совокупность </a:t>
            </a:r>
            <a:r>
              <a:rPr lang="ru-RU" sz="2000" i="1" dirty="0">
                <a:solidFill>
                  <a:srgbClr val="FF0000"/>
                </a:solidFill>
              </a:rPr>
              <a:t>химических, физических и физико-химических методов, применяемых для решения этой задачи, называют </a:t>
            </a:r>
            <a:r>
              <a:rPr lang="ru-RU" sz="2000" b="1" i="1" dirty="0">
                <a:solidFill>
                  <a:srgbClr val="FF0000"/>
                </a:solidFill>
              </a:rPr>
              <a:t>функциональным</a:t>
            </a:r>
            <a:r>
              <a:rPr lang="ru-RU" sz="2000" i="1" dirty="0">
                <a:solidFill>
                  <a:srgbClr val="FF0000"/>
                </a:solidFill>
              </a:rPr>
              <a:t> анализом</a:t>
            </a:r>
            <a:r>
              <a:rPr lang="ru-RU" sz="2000" dirty="0" smtClean="0"/>
              <a:t>.</a:t>
            </a:r>
          </a:p>
          <a:p>
            <a:r>
              <a:rPr lang="ru-RU" sz="2000" dirty="0" smtClean="0"/>
              <a:t> 	К </a:t>
            </a:r>
            <a:r>
              <a:rPr lang="ru-RU" sz="2000" dirty="0"/>
              <a:t>такого рода методам относятся титриметрические, </a:t>
            </a:r>
            <a:r>
              <a:rPr lang="ru-RU" sz="2000" i="1" dirty="0">
                <a:solidFill>
                  <a:srgbClr val="FF0000"/>
                </a:solidFill>
              </a:rPr>
              <a:t>электрохимические</a:t>
            </a:r>
            <a:r>
              <a:rPr lang="ru-RU" sz="2000" dirty="0">
                <a:solidFill>
                  <a:srgbClr val="FF0000"/>
                </a:solidFill>
              </a:rPr>
              <a:t> </a:t>
            </a:r>
            <a:r>
              <a:rPr lang="ru-RU" sz="2000" dirty="0"/>
              <a:t>(потенциометрические, </a:t>
            </a:r>
            <a:r>
              <a:rPr lang="ru-RU" sz="2000" dirty="0" err="1"/>
              <a:t>вольтамперометрические</a:t>
            </a:r>
            <a:r>
              <a:rPr lang="ru-RU" sz="2000" dirty="0"/>
              <a:t>, </a:t>
            </a:r>
            <a:r>
              <a:rPr lang="ru-RU" sz="2000" dirty="0" err="1"/>
              <a:t>хронокондуктометрические</a:t>
            </a:r>
            <a:r>
              <a:rPr lang="ru-RU" sz="2000" dirty="0"/>
              <a:t> и др.), </a:t>
            </a:r>
            <a:r>
              <a:rPr lang="ru-RU" sz="2000" i="1" dirty="0">
                <a:solidFill>
                  <a:srgbClr val="FF0000"/>
                </a:solidFill>
              </a:rPr>
              <a:t>спектроскопические</a:t>
            </a:r>
            <a:r>
              <a:rPr lang="ru-RU" sz="2000" dirty="0">
                <a:solidFill>
                  <a:srgbClr val="FF0000"/>
                </a:solidFill>
              </a:rPr>
              <a:t> </a:t>
            </a:r>
            <a:r>
              <a:rPr lang="ru-RU" sz="2000" dirty="0"/>
              <a:t>[фотоколориметрические, спектрофотометр </a:t>
            </a:r>
            <a:r>
              <a:rPr lang="ru-RU" sz="2000" dirty="0" err="1"/>
              <a:t>ические</a:t>
            </a:r>
            <a:r>
              <a:rPr lang="ru-RU" sz="2000" dirty="0"/>
              <a:t>, инфракрасная спектроскопия (ИКС), ультрафиолетовая спектроскопия (УФС)], метод комбинационного рассеивания света (КРС), ядерный магнитный резонанс (ЯМР), </a:t>
            </a:r>
            <a:r>
              <a:rPr lang="ru-RU" sz="2000" i="1" dirty="0" smtClean="0">
                <a:solidFill>
                  <a:srgbClr val="FF0000"/>
                </a:solidFill>
              </a:rPr>
              <a:t>рентгеноспектроскопия</a:t>
            </a:r>
            <a:r>
              <a:rPr lang="ru-RU" sz="2000" dirty="0"/>
              <a:t>, масс-спектроскопия, </a:t>
            </a:r>
            <a:r>
              <a:rPr lang="ru-RU" sz="2000" dirty="0" err="1"/>
              <a:t>хроматографические</a:t>
            </a:r>
            <a:r>
              <a:rPr lang="ru-RU" sz="2000" dirty="0"/>
              <a:t> и другие методы. </a:t>
            </a:r>
          </a:p>
          <a:p>
            <a:pPr algn="just"/>
            <a:r>
              <a:rPr lang="ru-RU" sz="2000" dirty="0" smtClean="0"/>
              <a:t>	Одним </a:t>
            </a:r>
            <a:r>
              <a:rPr lang="ru-RU" sz="2000" dirty="0"/>
              <a:t>из важных разделов количественного анализа является так называемый </a:t>
            </a:r>
            <a:r>
              <a:rPr lang="ru-RU" sz="2000" b="1" i="1" dirty="0"/>
              <a:t>фазовый анализ</a:t>
            </a:r>
            <a:r>
              <a:rPr lang="ru-RU" sz="2000" dirty="0"/>
              <a:t>, который имеет большое значение в цветной и черной металлургии. Фазовый анализ представляет собой совокупность разнообразных химических, физических и физико-химических методов разделения и определения отдельных структурных (фазовых) составляющих гетерогенных систем. К этим методам относятся: </a:t>
            </a:r>
            <a:endParaRPr lang="ru-RU" sz="2000" dirty="0" smtClean="0"/>
          </a:p>
          <a:p>
            <a:pPr algn="ctr"/>
            <a:r>
              <a:rPr lang="ru-RU" sz="2000" i="1" dirty="0" smtClean="0">
                <a:solidFill>
                  <a:srgbClr val="FF0000"/>
                </a:solidFill>
              </a:rPr>
              <a:t>химические </a:t>
            </a:r>
            <a:r>
              <a:rPr lang="ru-RU" sz="2000" i="1" dirty="0">
                <a:solidFill>
                  <a:srgbClr val="FF0000"/>
                </a:solidFill>
              </a:rPr>
              <a:t>и электрохимические методы избирательного растворения, рентгеноструктурный </a:t>
            </a:r>
            <a:r>
              <a:rPr lang="ru-RU" sz="2000" b="1" i="1" dirty="0">
                <a:solidFill>
                  <a:srgbClr val="FF0000"/>
                </a:solidFill>
              </a:rPr>
              <a:t>петрографический</a:t>
            </a:r>
            <a:r>
              <a:rPr lang="ru-RU" sz="2000" i="1" dirty="0">
                <a:solidFill>
                  <a:srgbClr val="FF0000"/>
                </a:solidFill>
              </a:rPr>
              <a:t>, металлографический, кристаллооптический, </a:t>
            </a:r>
            <a:r>
              <a:rPr lang="ru-RU" sz="2000" i="1" dirty="0" err="1">
                <a:solidFill>
                  <a:srgbClr val="FF0000"/>
                </a:solidFill>
              </a:rPr>
              <a:t>электронномикроскопический</a:t>
            </a:r>
            <a:r>
              <a:rPr lang="ru-RU" sz="2000" i="1" dirty="0">
                <a:solidFill>
                  <a:srgbClr val="FF0000"/>
                </a:solidFill>
              </a:rPr>
              <a:t>, термографический и др</a:t>
            </a:r>
            <a:r>
              <a:rPr lang="ru-RU" sz="2000" i="1" dirty="0" smtClean="0">
                <a:solidFill>
                  <a:srgbClr val="FF0000"/>
                </a:solidFill>
              </a:rPr>
              <a:t>.</a:t>
            </a:r>
          </a:p>
          <a:p>
            <a:pPr algn="just"/>
            <a:r>
              <a:rPr lang="ru-RU" sz="2000" dirty="0"/>
              <a:t> </a:t>
            </a:r>
            <a:r>
              <a:rPr lang="ru-RU" sz="2000" dirty="0" smtClean="0"/>
              <a:t>                                                                                                                                           -2-234-</a:t>
            </a:r>
            <a:endParaRPr lang="ru-RU" sz="2000" dirty="0"/>
          </a:p>
        </p:txBody>
      </p:sp>
    </p:spTree>
    <p:extLst>
      <p:ext uri="{BB962C8B-B14F-4D97-AF65-F5344CB8AC3E}">
        <p14:creationId xmlns:p14="http://schemas.microsoft.com/office/powerpoint/2010/main" val="3830314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40361"/>
          </a:xfrm>
          <a:prstGeom prst="rect">
            <a:avLst/>
          </a:prstGeom>
          <a:noFill/>
        </p:spPr>
        <p:txBody>
          <a:bodyPr wrap="square" rtlCol="0">
            <a:spAutoFit/>
          </a:bodyPr>
          <a:lstStyle/>
          <a:p>
            <a:pPr algn="ctr"/>
            <a:r>
              <a:rPr lang="ru-RU" sz="2000" b="1" i="1" dirty="0" smtClean="0">
                <a:solidFill>
                  <a:srgbClr val="FF0000"/>
                </a:solidFill>
              </a:rPr>
              <a:t>2</a:t>
            </a:r>
            <a:r>
              <a:rPr lang="ru-RU" sz="2000" b="1" i="1" dirty="0">
                <a:solidFill>
                  <a:srgbClr val="FF0000"/>
                </a:solidFill>
              </a:rPr>
              <a:t>.</a:t>
            </a:r>
            <a:r>
              <a:rPr lang="ru-RU" sz="2000" dirty="0">
                <a:solidFill>
                  <a:srgbClr val="FF0000"/>
                </a:solidFill>
              </a:rPr>
              <a:t> </a:t>
            </a:r>
            <a:r>
              <a:rPr lang="ru-RU" sz="2000" i="1" dirty="0">
                <a:solidFill>
                  <a:srgbClr val="FF0000"/>
                </a:solidFill>
              </a:rPr>
              <a:t>Гравиметрическая форма должна обладать достаточной </a:t>
            </a:r>
            <a:endParaRPr lang="ru-RU" sz="2000" i="1" dirty="0" smtClean="0">
              <a:solidFill>
                <a:srgbClr val="FF0000"/>
              </a:solidFill>
            </a:endParaRPr>
          </a:p>
          <a:p>
            <a:pPr algn="ctr"/>
            <a:r>
              <a:rPr lang="ru-RU" sz="2000" i="1" dirty="0" smtClean="0">
                <a:solidFill>
                  <a:srgbClr val="FF0000"/>
                </a:solidFill>
              </a:rPr>
              <a:t>химической </a:t>
            </a:r>
            <a:r>
              <a:rPr lang="ru-RU" sz="2000" i="1" dirty="0">
                <a:solidFill>
                  <a:srgbClr val="FF0000"/>
                </a:solidFill>
              </a:rPr>
              <a:t>устойчивостью</a:t>
            </a:r>
            <a:r>
              <a:rPr lang="ru-RU" sz="2000" dirty="0">
                <a:solidFill>
                  <a:srgbClr val="FF0000"/>
                </a:solidFill>
              </a:rPr>
              <a:t>.</a:t>
            </a:r>
          </a:p>
          <a:p>
            <a:r>
              <a:rPr lang="ru-RU" sz="2000" dirty="0"/>
              <a:t>Иначе нарушится </a:t>
            </a:r>
            <a:r>
              <a:rPr lang="ru-RU" sz="2000" i="1" dirty="0"/>
              <a:t>соответствие ее состава определенной химической формуле</a:t>
            </a:r>
            <a:r>
              <a:rPr lang="ru-RU" sz="2000" dirty="0"/>
              <a:t>. </a:t>
            </a:r>
            <a:endParaRPr lang="ru-RU" sz="2000" dirty="0" smtClean="0"/>
          </a:p>
          <a:p>
            <a:r>
              <a:rPr lang="ru-RU" sz="2000" dirty="0"/>
              <a:t> </a:t>
            </a:r>
            <a:r>
              <a:rPr lang="ru-RU" sz="2000" dirty="0" smtClean="0"/>
              <a:t>          Если </a:t>
            </a:r>
            <a:r>
              <a:rPr lang="ru-RU" sz="2000" dirty="0"/>
              <a:t>установлено, что гравиметрическая форма может легко изменять свой состав вследствие, например, поглощения водяных паров или СО</a:t>
            </a:r>
            <a:r>
              <a:rPr lang="ru-RU" sz="2000" baseline="-25000" dirty="0"/>
              <a:t>2</a:t>
            </a:r>
            <a:r>
              <a:rPr lang="ru-RU" sz="2000" dirty="0"/>
              <a:t> из воздуха, окисления (восстановления), разложения или других подобных реакций, то ее превращают в более удобную форму, обрабатывая соответствующими ре-агентами. Например, осадок </a:t>
            </a:r>
            <a:r>
              <a:rPr lang="ru-RU" sz="2000" dirty="0" err="1"/>
              <a:t>СаО</a:t>
            </a:r>
            <a:r>
              <a:rPr lang="ru-RU" sz="2000" dirty="0"/>
              <a:t>, легко поглощающий Н</a:t>
            </a:r>
            <a:r>
              <a:rPr lang="ru-RU" sz="2000" baseline="-25000" dirty="0"/>
              <a:t>2</a:t>
            </a:r>
            <a:r>
              <a:rPr lang="ru-RU" sz="2000" dirty="0"/>
              <a:t>О и СО</a:t>
            </a:r>
            <a:r>
              <a:rPr lang="ru-RU" sz="2000" baseline="-25000" dirty="0"/>
              <a:t>2 </a:t>
            </a:r>
            <a:r>
              <a:rPr lang="ru-RU" sz="2000" dirty="0"/>
              <a:t>из воздуха (что затрудняет его точное взвешивание), иногда превращают в CaSO</a:t>
            </a:r>
            <a:r>
              <a:rPr lang="ru-RU" sz="2000" baseline="-25000" dirty="0"/>
              <a:t>4</a:t>
            </a:r>
            <a:r>
              <a:rPr lang="ru-RU" sz="2000" dirty="0"/>
              <a:t>, обработав серной кислотой.</a:t>
            </a:r>
          </a:p>
          <a:p>
            <a:pPr algn="ctr"/>
            <a:r>
              <a:rPr lang="ru-RU" sz="2000" b="1" i="1" dirty="0">
                <a:solidFill>
                  <a:srgbClr val="FF0000"/>
                </a:solidFill>
              </a:rPr>
              <a:t>3.</a:t>
            </a:r>
            <a:r>
              <a:rPr lang="ru-RU" sz="2000" dirty="0">
                <a:solidFill>
                  <a:srgbClr val="FF0000"/>
                </a:solidFill>
              </a:rPr>
              <a:t> </a:t>
            </a:r>
            <a:r>
              <a:rPr lang="ru-RU" sz="2000" i="1" dirty="0">
                <a:solidFill>
                  <a:srgbClr val="FF0000"/>
                </a:solidFill>
              </a:rPr>
              <a:t>Гравиметрическая форма, получаемая путем прокаливания, должна обладать устойчивостью при высоких температурах (</a:t>
            </a:r>
            <a:r>
              <a:rPr lang="ru-RU" sz="2000" i="1" dirty="0" err="1">
                <a:solidFill>
                  <a:srgbClr val="FF0000"/>
                </a:solidFill>
              </a:rPr>
              <a:t>термоустойчивостью</a:t>
            </a:r>
            <a:r>
              <a:rPr lang="ru-RU" sz="2000" i="1" dirty="0">
                <a:solidFill>
                  <a:srgbClr val="FF0000"/>
                </a:solidFill>
              </a:rPr>
              <a:t>)</a:t>
            </a:r>
            <a:r>
              <a:rPr lang="ru-RU" sz="2000" dirty="0">
                <a:solidFill>
                  <a:srgbClr val="FF0000"/>
                </a:solidFill>
              </a:rPr>
              <a:t>.</a:t>
            </a:r>
          </a:p>
          <a:p>
            <a:pPr algn="just">
              <a:spcAft>
                <a:spcPts val="600"/>
              </a:spcAft>
            </a:pPr>
            <a:r>
              <a:rPr lang="ru-RU" sz="2000" dirty="0" smtClean="0"/>
              <a:t>       Некоторые </a:t>
            </a:r>
            <a:r>
              <a:rPr lang="ru-RU" sz="2000" dirty="0"/>
              <a:t>гравиметрические формы могут </a:t>
            </a:r>
            <a:r>
              <a:rPr lang="ru-RU" sz="2000" dirty="0">
                <a:solidFill>
                  <a:srgbClr val="FF0000"/>
                </a:solidFill>
              </a:rPr>
              <a:t>разлагаться </a:t>
            </a:r>
            <a:r>
              <a:rPr lang="ru-RU" sz="2000" dirty="0"/>
              <a:t>при высоких (порядка 1200-1300°С и выше) температурах. Например, </a:t>
            </a:r>
            <a:r>
              <a:rPr lang="ru-RU" sz="2000" i="1" dirty="0">
                <a:solidFill>
                  <a:srgbClr val="FF0000"/>
                </a:solidFill>
              </a:rPr>
              <a:t>закись-окись урана при температурах более 1500°С начинает </a:t>
            </a:r>
            <a:r>
              <a:rPr lang="ru-RU" sz="2000" i="1" dirty="0" err="1">
                <a:solidFill>
                  <a:srgbClr val="FF0000"/>
                </a:solidFill>
              </a:rPr>
              <a:t>диссоциировать</a:t>
            </a:r>
            <a:r>
              <a:rPr lang="ru-RU" sz="2000" dirty="0"/>
              <a:t>, поэтому осадки прокаливают при температуре </a:t>
            </a:r>
            <a:r>
              <a:rPr lang="ru-RU" sz="2000" i="1" dirty="0">
                <a:solidFill>
                  <a:srgbClr val="FF0000"/>
                </a:solidFill>
              </a:rPr>
              <a:t>не выше 1100°С</a:t>
            </a:r>
            <a:r>
              <a:rPr lang="ru-RU" sz="2000" dirty="0"/>
              <a:t>.</a:t>
            </a:r>
          </a:p>
          <a:p>
            <a:pPr algn="ctr"/>
            <a:r>
              <a:rPr lang="ru-RU" sz="2000" b="1" i="1" dirty="0">
                <a:solidFill>
                  <a:srgbClr val="FF0000"/>
                </a:solidFill>
              </a:rPr>
              <a:t>4.</a:t>
            </a:r>
            <a:r>
              <a:rPr lang="ru-RU" sz="2000" dirty="0">
                <a:solidFill>
                  <a:srgbClr val="FF0000"/>
                </a:solidFill>
              </a:rPr>
              <a:t> </a:t>
            </a:r>
            <a:r>
              <a:rPr lang="ru-RU" sz="2000" i="1" dirty="0">
                <a:solidFill>
                  <a:srgbClr val="FF0000"/>
                </a:solidFill>
              </a:rPr>
              <a:t>Молекулярная масса гравиметрической формы должна быть по возможности большей</a:t>
            </a:r>
            <a:r>
              <a:rPr lang="ru-RU" sz="2000" dirty="0"/>
              <a:t>.</a:t>
            </a:r>
          </a:p>
          <a:p>
            <a:pPr algn="just"/>
            <a:r>
              <a:rPr lang="ru-RU" sz="2000" dirty="0" smtClean="0"/>
              <a:t>         Иными </a:t>
            </a:r>
            <a:r>
              <a:rPr lang="ru-RU" sz="2000" dirty="0"/>
              <a:t>словами, содержание определяемого элемента в гравиметрической форме должно быть как можно меньшим. Благодаря этому, относительная погрешность определения в меньшей мере влияет на результат анализа</a:t>
            </a:r>
            <a:r>
              <a:rPr lang="ru-RU" sz="2000" dirty="0" smtClean="0"/>
              <a:t>.</a:t>
            </a:r>
            <a:r>
              <a:rPr lang="ru-RU" sz="2000" dirty="0"/>
              <a:t> </a:t>
            </a:r>
            <a:endParaRPr lang="ru-RU" sz="2000" dirty="0" smtClean="0"/>
          </a:p>
          <a:p>
            <a:pPr algn="r"/>
            <a:r>
              <a:rPr lang="ru-RU" sz="2000" dirty="0" smtClean="0"/>
              <a:t>-20-252-</a:t>
            </a:r>
            <a:endParaRPr lang="ru-RU" sz="2000" dirty="0"/>
          </a:p>
        </p:txBody>
      </p:sp>
    </p:spTree>
    <p:extLst>
      <p:ext uri="{BB962C8B-B14F-4D97-AF65-F5344CB8AC3E}">
        <p14:creationId xmlns:p14="http://schemas.microsoft.com/office/powerpoint/2010/main" val="1845336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78806"/>
          </a:xfrm>
          <a:prstGeom prst="rect">
            <a:avLst/>
          </a:prstGeom>
          <a:noFill/>
        </p:spPr>
        <p:txBody>
          <a:bodyPr wrap="square" rtlCol="0">
            <a:spAutoFit/>
          </a:bodyPr>
          <a:lstStyle/>
          <a:p>
            <a:r>
              <a:rPr lang="ru-RU" sz="2000" b="1" i="1" dirty="0" smtClean="0">
                <a:solidFill>
                  <a:srgbClr val="FF0000"/>
                </a:solidFill>
              </a:rPr>
              <a:t>	</a:t>
            </a:r>
            <a:r>
              <a:rPr lang="ru-RU" sz="2100" b="1" i="1" dirty="0" smtClean="0">
                <a:solidFill>
                  <a:srgbClr val="FF0000"/>
                </a:solidFill>
              </a:rPr>
              <a:t>Условия </a:t>
            </a:r>
            <a:r>
              <a:rPr lang="ru-RU" sz="2100" b="1" i="1" dirty="0">
                <a:solidFill>
                  <a:srgbClr val="FF0000"/>
                </a:solidFill>
              </a:rPr>
              <a:t>получения осадка</a:t>
            </a:r>
            <a:r>
              <a:rPr lang="ru-RU" sz="2100" b="1" i="1" dirty="0"/>
              <a:t>.</a:t>
            </a:r>
            <a:r>
              <a:rPr lang="ru-RU" sz="2100" dirty="0"/>
              <a:t> В общем случае успех </a:t>
            </a:r>
            <a:r>
              <a:rPr lang="ru-RU" sz="2100" dirty="0" err="1"/>
              <a:t>гpавиметрическогo</a:t>
            </a:r>
            <a:r>
              <a:rPr lang="ru-RU" sz="2100" dirty="0"/>
              <a:t> определения зависит </a:t>
            </a:r>
            <a:r>
              <a:rPr lang="ru-RU" sz="2100" i="1" dirty="0"/>
              <a:t>от формы </a:t>
            </a:r>
            <a:r>
              <a:rPr lang="ru-RU" sz="2100" i="1" dirty="0" err="1"/>
              <a:t>ocaдка</a:t>
            </a:r>
            <a:r>
              <a:rPr lang="ru-RU" sz="2100" i="1" dirty="0"/>
              <a:t> и размера </a:t>
            </a:r>
            <a:r>
              <a:rPr lang="ru-RU" sz="2100" i="1" dirty="0" err="1" smtClean="0"/>
              <a:t>eгo</a:t>
            </a:r>
            <a:r>
              <a:rPr lang="ru-RU" sz="2100" i="1" dirty="0" smtClean="0"/>
              <a:t> </a:t>
            </a:r>
            <a:r>
              <a:rPr lang="ru-RU" sz="2100" i="1" dirty="0"/>
              <a:t>частиц</a:t>
            </a:r>
            <a:r>
              <a:rPr lang="ru-RU" sz="2100" dirty="0"/>
              <a:t>, которые в свою очередь зависят от природы </a:t>
            </a:r>
            <a:r>
              <a:rPr lang="ru-RU" sz="2100" dirty="0" err="1"/>
              <a:t>coединения</a:t>
            </a:r>
            <a:r>
              <a:rPr lang="ru-RU" sz="2100" dirty="0"/>
              <a:t> и условий формирования осадка.</a:t>
            </a:r>
          </a:p>
          <a:p>
            <a:r>
              <a:rPr lang="ru-RU" sz="2100" i="1" dirty="0" smtClean="0"/>
              <a:t>	</a:t>
            </a:r>
            <a:r>
              <a:rPr lang="ru-RU" sz="2100" i="1" u="sng" dirty="0" smtClean="0">
                <a:solidFill>
                  <a:srgbClr val="FF0000"/>
                </a:solidFill>
              </a:rPr>
              <a:t>Условия </a:t>
            </a:r>
            <a:r>
              <a:rPr lang="ru-RU" sz="2100" i="1" u="sng" dirty="0">
                <a:solidFill>
                  <a:srgbClr val="FF0000"/>
                </a:solidFill>
              </a:rPr>
              <a:t>формирования крупных чистых кристаллов</a:t>
            </a:r>
            <a:r>
              <a:rPr lang="ru-RU" sz="2100" dirty="0">
                <a:solidFill>
                  <a:srgbClr val="FF0000"/>
                </a:solidFill>
              </a:rPr>
              <a:t> </a:t>
            </a:r>
            <a:r>
              <a:rPr lang="ru-RU" sz="2100" dirty="0"/>
              <a:t>можно сформулировать следующим образом:</a:t>
            </a:r>
          </a:p>
          <a:p>
            <a:r>
              <a:rPr lang="ru-RU" sz="2100" dirty="0" smtClean="0"/>
              <a:t>	</a:t>
            </a:r>
            <a:r>
              <a:rPr lang="ru-RU" sz="2100" i="1" dirty="0" smtClean="0">
                <a:solidFill>
                  <a:srgbClr val="FF0000"/>
                </a:solidFill>
              </a:rPr>
              <a:t>1</a:t>
            </a:r>
            <a:r>
              <a:rPr lang="ru-RU" sz="2100" i="1" dirty="0">
                <a:solidFill>
                  <a:srgbClr val="FF0000"/>
                </a:solidFill>
              </a:rPr>
              <a:t>) Нужно уменьшить относительное </a:t>
            </a:r>
            <a:r>
              <a:rPr lang="ru-RU" sz="2100" b="1" i="1" dirty="0" err="1">
                <a:solidFill>
                  <a:srgbClr val="FF0000"/>
                </a:solidFill>
              </a:rPr>
              <a:t>пересыщение</a:t>
            </a:r>
            <a:r>
              <a:rPr lang="ru-RU" sz="2100" i="1" dirty="0">
                <a:solidFill>
                  <a:srgbClr val="FF0000"/>
                </a:solidFill>
              </a:rPr>
              <a:t>. </a:t>
            </a:r>
          </a:p>
          <a:p>
            <a:r>
              <a:rPr lang="ru-RU" sz="2100" i="1" dirty="0" smtClean="0">
                <a:solidFill>
                  <a:srgbClr val="FF0000"/>
                </a:solidFill>
              </a:rPr>
              <a:t>	2</a:t>
            </a:r>
            <a:r>
              <a:rPr lang="ru-RU" sz="2100" i="1" dirty="0">
                <a:solidFill>
                  <a:srgbClr val="FF0000"/>
                </a:solidFill>
              </a:rPr>
              <a:t>) Замедлять осаждение. </a:t>
            </a:r>
          </a:p>
          <a:p>
            <a:r>
              <a:rPr lang="ru-RU" sz="2100" i="1" dirty="0" smtClean="0">
                <a:solidFill>
                  <a:srgbClr val="FF0000"/>
                </a:solidFill>
              </a:rPr>
              <a:t>	3</a:t>
            </a:r>
            <a:r>
              <a:rPr lang="ru-RU" sz="2100" i="1" dirty="0">
                <a:solidFill>
                  <a:srgbClr val="FF0000"/>
                </a:solidFill>
              </a:rPr>
              <a:t>) Оставлять осадок под маточным раствором для старения.</a:t>
            </a:r>
          </a:p>
          <a:p>
            <a:r>
              <a:rPr lang="ru-RU" sz="2100" dirty="0" smtClean="0"/>
              <a:t>	Для </a:t>
            </a:r>
            <a:r>
              <a:rPr lang="ru-RU" sz="2100" dirty="0"/>
              <a:t>снижения относительного </a:t>
            </a:r>
            <a:r>
              <a:rPr lang="ru-RU" sz="2100" dirty="0" err="1"/>
              <a:t>пересыщения</a:t>
            </a:r>
            <a:r>
              <a:rPr lang="ru-RU" sz="2100" dirty="0"/>
              <a:t> следует вести осаждение при высокой температуре, уменьшать концентрацию ионов и увеличивать растворимость в процессе осаждения. </a:t>
            </a:r>
            <a:r>
              <a:rPr lang="ru-RU" sz="2100" dirty="0" err="1"/>
              <a:t>Осадитель</a:t>
            </a:r>
            <a:r>
              <a:rPr lang="ru-RU" sz="2100" dirty="0"/>
              <a:t> добавлять </a:t>
            </a:r>
            <a:r>
              <a:rPr lang="ru-RU" sz="2100" i="1" dirty="0">
                <a:solidFill>
                  <a:srgbClr val="FF0000"/>
                </a:solidFill>
              </a:rPr>
              <a:t>маленькими порциями при интенсивном перемешивании</a:t>
            </a:r>
            <a:r>
              <a:rPr lang="ru-RU" sz="2100" dirty="0"/>
              <a:t> во избежание местного </a:t>
            </a:r>
            <a:r>
              <a:rPr lang="ru-RU" sz="2100" dirty="0" err="1"/>
              <a:t>пересыщения</a:t>
            </a:r>
            <a:r>
              <a:rPr lang="ru-RU" sz="2100" dirty="0"/>
              <a:t>.</a:t>
            </a:r>
          </a:p>
          <a:p>
            <a:r>
              <a:rPr lang="ru-RU" sz="2100" dirty="0" smtClean="0"/>
              <a:t>	Таким </a:t>
            </a:r>
            <a:r>
              <a:rPr lang="ru-RU" sz="2100" dirty="0"/>
              <a:t>образом, </a:t>
            </a:r>
            <a:r>
              <a:rPr lang="ru-RU" sz="2100" i="1" u="sng" dirty="0">
                <a:solidFill>
                  <a:srgbClr val="FF0000"/>
                </a:solidFill>
              </a:rPr>
              <a:t>условия осаждения кристаллических осадков </a:t>
            </a:r>
            <a:r>
              <a:rPr lang="ru-RU" sz="2100" dirty="0"/>
              <a:t>можно сформулировать следующим образом: </a:t>
            </a:r>
          </a:p>
          <a:p>
            <a:pPr algn="ctr"/>
            <a:r>
              <a:rPr lang="ru-RU" sz="2100" i="1" dirty="0">
                <a:solidFill>
                  <a:srgbClr val="FF0000"/>
                </a:solidFill>
              </a:rPr>
              <a:t>медленное добавление при интенсивном перемешивании к горячему </a:t>
            </a:r>
            <a:r>
              <a:rPr lang="ru-RU" sz="2100" b="1" i="1" dirty="0">
                <a:solidFill>
                  <a:srgbClr val="FF0000"/>
                </a:solidFill>
              </a:rPr>
              <a:t>разбавленному</a:t>
            </a:r>
            <a:r>
              <a:rPr lang="ru-RU" sz="2100" i="1" dirty="0">
                <a:solidFill>
                  <a:srgbClr val="FF0000"/>
                </a:solidFill>
              </a:rPr>
              <a:t> (при необходимости подкисленному) </a:t>
            </a:r>
            <a:r>
              <a:rPr lang="ru-RU" sz="2100" b="1" i="1" dirty="0">
                <a:solidFill>
                  <a:srgbClr val="FF0000"/>
                </a:solidFill>
              </a:rPr>
              <a:t>раствору</a:t>
            </a:r>
            <a:r>
              <a:rPr lang="ru-RU" sz="2100" i="1" dirty="0">
                <a:solidFill>
                  <a:srgbClr val="FF0000"/>
                </a:solidFill>
              </a:rPr>
              <a:t> осаждаемого вещества </a:t>
            </a:r>
            <a:r>
              <a:rPr lang="ru-RU" sz="2100" b="1" i="1" dirty="0">
                <a:solidFill>
                  <a:srgbClr val="FF0000"/>
                </a:solidFill>
              </a:rPr>
              <a:t>разбавленного</a:t>
            </a:r>
            <a:r>
              <a:rPr lang="ru-RU" sz="2100" i="1" dirty="0">
                <a:solidFill>
                  <a:srgbClr val="FF0000"/>
                </a:solidFill>
              </a:rPr>
              <a:t> раствора </a:t>
            </a:r>
            <a:r>
              <a:rPr lang="ru-RU" sz="2100" b="1" i="1" dirty="0" err="1">
                <a:solidFill>
                  <a:srgbClr val="FF0000"/>
                </a:solidFill>
              </a:rPr>
              <a:t>осадителя</a:t>
            </a:r>
            <a:r>
              <a:rPr lang="ru-RU" sz="2100" dirty="0">
                <a:solidFill>
                  <a:srgbClr val="FF0000"/>
                </a:solidFill>
              </a:rPr>
              <a:t>.</a:t>
            </a:r>
          </a:p>
          <a:p>
            <a:r>
              <a:rPr lang="ru-RU" sz="2100" dirty="0" smtClean="0"/>
              <a:t>	В </a:t>
            </a:r>
            <a:r>
              <a:rPr lang="ru-RU" sz="2100" dirty="0"/>
              <a:t>каждом конкретном случае методика осаждения </a:t>
            </a:r>
            <a:r>
              <a:rPr lang="ru-RU" sz="2100" dirty="0" err="1"/>
              <a:t>можeт</a:t>
            </a:r>
            <a:r>
              <a:rPr lang="ru-RU" sz="2100" dirty="0"/>
              <a:t> быть различной (при соблюдении основных условий</a:t>
            </a:r>
            <a:r>
              <a:rPr lang="ru-RU" sz="2100" dirty="0" smtClean="0"/>
              <a:t>).                                       </a:t>
            </a:r>
            <a:r>
              <a:rPr lang="ru-RU" sz="2000" dirty="0" smtClean="0"/>
              <a:t> </a:t>
            </a:r>
            <a:r>
              <a:rPr lang="ru-RU" sz="2000" dirty="0"/>
              <a:t>-</a:t>
            </a:r>
            <a:r>
              <a:rPr lang="ru-RU" sz="2000" dirty="0" smtClean="0"/>
              <a:t>21-253-</a:t>
            </a:r>
            <a:endParaRPr lang="ru-RU" sz="2000" dirty="0"/>
          </a:p>
        </p:txBody>
      </p:sp>
    </p:spTree>
    <p:extLst>
      <p:ext uri="{BB962C8B-B14F-4D97-AF65-F5344CB8AC3E}">
        <p14:creationId xmlns:p14="http://schemas.microsoft.com/office/powerpoint/2010/main" val="502751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86528"/>
          </a:xfrm>
          <a:prstGeom prst="rect">
            <a:avLst/>
          </a:prstGeom>
          <a:noFill/>
        </p:spPr>
        <p:txBody>
          <a:bodyPr wrap="square" rtlCol="0">
            <a:spAutoFit/>
          </a:bodyPr>
          <a:lstStyle/>
          <a:p>
            <a:r>
              <a:rPr lang="ru-RU" sz="2000" dirty="0" smtClean="0"/>
              <a:t>	В </a:t>
            </a:r>
            <a:r>
              <a:rPr lang="ru-RU" sz="2000" dirty="0"/>
              <a:t>каждом конкретном случае методика осаждения </a:t>
            </a:r>
            <a:r>
              <a:rPr lang="ru-RU" sz="2000" dirty="0" err="1"/>
              <a:t>можeт</a:t>
            </a:r>
            <a:r>
              <a:rPr lang="ru-RU" sz="2000" dirty="0"/>
              <a:t> быть различной (при соблюдении основных условий).</a:t>
            </a:r>
          </a:p>
          <a:p>
            <a:pPr algn="ctr"/>
            <a:r>
              <a:rPr lang="ru-RU" sz="2000" dirty="0" smtClean="0"/>
              <a:t>Особенно </a:t>
            </a:r>
            <a:r>
              <a:rPr lang="ru-RU" sz="2000" dirty="0"/>
              <a:t>медленное поступление ионов обеспечивается приемом, называемым </a:t>
            </a:r>
            <a:r>
              <a:rPr lang="ru-RU" sz="2000" b="1" i="1" u="sng" dirty="0">
                <a:solidFill>
                  <a:srgbClr val="FF0000"/>
                </a:solidFill>
              </a:rPr>
              <a:t>осаждением из гомогенного раствора</a:t>
            </a:r>
            <a:r>
              <a:rPr lang="ru-RU" sz="2000" b="1" dirty="0">
                <a:solidFill>
                  <a:srgbClr val="FF0000"/>
                </a:solidFill>
              </a:rPr>
              <a:t>, </a:t>
            </a:r>
            <a:r>
              <a:rPr lang="ru-RU" sz="2000" i="1" dirty="0" smtClean="0"/>
              <a:t>или</a:t>
            </a:r>
          </a:p>
          <a:p>
            <a:pPr algn="ctr"/>
            <a:r>
              <a:rPr lang="ru-RU" sz="2000" b="1" dirty="0" smtClean="0">
                <a:solidFill>
                  <a:srgbClr val="FF0000"/>
                </a:solidFill>
              </a:rPr>
              <a:t> </a:t>
            </a:r>
            <a:r>
              <a:rPr lang="ru-RU" sz="2000" b="1" i="1" u="sng" dirty="0">
                <a:solidFill>
                  <a:srgbClr val="FF0000"/>
                </a:solidFill>
              </a:rPr>
              <a:t>методом возникающих </a:t>
            </a:r>
            <a:r>
              <a:rPr lang="ru-RU" sz="2000" b="1" i="1" u="sng" dirty="0" err="1">
                <a:solidFill>
                  <a:srgbClr val="FF0000"/>
                </a:solidFill>
              </a:rPr>
              <a:t>реaгeнтов</a:t>
            </a:r>
            <a:r>
              <a:rPr lang="ru-RU" sz="2000" dirty="0"/>
              <a:t>. </a:t>
            </a:r>
            <a:endParaRPr lang="ru-RU" sz="2000" dirty="0" smtClean="0"/>
          </a:p>
          <a:p>
            <a:r>
              <a:rPr lang="ru-RU" sz="2000" dirty="0" smtClean="0"/>
              <a:t>	</a:t>
            </a:r>
            <a:r>
              <a:rPr lang="ru-RU" sz="2000" dirty="0" err="1" smtClean="0"/>
              <a:t>Гомогeнное</a:t>
            </a:r>
            <a:r>
              <a:rPr lang="ru-RU" sz="2000" dirty="0" smtClean="0"/>
              <a:t> </a:t>
            </a:r>
            <a:r>
              <a:rPr lang="ru-RU" sz="2000" dirty="0"/>
              <a:t>осаждение осуществляют несколькими </a:t>
            </a:r>
            <a:r>
              <a:rPr lang="ru-RU" sz="2000" dirty="0" err="1"/>
              <a:t>пyтями</a:t>
            </a:r>
            <a:r>
              <a:rPr lang="ru-RU" sz="2000" dirty="0"/>
              <a:t>: </a:t>
            </a:r>
          </a:p>
          <a:p>
            <a:r>
              <a:rPr lang="ru-RU" sz="2000" dirty="0" smtClean="0"/>
              <a:t>	     </a:t>
            </a:r>
            <a:r>
              <a:rPr lang="ru-RU" sz="2000" i="1" dirty="0" smtClean="0">
                <a:solidFill>
                  <a:srgbClr val="FF0000"/>
                </a:solidFill>
              </a:rPr>
              <a:t>– </a:t>
            </a:r>
            <a:r>
              <a:rPr lang="ru-RU" sz="2000" i="1" dirty="0" err="1">
                <a:solidFill>
                  <a:srgbClr val="FF0000"/>
                </a:solidFill>
              </a:rPr>
              <a:t>регyлированием</a:t>
            </a:r>
            <a:r>
              <a:rPr lang="ru-RU" sz="2000" i="1" dirty="0">
                <a:solidFill>
                  <a:srgbClr val="FF0000"/>
                </a:solidFill>
              </a:rPr>
              <a:t> рН, </a:t>
            </a:r>
          </a:p>
          <a:p>
            <a:r>
              <a:rPr lang="ru-RU" sz="2000" i="1" dirty="0" smtClean="0">
                <a:solidFill>
                  <a:srgbClr val="FF0000"/>
                </a:solidFill>
              </a:rPr>
              <a:t>	     – </a:t>
            </a:r>
            <a:r>
              <a:rPr lang="ru-RU" sz="2000" i="1" dirty="0">
                <a:solidFill>
                  <a:srgbClr val="FF0000"/>
                </a:solidFill>
              </a:rPr>
              <a:t>генерированием аниона или катиона </a:t>
            </a:r>
            <a:r>
              <a:rPr lang="ru-RU" sz="2000" i="1" dirty="0" err="1">
                <a:solidFill>
                  <a:srgbClr val="FF0000"/>
                </a:solidFill>
              </a:rPr>
              <a:t>осадителя</a:t>
            </a:r>
            <a:r>
              <a:rPr lang="ru-RU" sz="2000" i="1" dirty="0">
                <a:solidFill>
                  <a:srgbClr val="FF0000"/>
                </a:solidFill>
              </a:rPr>
              <a:t>, </a:t>
            </a:r>
          </a:p>
          <a:p>
            <a:r>
              <a:rPr lang="ru-RU" sz="2000" i="1" dirty="0" smtClean="0">
                <a:solidFill>
                  <a:srgbClr val="FF0000"/>
                </a:solidFill>
              </a:rPr>
              <a:t>	     – </a:t>
            </a:r>
            <a:r>
              <a:rPr lang="ru-RU" sz="2000" i="1" dirty="0">
                <a:solidFill>
                  <a:srgbClr val="FF0000"/>
                </a:solidFill>
              </a:rPr>
              <a:t>синтезом </a:t>
            </a:r>
            <a:r>
              <a:rPr lang="ru-RU" sz="2000" i="1" dirty="0" err="1">
                <a:solidFill>
                  <a:srgbClr val="FF0000"/>
                </a:solidFill>
              </a:rPr>
              <a:t>реaгeнтов</a:t>
            </a:r>
            <a:r>
              <a:rPr lang="ru-RU" sz="2000" i="1" dirty="0">
                <a:solidFill>
                  <a:srgbClr val="FF0000"/>
                </a:solidFill>
              </a:rPr>
              <a:t>, </a:t>
            </a:r>
          </a:p>
          <a:p>
            <a:r>
              <a:rPr lang="ru-RU" sz="2000" i="1" dirty="0" smtClean="0">
                <a:solidFill>
                  <a:srgbClr val="FF0000"/>
                </a:solidFill>
              </a:rPr>
              <a:t>	     – </a:t>
            </a:r>
            <a:r>
              <a:rPr lang="ru-RU" sz="2000" i="1" dirty="0">
                <a:solidFill>
                  <a:srgbClr val="FF0000"/>
                </a:solidFill>
              </a:rPr>
              <a:t>испарением растворителя. </a:t>
            </a:r>
          </a:p>
          <a:p>
            <a:r>
              <a:rPr lang="ru-RU" sz="2000" dirty="0"/>
              <a:t>В качестве типичного примера первого способа приведем осаждение оксалата кальция мочевиной при </a:t>
            </a:r>
            <a:r>
              <a:rPr lang="ru-RU" sz="2000" dirty="0" err="1"/>
              <a:t>гpавиметрическом</a:t>
            </a:r>
            <a:r>
              <a:rPr lang="ru-RU" sz="2000" dirty="0"/>
              <a:t> определении кальция. </a:t>
            </a:r>
            <a:r>
              <a:rPr lang="ru-RU" sz="2000" b="1" i="1" dirty="0">
                <a:solidFill>
                  <a:srgbClr val="FF0000"/>
                </a:solidFill>
              </a:rPr>
              <a:t>Мочевина</a:t>
            </a:r>
            <a:r>
              <a:rPr lang="ru-RU" sz="2000" dirty="0">
                <a:solidFill>
                  <a:srgbClr val="FF0000"/>
                </a:solidFill>
              </a:rPr>
              <a:t> </a:t>
            </a:r>
            <a:r>
              <a:rPr lang="ru-RU" sz="2000" dirty="0"/>
              <a:t>– это настолько слабое основание, что добавление ее мало влияет на рН, </a:t>
            </a:r>
            <a:r>
              <a:rPr lang="ru-RU" sz="2000" i="1" dirty="0">
                <a:solidFill>
                  <a:srgbClr val="FF0000"/>
                </a:solidFill>
              </a:rPr>
              <a:t>но при </a:t>
            </a:r>
            <a:r>
              <a:rPr lang="ru-RU" sz="2000" i="1" dirty="0" err="1">
                <a:solidFill>
                  <a:srgbClr val="FF0000"/>
                </a:solidFill>
              </a:rPr>
              <a:t>нarpевании</a:t>
            </a:r>
            <a:r>
              <a:rPr lang="ru-RU" sz="2000" i="1" dirty="0">
                <a:solidFill>
                  <a:srgbClr val="FF0000"/>
                </a:solidFill>
              </a:rPr>
              <a:t> до 85-100 °С она </a:t>
            </a:r>
            <a:r>
              <a:rPr lang="ru-RU" sz="2000" b="1" i="1" dirty="0" err="1">
                <a:solidFill>
                  <a:srgbClr val="FF0000"/>
                </a:solidFill>
              </a:rPr>
              <a:t>гидролизуется</a:t>
            </a:r>
            <a:r>
              <a:rPr lang="ru-RU" sz="2000" i="1" dirty="0">
                <a:solidFill>
                  <a:srgbClr val="FF0000"/>
                </a:solidFill>
              </a:rPr>
              <a:t>: </a:t>
            </a:r>
          </a:p>
          <a:p>
            <a:pPr algn="ctr"/>
            <a:r>
              <a:rPr lang="en-US" sz="2400" i="1" dirty="0" smtClean="0">
                <a:solidFill>
                  <a:srgbClr val="FF0000"/>
                </a:solidFill>
              </a:rPr>
              <a:t>{</a:t>
            </a:r>
            <a:r>
              <a:rPr lang="ru-RU" sz="2400" i="1" dirty="0" smtClean="0">
                <a:solidFill>
                  <a:srgbClr val="FF0000"/>
                </a:solidFill>
              </a:rPr>
              <a:t>(</a:t>
            </a:r>
            <a:r>
              <a:rPr lang="en-US" sz="2400" i="1" dirty="0">
                <a:solidFill>
                  <a:srgbClr val="FF0000"/>
                </a:solidFill>
              </a:rPr>
              <a:t>NH</a:t>
            </a:r>
            <a:r>
              <a:rPr lang="ru-RU" sz="2400" i="1" baseline="-25000" dirty="0">
                <a:solidFill>
                  <a:srgbClr val="FF0000"/>
                </a:solidFill>
              </a:rPr>
              <a:t>2</a:t>
            </a:r>
            <a:r>
              <a:rPr lang="ru-RU" sz="2400" i="1" dirty="0">
                <a:solidFill>
                  <a:srgbClr val="FF0000"/>
                </a:solidFill>
              </a:rPr>
              <a:t>)</a:t>
            </a:r>
            <a:r>
              <a:rPr lang="ru-RU" sz="2400" i="1" baseline="-25000" dirty="0">
                <a:solidFill>
                  <a:srgbClr val="FF0000"/>
                </a:solidFill>
              </a:rPr>
              <a:t>2</a:t>
            </a:r>
            <a:r>
              <a:rPr lang="en-US" sz="2400" i="1" dirty="0">
                <a:solidFill>
                  <a:srgbClr val="FF0000"/>
                </a:solidFill>
              </a:rPr>
              <a:t>C</a:t>
            </a:r>
            <a:r>
              <a:rPr lang="ru-RU" sz="2400" i="1" dirty="0">
                <a:solidFill>
                  <a:srgbClr val="FF0000"/>
                </a:solidFill>
              </a:rPr>
              <a:t>=</a:t>
            </a:r>
            <a:r>
              <a:rPr lang="en-US" sz="2400" i="1" dirty="0" smtClean="0">
                <a:solidFill>
                  <a:srgbClr val="FF0000"/>
                </a:solidFill>
              </a:rPr>
              <a:t>O} </a:t>
            </a:r>
            <a:r>
              <a:rPr lang="ru-RU" sz="2400" i="1" dirty="0">
                <a:solidFill>
                  <a:srgbClr val="FF0000"/>
                </a:solidFill>
              </a:rPr>
              <a:t>+ 2</a:t>
            </a:r>
            <a:r>
              <a:rPr lang="en-US" sz="2400" i="1" dirty="0">
                <a:solidFill>
                  <a:srgbClr val="FF0000"/>
                </a:solidFill>
              </a:rPr>
              <a:t>H</a:t>
            </a:r>
            <a:r>
              <a:rPr lang="ru-RU" sz="2400" i="1" baseline="-25000" dirty="0">
                <a:solidFill>
                  <a:srgbClr val="FF0000"/>
                </a:solidFill>
              </a:rPr>
              <a:t>2</a:t>
            </a:r>
            <a:r>
              <a:rPr lang="ru-RU" sz="2400" i="1" dirty="0">
                <a:solidFill>
                  <a:srgbClr val="FF0000"/>
                </a:solidFill>
              </a:rPr>
              <a:t>0 ↔ 2 </a:t>
            </a:r>
            <a:r>
              <a:rPr lang="en-US" sz="2400" i="1" dirty="0">
                <a:solidFill>
                  <a:srgbClr val="FF0000"/>
                </a:solidFill>
              </a:rPr>
              <a:t>N</a:t>
            </a:r>
            <a:r>
              <a:rPr lang="ru-RU" sz="2400" i="1" dirty="0">
                <a:solidFill>
                  <a:srgbClr val="FF0000"/>
                </a:solidFill>
              </a:rPr>
              <a:t>Н</a:t>
            </a:r>
            <a:r>
              <a:rPr lang="ru-RU" sz="2400" i="1" baseline="-25000" dirty="0">
                <a:solidFill>
                  <a:srgbClr val="FF0000"/>
                </a:solidFill>
              </a:rPr>
              <a:t>4</a:t>
            </a:r>
            <a:r>
              <a:rPr lang="ru-RU" sz="2400" i="1" baseline="30000" dirty="0">
                <a:solidFill>
                  <a:srgbClr val="FF0000"/>
                </a:solidFill>
              </a:rPr>
              <a:t>+</a:t>
            </a:r>
            <a:r>
              <a:rPr lang="ru-RU" sz="2400" i="1" dirty="0">
                <a:solidFill>
                  <a:srgbClr val="FF0000"/>
                </a:solidFill>
              </a:rPr>
              <a:t> + СО</a:t>
            </a:r>
            <a:r>
              <a:rPr lang="ru-RU" sz="2400" i="1" baseline="-25000" dirty="0">
                <a:solidFill>
                  <a:srgbClr val="FF0000"/>
                </a:solidFill>
              </a:rPr>
              <a:t>3</a:t>
            </a:r>
            <a:r>
              <a:rPr lang="ru-RU" sz="2400" i="1" baseline="30000" dirty="0">
                <a:solidFill>
                  <a:srgbClr val="FF0000"/>
                </a:solidFill>
              </a:rPr>
              <a:t>2–</a:t>
            </a:r>
            <a:r>
              <a:rPr lang="ru-RU" sz="2400" i="1" dirty="0">
                <a:solidFill>
                  <a:srgbClr val="FF0000"/>
                </a:solidFill>
              </a:rPr>
              <a:t>.</a:t>
            </a:r>
          </a:p>
          <a:p>
            <a:r>
              <a:rPr lang="ru-RU" sz="2000" dirty="0" smtClean="0"/>
              <a:t>Получающийся </a:t>
            </a:r>
            <a:r>
              <a:rPr lang="ru-RU" sz="2000" b="1" i="1" dirty="0"/>
              <a:t>карбонат-ион </a:t>
            </a:r>
            <a:r>
              <a:rPr lang="ru-RU" sz="2000" dirty="0" err="1"/>
              <a:t>можeт</a:t>
            </a:r>
            <a:r>
              <a:rPr lang="ru-RU" sz="2000" dirty="0"/>
              <a:t> реагировать с ионом </a:t>
            </a:r>
            <a:r>
              <a:rPr lang="ru-RU" sz="2000" dirty="0" err="1"/>
              <a:t>rидpоксония</a:t>
            </a:r>
            <a:r>
              <a:rPr lang="ru-RU" sz="2000" dirty="0"/>
              <a:t>, </a:t>
            </a:r>
            <a:r>
              <a:rPr lang="ru-RU" sz="2000" dirty="0" err="1"/>
              <a:t>rидрооксалат</a:t>
            </a:r>
            <a:r>
              <a:rPr lang="ru-RU" sz="2000" dirty="0"/>
              <a:t>-ионом и другими кислотами.</a:t>
            </a:r>
          </a:p>
          <a:p>
            <a:r>
              <a:rPr lang="en-US" sz="2000" dirty="0" smtClean="0"/>
              <a:t>	</a:t>
            </a:r>
            <a:r>
              <a:rPr lang="ru-RU" sz="2000" dirty="0" smtClean="0"/>
              <a:t>Генерирование </a:t>
            </a:r>
            <a:r>
              <a:rPr lang="ru-RU" sz="2000" b="1" i="1" dirty="0"/>
              <a:t>сульфат-ионов</a:t>
            </a:r>
            <a:r>
              <a:rPr lang="ru-RU" sz="2000" dirty="0"/>
              <a:t> при гидролизе </a:t>
            </a:r>
            <a:r>
              <a:rPr lang="ru-RU" sz="2000" dirty="0" err="1"/>
              <a:t>диэтилсульфата</a:t>
            </a:r>
            <a:r>
              <a:rPr lang="ru-RU" sz="2000" dirty="0"/>
              <a:t> </a:t>
            </a:r>
          </a:p>
          <a:p>
            <a:pPr algn="ctr"/>
            <a:r>
              <a:rPr lang="ru-RU" sz="2400" i="1" dirty="0">
                <a:solidFill>
                  <a:srgbClr val="FF0000"/>
                </a:solidFill>
              </a:rPr>
              <a:t>(</a:t>
            </a:r>
            <a:r>
              <a:rPr lang="en-US" sz="2400" i="1" dirty="0">
                <a:solidFill>
                  <a:srgbClr val="FF0000"/>
                </a:solidFill>
              </a:rPr>
              <a:t>C</a:t>
            </a:r>
            <a:r>
              <a:rPr lang="ru-RU" sz="2400" i="1" baseline="-25000" dirty="0">
                <a:solidFill>
                  <a:srgbClr val="FF0000"/>
                </a:solidFill>
              </a:rPr>
              <a:t>2</a:t>
            </a:r>
            <a:r>
              <a:rPr lang="en-US" sz="2400" i="1" dirty="0">
                <a:solidFill>
                  <a:srgbClr val="FF0000"/>
                </a:solidFill>
              </a:rPr>
              <a:t>H</a:t>
            </a:r>
            <a:r>
              <a:rPr lang="ru-RU" sz="2400" i="1" baseline="-25000" dirty="0">
                <a:solidFill>
                  <a:srgbClr val="FF0000"/>
                </a:solidFill>
              </a:rPr>
              <a:t>5</a:t>
            </a:r>
            <a:r>
              <a:rPr lang="ru-RU" sz="2400" i="1" dirty="0">
                <a:solidFill>
                  <a:srgbClr val="FF0000"/>
                </a:solidFill>
              </a:rPr>
              <a:t>)</a:t>
            </a:r>
            <a:r>
              <a:rPr lang="ru-RU" sz="2400" i="1" baseline="-25000" dirty="0">
                <a:solidFill>
                  <a:srgbClr val="FF0000"/>
                </a:solidFill>
              </a:rPr>
              <a:t>2</a:t>
            </a:r>
            <a:r>
              <a:rPr lang="en-US" sz="2400" i="1" dirty="0">
                <a:solidFill>
                  <a:srgbClr val="FF0000"/>
                </a:solidFill>
              </a:rPr>
              <a:t>S</a:t>
            </a:r>
            <a:r>
              <a:rPr lang="ru-RU" sz="2400" i="1" dirty="0">
                <a:solidFill>
                  <a:srgbClr val="FF0000"/>
                </a:solidFill>
              </a:rPr>
              <a:t>О</a:t>
            </a:r>
            <a:r>
              <a:rPr lang="ru-RU" sz="2400" i="1" baseline="-25000" dirty="0">
                <a:solidFill>
                  <a:srgbClr val="FF0000"/>
                </a:solidFill>
              </a:rPr>
              <a:t>4 </a:t>
            </a:r>
            <a:r>
              <a:rPr lang="ru-RU" sz="2400" i="1" dirty="0">
                <a:solidFill>
                  <a:srgbClr val="FF0000"/>
                </a:solidFill>
              </a:rPr>
              <a:t>+ 2Н</a:t>
            </a:r>
            <a:r>
              <a:rPr lang="ru-RU" sz="2400" i="1" baseline="-25000" dirty="0">
                <a:solidFill>
                  <a:srgbClr val="FF0000"/>
                </a:solidFill>
              </a:rPr>
              <a:t>2</a:t>
            </a:r>
            <a:r>
              <a:rPr lang="ru-RU" sz="2400" i="1" dirty="0">
                <a:solidFill>
                  <a:srgbClr val="FF0000"/>
                </a:solidFill>
              </a:rPr>
              <a:t>О ↔ 2</a:t>
            </a:r>
            <a:r>
              <a:rPr lang="en-US" sz="2400" i="1" dirty="0">
                <a:solidFill>
                  <a:srgbClr val="FF0000"/>
                </a:solidFill>
              </a:rPr>
              <a:t>C</a:t>
            </a:r>
            <a:r>
              <a:rPr lang="ru-RU" sz="2400" i="1" baseline="-25000" dirty="0">
                <a:solidFill>
                  <a:srgbClr val="FF0000"/>
                </a:solidFill>
              </a:rPr>
              <a:t>2</a:t>
            </a:r>
            <a:r>
              <a:rPr lang="en-US" sz="2400" i="1" dirty="0">
                <a:solidFill>
                  <a:srgbClr val="FF0000"/>
                </a:solidFill>
              </a:rPr>
              <a:t>H</a:t>
            </a:r>
            <a:r>
              <a:rPr lang="ru-RU" sz="2400" i="1" baseline="-25000" dirty="0">
                <a:solidFill>
                  <a:srgbClr val="FF0000"/>
                </a:solidFill>
              </a:rPr>
              <a:t>5</a:t>
            </a:r>
            <a:r>
              <a:rPr lang="en-US" sz="2400" i="1" dirty="0">
                <a:solidFill>
                  <a:srgbClr val="FF0000"/>
                </a:solidFill>
              </a:rPr>
              <a:t>OH</a:t>
            </a:r>
            <a:r>
              <a:rPr lang="ru-RU" sz="2400" i="1" dirty="0">
                <a:solidFill>
                  <a:srgbClr val="FF0000"/>
                </a:solidFill>
              </a:rPr>
              <a:t> + </a:t>
            </a:r>
            <a:r>
              <a:rPr lang="en-US" sz="2400" i="1" dirty="0">
                <a:solidFill>
                  <a:srgbClr val="FF0000"/>
                </a:solidFill>
              </a:rPr>
              <a:t>SO</a:t>
            </a:r>
            <a:r>
              <a:rPr lang="ru-RU" sz="2400" i="1" baseline="-25000" dirty="0">
                <a:solidFill>
                  <a:srgbClr val="FF0000"/>
                </a:solidFill>
              </a:rPr>
              <a:t>4</a:t>
            </a:r>
            <a:r>
              <a:rPr lang="ru-RU" sz="2400" i="1" baseline="30000" dirty="0">
                <a:solidFill>
                  <a:srgbClr val="FF0000"/>
                </a:solidFill>
              </a:rPr>
              <a:t>2–</a:t>
            </a:r>
            <a:r>
              <a:rPr lang="ru-RU" sz="2400" i="1" dirty="0">
                <a:solidFill>
                  <a:srgbClr val="FF0000"/>
                </a:solidFill>
              </a:rPr>
              <a:t> + 2Н</a:t>
            </a:r>
            <a:r>
              <a:rPr lang="ru-RU" sz="2400" i="1" baseline="30000" dirty="0">
                <a:solidFill>
                  <a:srgbClr val="FF0000"/>
                </a:solidFill>
              </a:rPr>
              <a:t>+</a:t>
            </a:r>
            <a:endParaRPr lang="ru-RU" sz="2400" i="1" dirty="0">
              <a:solidFill>
                <a:srgbClr val="FF0000"/>
              </a:solidFill>
            </a:endParaRPr>
          </a:p>
          <a:p>
            <a:r>
              <a:rPr lang="ru-RU" sz="2000" dirty="0"/>
              <a:t>приводит к </a:t>
            </a:r>
            <a:r>
              <a:rPr lang="ru-RU" sz="2000" b="1" i="1" dirty="0"/>
              <a:t>гомогенному осаждению </a:t>
            </a:r>
            <a:r>
              <a:rPr lang="ru-RU" sz="2000" dirty="0"/>
              <a:t>сульфата бария. </a:t>
            </a:r>
          </a:p>
          <a:p>
            <a:r>
              <a:rPr lang="en-US" sz="2000" dirty="0" smtClean="0"/>
              <a:t>	</a:t>
            </a:r>
            <a:r>
              <a:rPr lang="ru-RU" sz="2000" b="1" i="1" dirty="0" smtClean="0"/>
              <a:t>Фосфат-ионы</a:t>
            </a:r>
            <a:r>
              <a:rPr lang="ru-RU" sz="2000" dirty="0" smtClean="0"/>
              <a:t> </a:t>
            </a:r>
            <a:r>
              <a:rPr lang="ru-RU" sz="2000" dirty="0"/>
              <a:t>генерируются при </a:t>
            </a:r>
            <a:r>
              <a:rPr lang="ru-RU" sz="2000" dirty="0" err="1"/>
              <a:t>rидролизе</a:t>
            </a:r>
            <a:r>
              <a:rPr lang="ru-RU" sz="2000" dirty="0"/>
              <a:t> </a:t>
            </a:r>
            <a:r>
              <a:rPr lang="ru-RU" sz="2000" dirty="0" err="1"/>
              <a:t>триэтилфосфата</a:t>
            </a:r>
            <a:r>
              <a:rPr lang="ru-RU" sz="2000" dirty="0"/>
              <a:t>, </a:t>
            </a:r>
            <a:r>
              <a:rPr lang="ru-RU" sz="2000" b="1" i="1" dirty="0"/>
              <a:t>оксалат-ионы</a:t>
            </a:r>
            <a:r>
              <a:rPr lang="ru-RU" sz="2000" dirty="0"/>
              <a:t> – при </a:t>
            </a:r>
            <a:r>
              <a:rPr lang="ru-RU" sz="2000" dirty="0" err="1"/>
              <a:t>rидролизе</a:t>
            </a:r>
            <a:r>
              <a:rPr lang="ru-RU" sz="2000" dirty="0"/>
              <a:t> </a:t>
            </a:r>
            <a:r>
              <a:rPr lang="ru-RU" sz="2000" dirty="0" err="1"/>
              <a:t>мeтилоксалата</a:t>
            </a:r>
            <a:r>
              <a:rPr lang="ru-RU" sz="2000" dirty="0" smtClean="0"/>
              <a:t>.</a:t>
            </a:r>
            <a:r>
              <a:rPr lang="ru-RU" sz="2000" dirty="0"/>
              <a:t> </a:t>
            </a:r>
            <a:r>
              <a:rPr lang="ru-RU" sz="2000" dirty="0" smtClean="0"/>
              <a:t>                                                             -22-254-</a:t>
            </a:r>
            <a:endParaRPr lang="ru-RU" sz="2000" dirty="0"/>
          </a:p>
        </p:txBody>
      </p:sp>
    </p:spTree>
    <p:extLst>
      <p:ext uri="{BB962C8B-B14F-4D97-AF65-F5344CB8AC3E}">
        <p14:creationId xmlns:p14="http://schemas.microsoft.com/office/powerpoint/2010/main" val="3772632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617196"/>
          </a:xfrm>
          <a:prstGeom prst="rect">
            <a:avLst/>
          </a:prstGeom>
          <a:noFill/>
        </p:spPr>
        <p:txBody>
          <a:bodyPr wrap="square" rtlCol="0">
            <a:spAutoFit/>
          </a:bodyPr>
          <a:lstStyle/>
          <a:p>
            <a:pPr algn="ctr">
              <a:spcAft>
                <a:spcPts val="600"/>
              </a:spcAft>
            </a:pPr>
            <a:r>
              <a:rPr lang="ru-RU" sz="2000" i="1" u="sng" dirty="0" smtClean="0">
                <a:solidFill>
                  <a:srgbClr val="FF0000"/>
                </a:solidFill>
              </a:rPr>
              <a:t>Условии </a:t>
            </a:r>
            <a:r>
              <a:rPr lang="ru-RU" sz="2000" i="1" u="sng" dirty="0">
                <a:solidFill>
                  <a:srgbClr val="FF0000"/>
                </a:solidFill>
              </a:rPr>
              <a:t>получении </a:t>
            </a:r>
            <a:r>
              <a:rPr lang="ru-RU" sz="2400" b="1" i="1" u="sng" dirty="0">
                <a:solidFill>
                  <a:srgbClr val="FF0000"/>
                </a:solidFill>
              </a:rPr>
              <a:t>аморфных</a:t>
            </a:r>
            <a:r>
              <a:rPr lang="ru-RU" sz="2000" i="1" u="sng" dirty="0">
                <a:solidFill>
                  <a:srgbClr val="FF0000"/>
                </a:solidFill>
              </a:rPr>
              <a:t> осадков</a:t>
            </a:r>
            <a:r>
              <a:rPr lang="ru-RU" sz="2000" dirty="0">
                <a:solidFill>
                  <a:srgbClr val="FF0000"/>
                </a:solidFill>
              </a:rPr>
              <a:t>. </a:t>
            </a:r>
            <a:endParaRPr lang="en-US" sz="2000" dirty="0" smtClean="0">
              <a:solidFill>
                <a:srgbClr val="FF0000"/>
              </a:solidFill>
            </a:endParaRPr>
          </a:p>
          <a:p>
            <a:pPr>
              <a:spcAft>
                <a:spcPts val="1200"/>
              </a:spcAft>
            </a:pPr>
            <a:r>
              <a:rPr lang="en-US" sz="2000" dirty="0" smtClean="0"/>
              <a:t>	</a:t>
            </a:r>
            <a:r>
              <a:rPr lang="ru-RU" sz="2000" dirty="0" smtClean="0"/>
              <a:t>Если </a:t>
            </a:r>
            <a:r>
              <a:rPr lang="ru-RU" sz="2000" dirty="0"/>
              <a:t>растворимость соединения мала, ионы сильно </a:t>
            </a:r>
            <a:r>
              <a:rPr lang="ru-RU" sz="2000" dirty="0" err="1"/>
              <a:t>rидpатиpованы</a:t>
            </a:r>
            <a:r>
              <a:rPr lang="ru-RU" sz="2000" dirty="0"/>
              <a:t>, а связь в молекуле осаждаемого соединения ковалентная или малополярная, то осадок получается скрытокристаллическим или аморфным. В этом случае для получения легко фильтруемого чистого осадка следует соблюдать следующие </a:t>
            </a:r>
            <a:r>
              <a:rPr lang="ru-RU" sz="2000" dirty="0" smtClean="0"/>
              <a:t>условия</a:t>
            </a:r>
            <a:r>
              <a:rPr lang="en-US" sz="2000" dirty="0"/>
              <a:t>:</a:t>
            </a:r>
            <a:r>
              <a:rPr lang="ru-RU" sz="2000" dirty="0" smtClean="0"/>
              <a:t> </a:t>
            </a:r>
            <a:endParaRPr lang="ru-RU" sz="2000" dirty="0"/>
          </a:p>
          <a:p>
            <a:pPr algn="ctr">
              <a:spcAft>
                <a:spcPts val="1200"/>
              </a:spcAft>
            </a:pPr>
            <a:r>
              <a:rPr lang="ru-RU" sz="2000" i="1" dirty="0">
                <a:solidFill>
                  <a:srgbClr val="FF0000"/>
                </a:solidFill>
              </a:rPr>
              <a:t>1. Вести осаждение из </a:t>
            </a:r>
            <a:r>
              <a:rPr lang="ru-RU" sz="2000" i="1" dirty="0" err="1" smtClean="0">
                <a:solidFill>
                  <a:srgbClr val="FF0000"/>
                </a:solidFill>
              </a:rPr>
              <a:t>горячеrо</a:t>
            </a:r>
            <a:r>
              <a:rPr lang="ru-RU" sz="2000" i="1" dirty="0" smtClean="0">
                <a:solidFill>
                  <a:srgbClr val="FF0000"/>
                </a:solidFill>
              </a:rPr>
              <a:t> </a:t>
            </a:r>
            <a:r>
              <a:rPr lang="ru-RU" sz="2000" i="1" dirty="0">
                <a:solidFill>
                  <a:srgbClr val="FF0000"/>
                </a:solidFill>
              </a:rPr>
              <a:t>раствора при перемешивании в </a:t>
            </a:r>
            <a:r>
              <a:rPr lang="ru-RU" sz="2000" i="1" dirty="0" err="1" smtClean="0">
                <a:solidFill>
                  <a:srgbClr val="FF0000"/>
                </a:solidFill>
              </a:rPr>
              <a:t>присyтcтвии</a:t>
            </a:r>
            <a:r>
              <a:rPr lang="ru-RU" sz="2000" i="1" dirty="0" smtClean="0">
                <a:solidFill>
                  <a:srgbClr val="FF0000"/>
                </a:solidFill>
              </a:rPr>
              <a:t> </a:t>
            </a:r>
            <a:r>
              <a:rPr lang="ru-RU" sz="2000" i="1" dirty="0">
                <a:solidFill>
                  <a:srgbClr val="FF0000"/>
                </a:solidFill>
              </a:rPr>
              <a:t>электролита в количестве, достаточном для </a:t>
            </a:r>
            <a:r>
              <a:rPr lang="ru-RU" sz="2000" i="1" dirty="0" err="1">
                <a:solidFill>
                  <a:srgbClr val="FF0000"/>
                </a:solidFill>
              </a:rPr>
              <a:t>коaryляции</a:t>
            </a:r>
            <a:r>
              <a:rPr lang="ru-RU" sz="2000" i="1" dirty="0">
                <a:solidFill>
                  <a:srgbClr val="FF0000"/>
                </a:solidFill>
              </a:rPr>
              <a:t> осадка. </a:t>
            </a:r>
          </a:p>
          <a:p>
            <a:pPr algn="ctr"/>
            <a:r>
              <a:rPr lang="ru-RU" sz="2000" i="1" dirty="0">
                <a:solidFill>
                  <a:srgbClr val="FF0000"/>
                </a:solidFill>
              </a:rPr>
              <a:t>2. Оставить </a:t>
            </a:r>
            <a:r>
              <a:rPr lang="ru-RU" sz="2000" i="1" dirty="0" err="1">
                <a:solidFill>
                  <a:srgbClr val="FF0000"/>
                </a:solidFill>
              </a:rPr>
              <a:t>скоагулированный</a:t>
            </a:r>
            <a:r>
              <a:rPr lang="ru-RU" sz="2000" i="1" dirty="0">
                <a:solidFill>
                  <a:srgbClr val="FF0000"/>
                </a:solidFill>
              </a:rPr>
              <a:t> осадок не более чем на один-два часа </a:t>
            </a:r>
            <a:endParaRPr lang="ru-RU" sz="2000" i="1" dirty="0" smtClean="0">
              <a:solidFill>
                <a:srgbClr val="FF0000"/>
              </a:solidFill>
            </a:endParaRPr>
          </a:p>
          <a:p>
            <a:pPr algn="ctr">
              <a:spcAft>
                <a:spcPts val="600"/>
              </a:spcAft>
            </a:pPr>
            <a:r>
              <a:rPr lang="ru-RU" sz="2000" i="1" dirty="0" smtClean="0">
                <a:solidFill>
                  <a:srgbClr val="FF0000"/>
                </a:solidFill>
              </a:rPr>
              <a:t>в </a:t>
            </a:r>
            <a:r>
              <a:rPr lang="ru-RU" sz="2000" i="1" dirty="0">
                <a:solidFill>
                  <a:srgbClr val="FF0000"/>
                </a:solidFill>
              </a:rPr>
              <a:t>горячем маточном растворе. </a:t>
            </a:r>
            <a:endParaRPr lang="ru-RU" sz="2000" i="1" dirty="0" smtClean="0">
              <a:solidFill>
                <a:srgbClr val="FF0000"/>
              </a:solidFill>
            </a:endParaRPr>
          </a:p>
          <a:p>
            <a:pPr>
              <a:spcAft>
                <a:spcPts val="1200"/>
              </a:spcAft>
            </a:pPr>
            <a:r>
              <a:rPr lang="ru-RU" sz="2000" dirty="0" smtClean="0"/>
              <a:t>При </a:t>
            </a:r>
            <a:r>
              <a:rPr lang="ru-RU" sz="2000" dirty="0"/>
              <a:t>этом, вероятно, удаляется слабо связанная вода и в результате осадок становится более плотным. </a:t>
            </a:r>
          </a:p>
          <a:p>
            <a:r>
              <a:rPr lang="ru-RU" sz="2000" dirty="0" smtClean="0"/>
              <a:t>	Так </a:t>
            </a:r>
            <a:r>
              <a:rPr lang="ru-RU" sz="2000" dirty="0"/>
              <a:t>же, как и при получении кристаллического осадка, можно использовать </a:t>
            </a:r>
            <a:r>
              <a:rPr lang="ru-RU" sz="2000" i="1" dirty="0">
                <a:solidFill>
                  <a:srgbClr val="FF0000"/>
                </a:solidFill>
              </a:rPr>
              <a:t>осаждение из гомогенного раствора</a:t>
            </a:r>
            <a:r>
              <a:rPr lang="ru-RU" sz="2000" dirty="0"/>
              <a:t>. </a:t>
            </a:r>
            <a:endParaRPr lang="ru-RU" sz="2000" dirty="0" smtClean="0"/>
          </a:p>
          <a:p>
            <a:r>
              <a:rPr lang="ru-RU" sz="2000" dirty="0"/>
              <a:t>	</a:t>
            </a:r>
            <a:r>
              <a:rPr lang="ru-RU" sz="2000" dirty="0" smtClean="0"/>
              <a:t>Например</a:t>
            </a:r>
            <a:r>
              <a:rPr lang="ru-RU" sz="2000" dirty="0"/>
              <a:t>, </a:t>
            </a:r>
            <a:r>
              <a:rPr lang="ru-RU" sz="2000" dirty="0" err="1"/>
              <a:t>реryлировать</a:t>
            </a:r>
            <a:r>
              <a:rPr lang="ru-RU" sz="2000" dirty="0"/>
              <a:t> рН при осаждении гидратов оксидов железа(</a:t>
            </a:r>
            <a:r>
              <a:rPr lang="en-US" sz="2000" dirty="0"/>
              <a:t>III</a:t>
            </a:r>
            <a:r>
              <a:rPr lang="ru-RU" sz="2000" dirty="0"/>
              <a:t>) и алюминия можно, применив мочевину, а также слабые основания типа формиат-иона, и т. д.</a:t>
            </a:r>
          </a:p>
          <a:p>
            <a:pPr algn="r"/>
            <a:r>
              <a:rPr lang="ru-RU" sz="2000" dirty="0"/>
              <a:t>-23-255-</a:t>
            </a:r>
          </a:p>
          <a:p>
            <a:endParaRPr lang="ru-RU" sz="2000" dirty="0"/>
          </a:p>
        </p:txBody>
      </p:sp>
    </p:spTree>
    <p:extLst>
      <p:ext uri="{BB962C8B-B14F-4D97-AF65-F5344CB8AC3E}">
        <p14:creationId xmlns:p14="http://schemas.microsoft.com/office/powerpoint/2010/main" val="3155097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6632"/>
            <a:ext cx="9144000" cy="6309420"/>
          </a:xfrm>
          <a:prstGeom prst="rect">
            <a:avLst/>
          </a:prstGeom>
          <a:noFill/>
        </p:spPr>
        <p:txBody>
          <a:bodyPr wrap="square" rtlCol="0">
            <a:spAutoFit/>
          </a:bodyPr>
          <a:lstStyle/>
          <a:p>
            <a:pPr algn="ctr"/>
            <a:r>
              <a:rPr lang="ru-RU" sz="2400" b="1" i="1" dirty="0">
                <a:solidFill>
                  <a:srgbClr val="FF0000"/>
                </a:solidFill>
              </a:rPr>
              <a:t>Общие замечания о гравиметрии</a:t>
            </a:r>
            <a:r>
              <a:rPr lang="ru-RU" sz="2400" dirty="0">
                <a:solidFill>
                  <a:srgbClr val="FF0000"/>
                </a:solidFill>
              </a:rPr>
              <a:t>. </a:t>
            </a:r>
            <a:endParaRPr lang="ru-RU" sz="2400" dirty="0" smtClean="0">
              <a:solidFill>
                <a:srgbClr val="FF0000"/>
              </a:solidFill>
            </a:endParaRPr>
          </a:p>
          <a:p>
            <a:endParaRPr lang="ru-RU" sz="2000" dirty="0"/>
          </a:p>
          <a:p>
            <a:r>
              <a:rPr lang="ru-RU" sz="2000" dirty="0" smtClean="0"/>
              <a:t>	В </a:t>
            </a:r>
            <a:r>
              <a:rPr lang="ru-RU" sz="2000" dirty="0"/>
              <a:t>ряде случаев гравиметрия – </a:t>
            </a:r>
            <a:r>
              <a:rPr lang="ru-RU" sz="2000" b="1" i="1" dirty="0"/>
              <a:t>лучший способ </a:t>
            </a:r>
            <a:r>
              <a:rPr lang="ru-RU" sz="2000" dirty="0"/>
              <a:t>решения аналитической задачи, </a:t>
            </a:r>
            <a:r>
              <a:rPr lang="ru-RU" sz="2000" dirty="0" smtClean="0"/>
              <a:t>например, </a:t>
            </a:r>
            <a:r>
              <a:rPr lang="ru-RU" sz="2000" dirty="0"/>
              <a:t>при анализе образцов с содержанием определяемого компонента более 0,1 %, особенно если требуется проанализировать ограниченное число проб. </a:t>
            </a:r>
            <a:endParaRPr lang="ru-RU" sz="2000" dirty="0" smtClean="0"/>
          </a:p>
          <a:p>
            <a:r>
              <a:rPr lang="ru-RU" sz="2000" b="1" i="1" dirty="0"/>
              <a:t>	</a:t>
            </a:r>
            <a:r>
              <a:rPr lang="ru-RU" sz="2000" b="1" i="1" dirty="0" smtClean="0"/>
              <a:t>Погрешность</a:t>
            </a:r>
            <a:r>
              <a:rPr lang="ru-RU" sz="2000" i="1" dirty="0" smtClean="0"/>
              <a:t> </a:t>
            </a:r>
            <a:r>
              <a:rPr lang="ru-RU" sz="2000" i="1" dirty="0"/>
              <a:t>определения </a:t>
            </a:r>
            <a:r>
              <a:rPr lang="ru-RU" sz="2000" b="1" i="1" dirty="0"/>
              <a:t>не превышает 0,1%. </a:t>
            </a:r>
            <a:endParaRPr lang="ru-RU" sz="2000" b="1" i="1" dirty="0" smtClean="0"/>
          </a:p>
          <a:p>
            <a:endParaRPr lang="ru-RU" sz="2000" dirty="0"/>
          </a:p>
          <a:p>
            <a:pPr algn="ctr"/>
            <a:r>
              <a:rPr lang="ru-RU" sz="2000" b="1" i="1" dirty="0" smtClean="0">
                <a:solidFill>
                  <a:srgbClr val="FF0000"/>
                </a:solidFill>
              </a:rPr>
              <a:t>Гравиметрия</a:t>
            </a:r>
            <a:r>
              <a:rPr lang="ru-RU" sz="2000" i="1" dirty="0" smtClean="0">
                <a:solidFill>
                  <a:srgbClr val="FF0000"/>
                </a:solidFill>
              </a:rPr>
              <a:t> </a:t>
            </a:r>
            <a:r>
              <a:rPr lang="ru-RU" sz="2000" i="1" dirty="0">
                <a:solidFill>
                  <a:srgbClr val="FF0000"/>
                </a:solidFill>
              </a:rPr>
              <a:t>– это </a:t>
            </a:r>
            <a:r>
              <a:rPr lang="ru-RU" sz="2000" b="1" i="1" dirty="0">
                <a:solidFill>
                  <a:srgbClr val="FF0000"/>
                </a:solidFill>
              </a:rPr>
              <a:t>абсолютный</a:t>
            </a:r>
            <a:r>
              <a:rPr lang="ru-RU" sz="2000" i="1" dirty="0">
                <a:solidFill>
                  <a:srgbClr val="FF0000"/>
                </a:solidFill>
              </a:rPr>
              <a:t> (</a:t>
            </a:r>
            <a:r>
              <a:rPr lang="ru-RU" sz="2000" b="1" i="1" dirty="0" err="1">
                <a:solidFill>
                  <a:srgbClr val="FF0000"/>
                </a:solidFill>
              </a:rPr>
              <a:t>безэталонный</a:t>
            </a:r>
            <a:r>
              <a:rPr lang="ru-RU" sz="2000" i="1" dirty="0">
                <a:solidFill>
                  <a:srgbClr val="FF0000"/>
                </a:solidFill>
              </a:rPr>
              <a:t>) </a:t>
            </a:r>
            <a:r>
              <a:rPr lang="ru-RU" sz="2000" b="1" i="1" dirty="0">
                <a:solidFill>
                  <a:srgbClr val="FF0000"/>
                </a:solidFill>
              </a:rPr>
              <a:t>метод (!),</a:t>
            </a:r>
            <a:r>
              <a:rPr lang="ru-RU" sz="2000" i="1" dirty="0">
                <a:solidFill>
                  <a:srgbClr val="FF0000"/>
                </a:solidFill>
              </a:rPr>
              <a:t> </a:t>
            </a:r>
            <a:endParaRPr lang="ru-RU" sz="2000" i="1" dirty="0" smtClean="0">
              <a:solidFill>
                <a:srgbClr val="FF0000"/>
              </a:solidFill>
            </a:endParaRPr>
          </a:p>
          <a:p>
            <a:pPr algn="ctr"/>
            <a:r>
              <a:rPr lang="ru-RU" sz="2000" i="1" dirty="0" smtClean="0">
                <a:solidFill>
                  <a:srgbClr val="FF0000"/>
                </a:solidFill>
              </a:rPr>
              <a:t>а </a:t>
            </a:r>
            <a:r>
              <a:rPr lang="ru-RU" sz="2000" i="1" dirty="0">
                <a:solidFill>
                  <a:srgbClr val="FF0000"/>
                </a:solidFill>
              </a:rPr>
              <a:t>таких методов в аналитической химии всего </a:t>
            </a:r>
            <a:r>
              <a:rPr lang="ru-RU" sz="2000" i="1" dirty="0" smtClean="0">
                <a:solidFill>
                  <a:srgbClr val="FF0000"/>
                </a:solidFill>
              </a:rPr>
              <a:t>2 -</a:t>
            </a:r>
          </a:p>
          <a:p>
            <a:pPr algn="ctr"/>
            <a:r>
              <a:rPr lang="ru-RU" sz="2000" i="1" dirty="0" smtClean="0">
                <a:solidFill>
                  <a:srgbClr val="FF0000"/>
                </a:solidFill>
              </a:rPr>
              <a:t> </a:t>
            </a:r>
            <a:r>
              <a:rPr lang="ru-RU" sz="2000" i="1" dirty="0">
                <a:solidFill>
                  <a:srgbClr val="FF0000"/>
                </a:solidFill>
              </a:rPr>
              <a:t>– это гравиметрия и </a:t>
            </a:r>
            <a:r>
              <a:rPr lang="ru-RU" sz="2000" i="1" dirty="0" err="1">
                <a:solidFill>
                  <a:srgbClr val="FF0000"/>
                </a:solidFill>
              </a:rPr>
              <a:t>кулонометрия</a:t>
            </a:r>
            <a:r>
              <a:rPr lang="ru-RU" sz="2000" b="1" i="1" dirty="0">
                <a:solidFill>
                  <a:srgbClr val="FF0000"/>
                </a:solidFill>
              </a:rPr>
              <a:t>.</a:t>
            </a:r>
            <a:r>
              <a:rPr lang="ru-RU" sz="2000" i="1" dirty="0">
                <a:solidFill>
                  <a:srgbClr val="FF0000"/>
                </a:solidFill>
              </a:rPr>
              <a:t> </a:t>
            </a:r>
            <a:endParaRPr lang="ru-RU" sz="2000" i="1" dirty="0" smtClean="0">
              <a:solidFill>
                <a:srgbClr val="FF0000"/>
              </a:solidFill>
            </a:endParaRPr>
          </a:p>
          <a:p>
            <a:endParaRPr lang="ru-RU" sz="2000" dirty="0"/>
          </a:p>
          <a:p>
            <a:r>
              <a:rPr lang="ru-RU" sz="2000" b="1" i="1" dirty="0" smtClean="0"/>
              <a:t>	Недостатками</a:t>
            </a:r>
            <a:r>
              <a:rPr lang="ru-RU" sz="2000" dirty="0" smtClean="0"/>
              <a:t> </a:t>
            </a:r>
            <a:r>
              <a:rPr lang="ru-RU" sz="2000" dirty="0"/>
              <a:t>гравиметрических методов являются </a:t>
            </a:r>
            <a:r>
              <a:rPr lang="ru-RU" sz="2000" b="1" i="1" dirty="0"/>
              <a:t>длительность </a:t>
            </a:r>
            <a:endParaRPr lang="ru-RU" sz="2000" b="1" i="1" dirty="0" smtClean="0"/>
          </a:p>
          <a:p>
            <a:r>
              <a:rPr lang="ru-RU" sz="2000" dirty="0" smtClean="0"/>
              <a:t>оп­ределения</a:t>
            </a:r>
            <a:r>
              <a:rPr lang="ru-RU" sz="2000" dirty="0"/>
              <a:t>, особенно при серийных анализах </a:t>
            </a:r>
            <a:r>
              <a:rPr lang="ru-RU" sz="2000" dirty="0" smtClean="0"/>
              <a:t>большого </a:t>
            </a:r>
            <a:r>
              <a:rPr lang="ru-RU" sz="2000" dirty="0"/>
              <a:t>числа проб, а также </a:t>
            </a:r>
            <a:r>
              <a:rPr lang="ru-RU" sz="2000" b="1" i="1" dirty="0" err="1"/>
              <a:t>неселективность</a:t>
            </a:r>
            <a:r>
              <a:rPr lang="ru-RU" sz="2000" dirty="0"/>
              <a:t> – реагенты-</a:t>
            </a:r>
            <a:r>
              <a:rPr lang="ru-RU" sz="2000" dirty="0" err="1"/>
              <a:t>осадители</a:t>
            </a:r>
            <a:r>
              <a:rPr lang="ru-RU" sz="2000" dirty="0"/>
              <a:t> за небольшим исключением редко бывают специфичными. </a:t>
            </a:r>
            <a:endParaRPr lang="ru-RU" sz="2000" dirty="0" smtClean="0"/>
          </a:p>
          <a:p>
            <a:r>
              <a:rPr lang="ru-RU" sz="2000" dirty="0"/>
              <a:t>	</a:t>
            </a:r>
            <a:r>
              <a:rPr lang="ru-RU" sz="2000" dirty="0" smtClean="0"/>
              <a:t>Вследствие </a:t>
            </a:r>
            <a:r>
              <a:rPr lang="ru-RU" sz="2000" dirty="0"/>
              <a:t>этого часто необходимо </a:t>
            </a:r>
            <a:r>
              <a:rPr lang="ru-RU" sz="2000" i="1" dirty="0">
                <a:solidFill>
                  <a:srgbClr val="FF0000"/>
                </a:solidFill>
              </a:rPr>
              <a:t>предварительное разделение компонентов пробы. </a:t>
            </a:r>
          </a:p>
          <a:p>
            <a:pPr algn="r"/>
            <a:r>
              <a:rPr lang="ru-RU" sz="2000" dirty="0"/>
              <a:t>-24-256-</a:t>
            </a:r>
          </a:p>
          <a:p>
            <a:pPr algn="ctr"/>
            <a:endParaRPr lang="ru-RU" sz="2000" dirty="0"/>
          </a:p>
        </p:txBody>
      </p:sp>
    </p:spTree>
    <p:extLst>
      <p:ext uri="{BB962C8B-B14F-4D97-AF65-F5344CB8AC3E}">
        <p14:creationId xmlns:p14="http://schemas.microsoft.com/office/powerpoint/2010/main" val="2214092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86528"/>
          </a:xfrm>
          <a:prstGeom prst="rect">
            <a:avLst/>
          </a:prstGeom>
          <a:noFill/>
        </p:spPr>
        <p:txBody>
          <a:bodyPr wrap="square" rtlCol="0">
            <a:spAutoFit/>
          </a:bodyPr>
          <a:lstStyle/>
          <a:p>
            <a:pPr algn="ctr"/>
            <a:r>
              <a:rPr lang="ru-RU" sz="2800" b="1" dirty="0" smtClean="0">
                <a:solidFill>
                  <a:srgbClr val="FF0000"/>
                </a:solidFill>
              </a:rPr>
              <a:t>Объёмные </a:t>
            </a:r>
            <a:r>
              <a:rPr lang="ru-RU" sz="2800" b="1" dirty="0">
                <a:solidFill>
                  <a:srgbClr val="FF0000"/>
                </a:solidFill>
              </a:rPr>
              <a:t>титриметрические методы анализа</a:t>
            </a:r>
            <a:endParaRPr lang="ru-RU" sz="2800" dirty="0">
              <a:solidFill>
                <a:srgbClr val="FF0000"/>
              </a:solidFill>
            </a:endParaRPr>
          </a:p>
          <a:p>
            <a:pPr algn="ctr"/>
            <a:r>
              <a:rPr lang="ru-RU" sz="2000" b="1" i="1" u="sng" dirty="0" smtClean="0">
                <a:solidFill>
                  <a:srgbClr val="FF0000"/>
                </a:solidFill>
              </a:rPr>
              <a:t>Сущность </a:t>
            </a:r>
            <a:r>
              <a:rPr lang="ru-RU" sz="2000" b="1" i="1" u="sng" dirty="0">
                <a:solidFill>
                  <a:srgbClr val="FF0000"/>
                </a:solidFill>
              </a:rPr>
              <a:t>объемного анализа</a:t>
            </a:r>
          </a:p>
          <a:p>
            <a:pPr algn="ctr"/>
            <a:r>
              <a:rPr lang="ru-RU" sz="2000" i="1" u="sng" dirty="0"/>
              <a:t>Объемным (титриметрическим) методом</a:t>
            </a:r>
            <a:r>
              <a:rPr lang="ru-RU" sz="2000" i="1" dirty="0"/>
              <a:t> анализа</a:t>
            </a:r>
            <a:r>
              <a:rPr lang="ru-RU" sz="2000" dirty="0"/>
              <a:t> называют </a:t>
            </a:r>
            <a:r>
              <a:rPr lang="ru-RU" sz="2000" i="1" dirty="0"/>
              <a:t>метод количественного анализа, основанный на измерении количества реагента, требующегося для завершения реакции с данным количеством </a:t>
            </a:r>
            <a:endParaRPr lang="ru-RU" sz="2000" i="1" dirty="0" smtClean="0"/>
          </a:p>
          <a:p>
            <a:pPr algn="ctr"/>
            <a:r>
              <a:rPr lang="ru-RU" sz="2000" i="1" dirty="0" smtClean="0"/>
              <a:t>определяемого </a:t>
            </a:r>
            <a:r>
              <a:rPr lang="ru-RU" sz="2000" i="1" dirty="0"/>
              <a:t>вещества. </a:t>
            </a:r>
            <a:endParaRPr lang="ru-RU" sz="2000" dirty="0"/>
          </a:p>
          <a:p>
            <a:r>
              <a:rPr lang="ru-RU" sz="2000" dirty="0" smtClean="0"/>
              <a:t>	Метод </a:t>
            </a:r>
            <a:r>
              <a:rPr lang="ru-RU" sz="2000" dirty="0"/>
              <a:t>заключается в том, что к раствору определяемого вещества «А» постепенно прибавляют раствор реактива «В» известной концентрации. </a:t>
            </a:r>
            <a:r>
              <a:rPr lang="ru-RU" sz="2000" dirty="0" smtClean="0"/>
              <a:t>Реактив </a:t>
            </a:r>
            <a:r>
              <a:rPr lang="ru-RU" sz="2000" dirty="0"/>
              <a:t>«В» </a:t>
            </a:r>
            <a:r>
              <a:rPr lang="ru-RU" sz="2000" dirty="0" smtClean="0"/>
              <a:t>добавляют </a:t>
            </a:r>
            <a:r>
              <a:rPr lang="ru-RU" sz="2000" dirty="0"/>
              <a:t>до тех пор, пока его количество не станет эквивалентным количеству реагирующего определяемого вещества «А», т. е. до достижения так называемой </a:t>
            </a:r>
            <a:r>
              <a:rPr lang="ru-RU" sz="2000" b="1" i="1" dirty="0">
                <a:solidFill>
                  <a:srgbClr val="FF0000"/>
                </a:solidFill>
              </a:rPr>
              <a:t>точки эквивалентности</a:t>
            </a:r>
            <a:r>
              <a:rPr lang="ru-RU" sz="2000" dirty="0"/>
              <a:t>. Объем израсходованного раствора реактива </a:t>
            </a:r>
            <a:r>
              <a:rPr lang="ru-RU" sz="2000" b="1" i="1" dirty="0"/>
              <a:t>V</a:t>
            </a:r>
            <a:r>
              <a:rPr lang="ru-RU" sz="2000" b="1" i="1" baseline="-25000" dirty="0"/>
              <a:t>B</a:t>
            </a:r>
            <a:r>
              <a:rPr lang="ru-RU" sz="2000" dirty="0"/>
              <a:t>, точно измеряют при помощи цветных индикаторов или </a:t>
            </a:r>
            <a:r>
              <a:rPr lang="ru-RU" sz="2000" dirty="0" smtClean="0"/>
              <a:t>приборов</a:t>
            </a:r>
            <a:r>
              <a:rPr lang="ru-RU" sz="2000" dirty="0"/>
              <a:t>. </a:t>
            </a:r>
          </a:p>
          <a:p>
            <a:r>
              <a:rPr lang="ru-RU" sz="2000" dirty="0" smtClean="0"/>
              <a:t>	Количественные </a:t>
            </a:r>
            <a:r>
              <a:rPr lang="ru-RU" sz="2000" dirty="0"/>
              <a:t>определения с помощью объемного метода выполняются очень быстро. Время, требуемое для завершения определения объемным методом, измеряется минутами. Это позволяет без особой затраты труда проводить несколько последовательных и параллельных определений.</a:t>
            </a:r>
          </a:p>
          <a:p>
            <a:r>
              <a:rPr lang="ru-RU" sz="2000" dirty="0"/>
              <a:t>Введём новые </a:t>
            </a:r>
            <a:r>
              <a:rPr lang="ru-RU" sz="2000" b="1" dirty="0"/>
              <a:t>термины</a:t>
            </a:r>
            <a:r>
              <a:rPr lang="ru-RU" sz="2000" dirty="0"/>
              <a:t>.</a:t>
            </a:r>
          </a:p>
          <a:p>
            <a:r>
              <a:rPr lang="ru-RU" sz="2000" b="1" i="1" dirty="0" smtClean="0"/>
              <a:t>	</a:t>
            </a:r>
            <a:r>
              <a:rPr lang="ru-RU" sz="2000" b="1" i="1" u="sng" dirty="0" smtClean="0">
                <a:solidFill>
                  <a:srgbClr val="FF0000"/>
                </a:solidFill>
              </a:rPr>
              <a:t>Определяемое </a:t>
            </a:r>
            <a:r>
              <a:rPr lang="ru-RU" sz="2000" b="1" i="1" u="sng" dirty="0">
                <a:solidFill>
                  <a:srgbClr val="FF0000"/>
                </a:solidFill>
              </a:rPr>
              <a:t>вещество</a:t>
            </a:r>
            <a:r>
              <a:rPr lang="ru-RU" sz="2000" dirty="0"/>
              <a:t>. Химический элемент, простое или сложное вещество, содержание которого определяют в </a:t>
            </a:r>
            <a:r>
              <a:rPr lang="ru-RU" sz="2000" dirty="0" smtClean="0"/>
              <a:t>образце </a:t>
            </a:r>
            <a:r>
              <a:rPr lang="ru-RU" sz="2000" dirty="0"/>
              <a:t>анализируемого продукта, называют определяемым веществом и обозначают буквой «А». К определяемым веществам относят также атомы, ионы, </a:t>
            </a:r>
            <a:r>
              <a:rPr lang="ru-RU" sz="2000" dirty="0" smtClean="0"/>
              <a:t>радикалы </a:t>
            </a:r>
            <a:r>
              <a:rPr lang="ru-RU" sz="2000" dirty="0"/>
              <a:t>и функциональные группы</a:t>
            </a:r>
            <a:r>
              <a:rPr lang="ru-RU" sz="2000" dirty="0" smtClean="0"/>
              <a:t>.</a:t>
            </a:r>
            <a:r>
              <a:rPr lang="ru-RU" sz="2000" dirty="0"/>
              <a:t> </a:t>
            </a:r>
            <a:endParaRPr lang="ru-RU" sz="2000" dirty="0" smtClean="0"/>
          </a:p>
          <a:p>
            <a:pPr algn="r"/>
            <a:r>
              <a:rPr lang="ru-RU" sz="2000" dirty="0" smtClean="0"/>
              <a:t>-25-257-</a:t>
            </a:r>
            <a:endParaRPr lang="ru-RU" sz="2000" dirty="0"/>
          </a:p>
        </p:txBody>
      </p:sp>
    </p:spTree>
    <p:extLst>
      <p:ext uri="{BB962C8B-B14F-4D97-AF65-F5344CB8AC3E}">
        <p14:creationId xmlns:p14="http://schemas.microsoft.com/office/powerpoint/2010/main" val="2277833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ru-RU" sz="2000" b="1" i="1" dirty="0">
                <a:solidFill>
                  <a:srgbClr val="FF0000"/>
                </a:solidFill>
              </a:rPr>
              <a:t>	</a:t>
            </a:r>
            <a:r>
              <a:rPr lang="ru-RU" sz="2000" b="1" i="1" u="sng" dirty="0" smtClean="0">
                <a:solidFill>
                  <a:srgbClr val="FF0000"/>
                </a:solidFill>
              </a:rPr>
              <a:t>Реагент </a:t>
            </a:r>
            <a:r>
              <a:rPr lang="ru-RU" sz="2000" b="1" i="1" u="sng" dirty="0">
                <a:solidFill>
                  <a:srgbClr val="FF0000"/>
                </a:solidFill>
              </a:rPr>
              <a:t>(реактив)</a:t>
            </a:r>
            <a:r>
              <a:rPr lang="ru-RU" sz="2000" b="1" u="sng" dirty="0">
                <a:solidFill>
                  <a:srgbClr val="FF0000"/>
                </a:solidFill>
              </a:rPr>
              <a:t>. </a:t>
            </a:r>
            <a:r>
              <a:rPr lang="ru-RU" sz="2000" dirty="0"/>
              <a:t>Твердое, жидкое или газообразное вещество, вступающее в реакцию с определяемым веществом А, называют реагентом и обозначают буквой «</a:t>
            </a:r>
            <a:r>
              <a:rPr lang="ru-RU" sz="2000" b="1" i="1" dirty="0">
                <a:solidFill>
                  <a:srgbClr val="FF0000"/>
                </a:solidFill>
              </a:rPr>
              <a:t>В</a:t>
            </a:r>
            <a:r>
              <a:rPr lang="ru-RU" sz="2000" dirty="0"/>
              <a:t>». </a:t>
            </a:r>
          </a:p>
          <a:p>
            <a:r>
              <a:rPr lang="ru-RU" sz="2000" i="1" dirty="0" smtClean="0">
                <a:solidFill>
                  <a:srgbClr val="FF0000"/>
                </a:solidFill>
              </a:rPr>
              <a:t>	Следует </a:t>
            </a:r>
            <a:r>
              <a:rPr lang="ru-RU" sz="2000" b="1" i="1" dirty="0">
                <a:solidFill>
                  <a:srgbClr val="FF0000"/>
                </a:solidFill>
              </a:rPr>
              <a:t>различать</a:t>
            </a:r>
            <a:r>
              <a:rPr lang="ru-RU" sz="2000" i="1" dirty="0">
                <a:solidFill>
                  <a:srgbClr val="FF0000"/>
                </a:solidFill>
              </a:rPr>
              <a:t> понятия «</a:t>
            </a:r>
            <a:r>
              <a:rPr lang="ru-RU" sz="2000" b="1" i="1" dirty="0">
                <a:solidFill>
                  <a:srgbClr val="FF0000"/>
                </a:solidFill>
              </a:rPr>
              <a:t>реагент</a:t>
            </a:r>
            <a:r>
              <a:rPr lang="ru-RU" sz="2000" i="1" dirty="0">
                <a:solidFill>
                  <a:srgbClr val="FF0000"/>
                </a:solidFill>
              </a:rPr>
              <a:t>» и «</a:t>
            </a:r>
            <a:r>
              <a:rPr lang="ru-RU" sz="2000" b="1" i="1" dirty="0">
                <a:solidFill>
                  <a:srgbClr val="FF0000"/>
                </a:solidFill>
              </a:rPr>
              <a:t>реактив</a:t>
            </a:r>
            <a:r>
              <a:rPr lang="ru-RU" sz="2000" i="1" dirty="0" smtClean="0">
                <a:solidFill>
                  <a:srgbClr val="FF0000"/>
                </a:solidFill>
              </a:rPr>
              <a:t>»: </a:t>
            </a:r>
          </a:p>
          <a:p>
            <a:endParaRPr lang="ru-RU" sz="2000" i="1" dirty="0">
              <a:solidFill>
                <a:srgbClr val="FF0000"/>
              </a:solidFill>
            </a:endParaRPr>
          </a:p>
          <a:p>
            <a:endParaRPr lang="ru-RU" sz="2000" i="1" dirty="0" smtClean="0">
              <a:solidFill>
                <a:srgbClr val="FF0000"/>
              </a:solidFill>
            </a:endParaRPr>
          </a:p>
          <a:p>
            <a:endParaRPr lang="ru-RU" sz="2000" i="1" dirty="0">
              <a:solidFill>
                <a:srgbClr val="FF0000"/>
              </a:solidFill>
            </a:endParaRPr>
          </a:p>
          <a:p>
            <a:endParaRPr lang="ru-RU" sz="2000" i="1" dirty="0" smtClean="0">
              <a:solidFill>
                <a:srgbClr val="FF0000"/>
              </a:solidFill>
            </a:endParaRPr>
          </a:p>
          <a:p>
            <a:endParaRPr lang="ru-RU" sz="2000" i="1" dirty="0">
              <a:solidFill>
                <a:srgbClr val="FF0000"/>
              </a:solidFill>
            </a:endParaRPr>
          </a:p>
          <a:p>
            <a:pPr>
              <a:spcBef>
                <a:spcPts val="1200"/>
              </a:spcBef>
            </a:pPr>
            <a:r>
              <a:rPr lang="ru-RU" sz="2000" dirty="0" smtClean="0"/>
              <a:t>Например</a:t>
            </a:r>
            <a:r>
              <a:rPr lang="ru-RU" sz="2000" dirty="0"/>
              <a:t>, «реактив Чугаева» (для определения </a:t>
            </a:r>
            <a:r>
              <a:rPr lang="en-US" sz="2000" dirty="0"/>
              <a:t>Ni</a:t>
            </a:r>
            <a:r>
              <a:rPr lang="ru-RU" sz="2000" baseline="30000" dirty="0"/>
              <a:t>2+</a:t>
            </a:r>
            <a:r>
              <a:rPr lang="ru-RU" sz="2000" dirty="0"/>
              <a:t>) представляет собой смесь </a:t>
            </a:r>
            <a:r>
              <a:rPr lang="ru-RU" sz="2000" dirty="0" err="1"/>
              <a:t>диметилглиоксима</a:t>
            </a:r>
            <a:r>
              <a:rPr lang="ru-RU" sz="2000" dirty="0"/>
              <a:t> со спиртом и водным раствором аммиака (</a:t>
            </a:r>
            <a:r>
              <a:rPr lang="ru-RU" sz="2000" i="1" dirty="0">
                <a:solidFill>
                  <a:srgbClr val="FF0000"/>
                </a:solidFill>
              </a:rPr>
              <a:t>собственно реагентом в этом реактиве является </a:t>
            </a:r>
            <a:r>
              <a:rPr lang="ru-RU" sz="2000" i="1" dirty="0" err="1">
                <a:solidFill>
                  <a:srgbClr val="FF0000"/>
                </a:solidFill>
              </a:rPr>
              <a:t>диметил-глиоксим</a:t>
            </a:r>
            <a:r>
              <a:rPr lang="ru-RU" sz="2000" dirty="0"/>
              <a:t>).</a:t>
            </a:r>
          </a:p>
          <a:p>
            <a:pPr>
              <a:spcBef>
                <a:spcPts val="1200"/>
              </a:spcBef>
            </a:pPr>
            <a:r>
              <a:rPr lang="ru-RU" sz="2000" b="1" i="1" dirty="0" smtClean="0"/>
              <a:t>	</a:t>
            </a:r>
            <a:r>
              <a:rPr lang="ru-RU" sz="2000" b="1" i="1" u="sng" dirty="0" smtClean="0">
                <a:solidFill>
                  <a:srgbClr val="FF0000"/>
                </a:solidFill>
              </a:rPr>
              <a:t>Титрование</a:t>
            </a:r>
            <a:r>
              <a:rPr lang="ru-RU" sz="2000" dirty="0"/>
              <a:t>. Количественное определение вещества </a:t>
            </a:r>
            <a:r>
              <a:rPr lang="ru-RU" sz="2000" b="1" i="1" dirty="0">
                <a:solidFill>
                  <a:srgbClr val="FF0000"/>
                </a:solidFill>
              </a:rPr>
              <a:t>А</a:t>
            </a:r>
            <a:r>
              <a:rPr lang="ru-RU" sz="2000" dirty="0">
                <a:solidFill>
                  <a:srgbClr val="FF0000"/>
                </a:solidFill>
              </a:rPr>
              <a:t> </a:t>
            </a:r>
            <a:r>
              <a:rPr lang="ru-RU" sz="2000" dirty="0"/>
              <a:t>объемным (титриметрическим) методом, при котором к раствору исследуемого продукта медленно приливают раствор реагента точно известной концентрации в количестве, соответствующем содержанию определяемого вещества А, называют титрованием. </a:t>
            </a:r>
            <a:endParaRPr lang="ru-RU" sz="2000" dirty="0" smtClean="0"/>
          </a:p>
          <a:p>
            <a:pPr>
              <a:spcBef>
                <a:spcPts val="1200"/>
              </a:spcBef>
            </a:pPr>
            <a:r>
              <a:rPr lang="ru-RU" sz="2000" dirty="0"/>
              <a:t>	</a:t>
            </a:r>
            <a:r>
              <a:rPr lang="ru-RU" sz="2000" dirty="0" smtClean="0"/>
              <a:t>Слово </a:t>
            </a:r>
            <a:r>
              <a:rPr lang="ru-RU" sz="2000" dirty="0"/>
              <a:t>«</a:t>
            </a:r>
            <a:r>
              <a:rPr lang="ru-RU" sz="2000" b="1" i="1" dirty="0">
                <a:solidFill>
                  <a:srgbClr val="FF0000"/>
                </a:solidFill>
              </a:rPr>
              <a:t>титрование</a:t>
            </a:r>
            <a:r>
              <a:rPr lang="ru-RU" sz="2000" dirty="0"/>
              <a:t>» происходит от слова «</a:t>
            </a:r>
            <a:r>
              <a:rPr lang="ru-RU" sz="2000" b="1" i="1" dirty="0">
                <a:solidFill>
                  <a:srgbClr val="FF0000"/>
                </a:solidFill>
              </a:rPr>
              <a:t>титр</a:t>
            </a:r>
            <a:r>
              <a:rPr lang="ru-RU" sz="2000" dirty="0"/>
              <a:t>». </a:t>
            </a:r>
            <a:endParaRPr lang="ru-RU" sz="2000" dirty="0" smtClean="0"/>
          </a:p>
          <a:p>
            <a:pPr>
              <a:spcBef>
                <a:spcPts val="1200"/>
              </a:spcBef>
            </a:pPr>
            <a:r>
              <a:rPr lang="ru-RU" sz="2000" dirty="0"/>
              <a:t>	</a:t>
            </a:r>
            <a:r>
              <a:rPr lang="ru-RU" sz="2000" dirty="0" smtClean="0"/>
              <a:t>Иногда </a:t>
            </a:r>
            <a:r>
              <a:rPr lang="ru-RU" sz="2000" dirty="0"/>
              <a:t>к титруемому веществу прибавляют реагент в твердом, жидком или газообразном состоянии. </a:t>
            </a:r>
            <a:r>
              <a:rPr lang="ru-RU" sz="2000" dirty="0" smtClean="0"/>
              <a:t>                                                                                  -26-258-</a:t>
            </a:r>
            <a:endParaRPr lang="ru-RU" sz="2000" dirty="0"/>
          </a:p>
        </p:txBody>
      </p:sp>
      <p:graphicFrame>
        <p:nvGraphicFramePr>
          <p:cNvPr id="3" name="Таблица 2"/>
          <p:cNvGraphicFramePr>
            <a:graphicFrameLocks noGrp="1"/>
          </p:cNvGraphicFramePr>
          <p:nvPr>
            <p:extLst>
              <p:ext uri="{D42A27DB-BD31-4B8C-83A1-F6EECF244321}">
                <p14:modId xmlns:p14="http://schemas.microsoft.com/office/powerpoint/2010/main" val="3132875481"/>
              </p:ext>
            </p:extLst>
          </p:nvPr>
        </p:nvGraphicFramePr>
        <p:xfrm>
          <a:off x="107504" y="1397000"/>
          <a:ext cx="8928992" cy="1402080"/>
        </p:xfrm>
        <a:graphic>
          <a:graphicData uri="http://schemas.openxmlformats.org/drawingml/2006/table">
            <a:tbl>
              <a:tblPr firstRow="1" bandRow="1">
                <a:tableStyleId>{5C22544A-7EE6-4342-B048-85BDC9FD1C3A}</a:tableStyleId>
              </a:tblPr>
              <a:tblGrid>
                <a:gridCol w="8928992"/>
              </a:tblGrid>
              <a:tr h="370840">
                <a:tc>
                  <a:txBody>
                    <a:bodyPr/>
                    <a:lstStyle/>
                    <a:p>
                      <a:pPr algn="ctr"/>
                      <a:r>
                        <a:rPr lang="ru-RU" sz="2000" b="1" i="1" u="sng" kern="1200" dirty="0" smtClean="0">
                          <a:solidFill>
                            <a:srgbClr val="FF0000"/>
                          </a:solidFill>
                          <a:effectLst/>
                          <a:latin typeface="+mn-lt"/>
                          <a:ea typeface="+mn-ea"/>
                          <a:cs typeface="+mn-cs"/>
                        </a:rPr>
                        <a:t>Реагентом</a:t>
                      </a:r>
                      <a:r>
                        <a:rPr lang="ru-RU" sz="2000" b="0" i="1" kern="1200" dirty="0" smtClean="0">
                          <a:solidFill>
                            <a:srgbClr val="FF0000"/>
                          </a:solidFill>
                          <a:effectLst/>
                          <a:latin typeface="+mn-lt"/>
                          <a:ea typeface="+mn-ea"/>
                          <a:cs typeface="+mn-cs"/>
                        </a:rPr>
                        <a:t> называют вещество, непосредственно вступающее в реакцию, </a:t>
                      </a:r>
                      <a:endParaRPr lang="ru-RU" sz="2000" b="0" i="1" dirty="0">
                        <a:ln>
                          <a:solidFill>
                            <a:srgbClr val="FFFF00"/>
                          </a:solidFill>
                        </a:ln>
                        <a:solidFill>
                          <a:srgbClr val="FF0000"/>
                        </a:solidFill>
                      </a:endParaRPr>
                    </a:p>
                  </a:txBody>
                  <a:tcPr>
                    <a:solidFill>
                      <a:srgbClr val="FFFF00"/>
                    </a:solidFill>
                  </a:tcPr>
                </a:tc>
              </a:tr>
              <a:tr h="370840">
                <a:tc>
                  <a:txBody>
                    <a:bodyPr/>
                    <a:lstStyle/>
                    <a:p>
                      <a:pPr algn="ctr"/>
                      <a:r>
                        <a:rPr lang="ru-RU" sz="2000" b="1" i="1" u="none" dirty="0" smtClean="0">
                          <a:solidFill>
                            <a:srgbClr val="FF0000"/>
                          </a:solidFill>
                        </a:rPr>
                        <a:t>а</a:t>
                      </a:r>
                      <a:r>
                        <a:rPr lang="ru-RU" sz="2000" b="1" i="1" u="none" baseline="0" dirty="0" smtClean="0">
                          <a:solidFill>
                            <a:srgbClr val="FF0000"/>
                          </a:solidFill>
                        </a:rPr>
                        <a:t> </a:t>
                      </a:r>
                      <a:r>
                        <a:rPr lang="ru-RU" sz="2000" b="1" i="1" u="sng" dirty="0" smtClean="0">
                          <a:solidFill>
                            <a:srgbClr val="FF0000"/>
                          </a:solidFill>
                        </a:rPr>
                        <a:t>реактивом</a:t>
                      </a:r>
                      <a:r>
                        <a:rPr lang="ru-RU" sz="2000" i="1" dirty="0" smtClean="0">
                          <a:solidFill>
                            <a:srgbClr val="FF0000"/>
                          </a:solidFill>
                        </a:rPr>
                        <a:t> </a:t>
                      </a:r>
                      <a:r>
                        <a:rPr lang="ru-RU" sz="2000" i="1" dirty="0" smtClean="0"/>
                        <a:t>— химический препарат, который может представлять собой сложную смесь различных веществ, содержащую наряду с собственно </a:t>
                      </a:r>
                    </a:p>
                    <a:p>
                      <a:pPr algn="ctr"/>
                      <a:r>
                        <a:rPr lang="ru-RU" sz="2000" b="1" i="1" dirty="0" smtClean="0">
                          <a:solidFill>
                            <a:srgbClr val="FF0000"/>
                          </a:solidFill>
                        </a:rPr>
                        <a:t>реагентом</a:t>
                      </a:r>
                      <a:r>
                        <a:rPr lang="ru-RU" sz="2000" i="1" dirty="0" smtClean="0">
                          <a:solidFill>
                            <a:srgbClr val="FF0000"/>
                          </a:solidFill>
                        </a:rPr>
                        <a:t> </a:t>
                      </a:r>
                      <a:r>
                        <a:rPr lang="ru-RU" sz="2000" i="1" dirty="0" smtClean="0"/>
                        <a:t>вспомогательные вещества и растворитель. </a:t>
                      </a:r>
                      <a:endParaRPr lang="ru-RU" sz="2000" i="1" dirty="0">
                        <a:ln>
                          <a:solidFill>
                            <a:srgbClr val="FFFF00"/>
                          </a:solidFill>
                        </a:ln>
                      </a:endParaRPr>
                    </a:p>
                  </a:txBody>
                  <a:tcPr>
                    <a:solidFill>
                      <a:schemeClr val="accent6">
                        <a:lumMod val="20000"/>
                        <a:lumOff val="80000"/>
                      </a:schemeClr>
                    </a:solidFill>
                  </a:tcPr>
                </a:tc>
              </a:tr>
            </a:tbl>
          </a:graphicData>
        </a:graphic>
      </p:graphicFrame>
    </p:spTree>
    <p:extLst>
      <p:ext uri="{BB962C8B-B14F-4D97-AF65-F5344CB8AC3E}">
        <p14:creationId xmlns:p14="http://schemas.microsoft.com/office/powerpoint/2010/main" val="41309270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632311"/>
          </a:xfrm>
          <a:prstGeom prst="rect">
            <a:avLst/>
          </a:prstGeom>
          <a:noFill/>
        </p:spPr>
        <p:txBody>
          <a:bodyPr wrap="square" rtlCol="0">
            <a:spAutoFit/>
          </a:bodyPr>
          <a:lstStyle/>
          <a:p>
            <a:r>
              <a:rPr lang="ru-RU" sz="2000" dirty="0"/>
              <a:t>Поэтому в широком смысле </a:t>
            </a:r>
          </a:p>
          <a:p>
            <a:pPr algn="ctr"/>
            <a:r>
              <a:rPr lang="ru-RU" sz="2000" b="1" i="1" dirty="0">
                <a:solidFill>
                  <a:srgbClr val="FF0000"/>
                </a:solidFill>
              </a:rPr>
              <a:t>титрованием</a:t>
            </a:r>
            <a:r>
              <a:rPr lang="ru-RU" sz="2000" i="1" dirty="0">
                <a:solidFill>
                  <a:srgbClr val="FF0000"/>
                </a:solidFill>
              </a:rPr>
              <a:t> называют процесс непрерывно контролируемого постепенного смешивания измеренного количества твердого, жидкого или газообразного вещества, или чаще, точно измеренного объема стандартного раствора реагента </a:t>
            </a:r>
            <a:r>
              <a:rPr lang="ru-RU" sz="2000" b="1" i="1" dirty="0">
                <a:solidFill>
                  <a:srgbClr val="FF0000"/>
                </a:solidFill>
              </a:rPr>
              <a:t>В</a:t>
            </a:r>
            <a:r>
              <a:rPr lang="ru-RU" sz="2000" i="1" dirty="0">
                <a:solidFill>
                  <a:srgbClr val="FF0000"/>
                </a:solidFill>
              </a:rPr>
              <a:t> с исследуемым веществом. При этом количество реагента соответствует содержанию определяемого компонента </a:t>
            </a:r>
            <a:r>
              <a:rPr lang="ru-RU" sz="2000" b="1" i="1" dirty="0">
                <a:solidFill>
                  <a:srgbClr val="FF0000"/>
                </a:solidFill>
              </a:rPr>
              <a:t>А</a:t>
            </a:r>
            <a:r>
              <a:rPr lang="ru-RU" sz="2000" i="1" dirty="0">
                <a:solidFill>
                  <a:srgbClr val="FF0000"/>
                </a:solidFill>
              </a:rPr>
              <a:t>, реагирующего с реагентом </a:t>
            </a:r>
            <a:r>
              <a:rPr lang="ru-RU" sz="2000" b="1" i="1" dirty="0">
                <a:solidFill>
                  <a:srgbClr val="FF0000"/>
                </a:solidFill>
              </a:rPr>
              <a:t>В</a:t>
            </a:r>
            <a:r>
              <a:rPr lang="ru-RU" sz="2000" i="1" dirty="0">
                <a:solidFill>
                  <a:srgbClr val="FF0000"/>
                </a:solidFill>
              </a:rPr>
              <a:t> </a:t>
            </a:r>
            <a:r>
              <a:rPr lang="ru-RU" sz="2000" i="1" dirty="0" err="1">
                <a:solidFill>
                  <a:srgbClr val="FF0000"/>
                </a:solidFill>
              </a:rPr>
              <a:t>в</a:t>
            </a:r>
            <a:r>
              <a:rPr lang="ru-RU" sz="2000" i="1" dirty="0">
                <a:solidFill>
                  <a:srgbClr val="FF0000"/>
                </a:solidFill>
              </a:rPr>
              <a:t> строго </a:t>
            </a:r>
            <a:r>
              <a:rPr lang="ru-RU" sz="2000" b="1" i="1" dirty="0">
                <a:solidFill>
                  <a:srgbClr val="FF0000"/>
                </a:solidFill>
              </a:rPr>
              <a:t>эквивалентных</a:t>
            </a:r>
            <a:r>
              <a:rPr lang="ru-RU" sz="2000" i="1" dirty="0">
                <a:solidFill>
                  <a:srgbClr val="FF0000"/>
                </a:solidFill>
              </a:rPr>
              <a:t> количествах</a:t>
            </a:r>
            <a:r>
              <a:rPr lang="ru-RU" sz="2000" dirty="0">
                <a:solidFill>
                  <a:srgbClr val="FF0000"/>
                </a:solidFill>
              </a:rPr>
              <a:t>. </a:t>
            </a:r>
          </a:p>
          <a:p>
            <a:r>
              <a:rPr lang="ru-RU" sz="2000" dirty="0"/>
              <a:t>В так называемых методах </a:t>
            </a:r>
            <a:r>
              <a:rPr lang="ru-RU" sz="2000" dirty="0" err="1"/>
              <a:t>безбюреточного</a:t>
            </a:r>
            <a:r>
              <a:rPr lang="ru-RU" sz="2000" dirty="0"/>
              <a:t> титрования не измеряют объем израсходованного на реакцию реактива, поэтому нет необходимости знать точную концентрацию реагента. В этом случае при помощи счетчика подсчитывают число капель израсходованного раствора реагента или измеряют время, пошедшее на титрование данного определяемого вещества. </a:t>
            </a:r>
          </a:p>
          <a:p>
            <a:r>
              <a:rPr lang="ru-RU" sz="2000" b="1" i="1" dirty="0" smtClean="0"/>
              <a:t>	</a:t>
            </a:r>
            <a:r>
              <a:rPr lang="ru-RU" sz="2000" b="1" i="1" u="sng" dirty="0" smtClean="0">
                <a:solidFill>
                  <a:srgbClr val="FF0000"/>
                </a:solidFill>
              </a:rPr>
              <a:t>Стандартный</a:t>
            </a:r>
            <a:r>
              <a:rPr lang="ru-RU" sz="2000" u="sng" dirty="0"/>
              <a:t>, или </a:t>
            </a:r>
            <a:r>
              <a:rPr lang="ru-RU" sz="2000" b="1" i="1" u="sng" dirty="0">
                <a:solidFill>
                  <a:srgbClr val="FF0000"/>
                </a:solidFill>
              </a:rPr>
              <a:t>титрованный</a:t>
            </a:r>
            <a:r>
              <a:rPr lang="ru-RU" sz="2000" u="sng" dirty="0">
                <a:solidFill>
                  <a:srgbClr val="FF0000"/>
                </a:solidFill>
              </a:rPr>
              <a:t>, </a:t>
            </a:r>
            <a:r>
              <a:rPr lang="ru-RU" sz="2000" b="1" i="1" u="sng" dirty="0">
                <a:solidFill>
                  <a:srgbClr val="FF0000"/>
                </a:solidFill>
              </a:rPr>
              <a:t>раствор</a:t>
            </a:r>
            <a:r>
              <a:rPr lang="ru-RU" sz="2000" u="sng" dirty="0">
                <a:solidFill>
                  <a:srgbClr val="FF0000"/>
                </a:solidFill>
              </a:rPr>
              <a:t> </a:t>
            </a:r>
            <a:r>
              <a:rPr lang="ru-RU" sz="2000" u="sng" dirty="0"/>
              <a:t>(</a:t>
            </a:r>
            <a:r>
              <a:rPr lang="ru-RU" sz="2000" b="1" i="1" u="sng" dirty="0" err="1">
                <a:solidFill>
                  <a:srgbClr val="FF0000"/>
                </a:solidFill>
              </a:rPr>
              <a:t>титрант</a:t>
            </a:r>
            <a:r>
              <a:rPr lang="ru-RU" sz="2000" dirty="0"/>
              <a:t>). Раствор реагента </a:t>
            </a:r>
            <a:r>
              <a:rPr lang="ru-RU" sz="2000" b="1" i="1" dirty="0"/>
              <a:t>В</a:t>
            </a:r>
            <a:r>
              <a:rPr lang="ru-RU" sz="2000" dirty="0"/>
              <a:t> </a:t>
            </a:r>
            <a:r>
              <a:rPr lang="ru-RU" sz="2000" i="1" u="sng" dirty="0">
                <a:solidFill>
                  <a:srgbClr val="FF0000"/>
                </a:solidFill>
              </a:rPr>
              <a:t>точно известной концентрации</a:t>
            </a:r>
            <a:r>
              <a:rPr lang="ru-RU" sz="2000" dirty="0"/>
              <a:t>, применяемый для титрования в методах объемного (титриметрического) анализа, называют стандартным, или титрованным, раствором, или </a:t>
            </a:r>
            <a:r>
              <a:rPr lang="ru-RU" sz="2000" dirty="0" err="1"/>
              <a:t>титрантом</a:t>
            </a:r>
            <a:r>
              <a:rPr lang="ru-RU" sz="2000" dirty="0"/>
              <a:t>.</a:t>
            </a:r>
          </a:p>
          <a:p>
            <a:r>
              <a:rPr lang="ru-RU" sz="2000" b="1" i="1" dirty="0" smtClean="0"/>
              <a:t>	</a:t>
            </a:r>
            <a:r>
              <a:rPr lang="ru-RU" sz="2000" b="1" i="1" u="sng" dirty="0" smtClean="0">
                <a:solidFill>
                  <a:srgbClr val="FF0000"/>
                </a:solidFill>
              </a:rPr>
              <a:t>Нормальность</a:t>
            </a:r>
            <a:r>
              <a:rPr lang="ru-RU" sz="2000" dirty="0" smtClean="0">
                <a:solidFill>
                  <a:srgbClr val="FF0000"/>
                </a:solidFill>
              </a:rPr>
              <a:t> </a:t>
            </a:r>
            <a:r>
              <a:rPr lang="ru-RU" sz="2000" dirty="0"/>
              <a:t>раствора </a:t>
            </a:r>
            <a:r>
              <a:rPr lang="ru-RU" sz="2000" dirty="0" err="1"/>
              <a:t>С</a:t>
            </a:r>
            <a:r>
              <a:rPr lang="ru-RU" sz="2000" baseline="-25000" dirty="0" err="1"/>
              <a:t>н</a:t>
            </a:r>
            <a:r>
              <a:rPr lang="ru-RU" sz="2000" dirty="0"/>
              <a:t> (или N). Нормальность раствора выражают числом грамм-эквивалентов </a:t>
            </a:r>
            <a:r>
              <a:rPr lang="ru-RU" sz="2000" dirty="0" smtClean="0"/>
              <a:t>(</a:t>
            </a:r>
            <a:r>
              <a:rPr lang="en-US" sz="2000" b="1" i="1" dirty="0" smtClean="0">
                <a:solidFill>
                  <a:srgbClr val="FF0000"/>
                </a:solidFill>
              </a:rPr>
              <a:t>n</a:t>
            </a:r>
            <a:r>
              <a:rPr lang="ru-RU" sz="2000" dirty="0" smtClean="0"/>
              <a:t>) вещества</a:t>
            </a:r>
            <a:r>
              <a:rPr lang="ru-RU" sz="2000" dirty="0"/>
              <a:t>, содержащегося в 1 л </a:t>
            </a:r>
            <a:r>
              <a:rPr lang="ru-RU" sz="2000" dirty="0" smtClean="0"/>
              <a:t>раствора:</a:t>
            </a:r>
            <a:endParaRPr lang="ru-RU" sz="2000"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33256"/>
            <a:ext cx="294984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771800" y="5517232"/>
            <a:ext cx="6372200" cy="1323439"/>
          </a:xfrm>
          <a:prstGeom prst="rect">
            <a:avLst/>
          </a:prstGeom>
          <a:noFill/>
        </p:spPr>
        <p:txBody>
          <a:bodyPr wrap="square" rtlCol="0">
            <a:spAutoFit/>
          </a:bodyPr>
          <a:lstStyle/>
          <a:p>
            <a:r>
              <a:rPr lang="ru-RU" sz="2000" i="1" dirty="0"/>
              <a:t>а — количество растворенного вещества, г; </a:t>
            </a:r>
          </a:p>
          <a:p>
            <a:r>
              <a:rPr lang="ru-RU" sz="2000" i="1" dirty="0"/>
              <a:t>п </a:t>
            </a:r>
            <a:r>
              <a:rPr lang="ru-RU" sz="2000" i="1" dirty="0" smtClean="0"/>
              <a:t>- число </a:t>
            </a:r>
            <a:r>
              <a:rPr lang="ru-RU" sz="2000" i="1" dirty="0"/>
              <a:t>грамм-эквивалентов; </a:t>
            </a:r>
            <a:r>
              <a:rPr lang="ru-RU" sz="2000" i="1" dirty="0" smtClean="0"/>
              <a:t> </a:t>
            </a:r>
          </a:p>
          <a:p>
            <a:r>
              <a:rPr lang="ru-RU" sz="2000" i="1" dirty="0" smtClean="0"/>
              <a:t>V - объем </a:t>
            </a:r>
            <a:r>
              <a:rPr lang="ru-RU" sz="2000" i="1" dirty="0"/>
              <a:t>раствора, л; </a:t>
            </a:r>
          </a:p>
          <a:p>
            <a:r>
              <a:rPr lang="ru-RU" sz="2000" i="1" dirty="0"/>
              <a:t>Э — эквивалент растворенного вещества</a:t>
            </a:r>
            <a:r>
              <a:rPr lang="ru-RU" sz="2000" i="1" dirty="0" smtClean="0"/>
              <a:t>.         </a:t>
            </a:r>
            <a:r>
              <a:rPr lang="ru-RU" dirty="0" smtClean="0"/>
              <a:t>-27-259-</a:t>
            </a:r>
            <a:endParaRPr lang="ru-RU" dirty="0"/>
          </a:p>
        </p:txBody>
      </p:sp>
    </p:spTree>
    <p:extLst>
      <p:ext uri="{BB962C8B-B14F-4D97-AF65-F5344CB8AC3E}">
        <p14:creationId xmlns:p14="http://schemas.microsoft.com/office/powerpoint/2010/main" val="3696657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9144000" cy="6863417"/>
          </a:xfrm>
          <a:prstGeom prst="rect">
            <a:avLst/>
          </a:prstGeom>
          <a:noFill/>
        </p:spPr>
        <p:txBody>
          <a:bodyPr wrap="square" rtlCol="0">
            <a:spAutoFit/>
          </a:bodyPr>
          <a:lstStyle/>
          <a:p>
            <a:r>
              <a:rPr lang="ru-RU" sz="2000" b="1" i="1" dirty="0" smtClean="0"/>
              <a:t>	</a:t>
            </a:r>
          </a:p>
          <a:p>
            <a:endParaRPr lang="ru-RU" sz="2000" b="1" i="1" u="sng" dirty="0">
              <a:solidFill>
                <a:srgbClr val="FF0000"/>
              </a:solidFill>
            </a:endParaRPr>
          </a:p>
          <a:p>
            <a:endParaRPr lang="ru-RU" sz="2000" b="1" i="1" u="sng" dirty="0" smtClean="0">
              <a:solidFill>
                <a:srgbClr val="FF0000"/>
              </a:solidFill>
            </a:endParaRPr>
          </a:p>
          <a:p>
            <a:endParaRPr lang="ru-RU" sz="2000" b="1" i="1" u="sng" dirty="0">
              <a:solidFill>
                <a:srgbClr val="FF0000"/>
              </a:solidFill>
            </a:endParaRPr>
          </a:p>
          <a:p>
            <a:pPr algn="ctr"/>
            <a:endParaRPr lang="ru-RU" sz="2000" b="1" i="1" dirty="0" smtClean="0">
              <a:solidFill>
                <a:srgbClr val="FF0000"/>
              </a:solidFill>
            </a:endParaRPr>
          </a:p>
          <a:p>
            <a:pPr algn="ctr"/>
            <a:endParaRPr lang="ru-RU" sz="2000" b="1" i="1" dirty="0">
              <a:solidFill>
                <a:srgbClr val="FF0000"/>
              </a:solidFill>
            </a:endParaRPr>
          </a:p>
          <a:p>
            <a:r>
              <a:rPr lang="ru-RU" sz="2000" dirty="0"/>
              <a:t>	</a:t>
            </a:r>
            <a:endParaRPr lang="ru-RU" sz="2000" dirty="0" smtClean="0"/>
          </a:p>
          <a:p>
            <a:endParaRPr lang="ru-RU" sz="2000" dirty="0"/>
          </a:p>
          <a:p>
            <a:endParaRPr lang="ru-RU" sz="2000" dirty="0" smtClean="0"/>
          </a:p>
          <a:p>
            <a:r>
              <a:rPr lang="ru-RU" sz="2000" dirty="0" smtClean="0"/>
              <a:t>Другими </a:t>
            </a:r>
            <a:r>
              <a:rPr lang="ru-RU" sz="2000" dirty="0"/>
              <a:t>словами, грамм-эквивалент одного вещества реагирует с одним грамм-эквивалентом другого вещества. Это правило имеет большое значение в объемном анализе; им руководствуются при расчете результатов анализа. </a:t>
            </a:r>
          </a:p>
          <a:p>
            <a:r>
              <a:rPr lang="ru-RU" sz="2000" dirty="0"/>
              <a:t>Согласно правилу эквивалентности</a:t>
            </a:r>
            <a:r>
              <a:rPr lang="ru-RU" sz="2000" dirty="0" smtClean="0"/>
              <a:t>:</a:t>
            </a:r>
          </a:p>
          <a:p>
            <a:endParaRPr lang="ru-RU" sz="2000" dirty="0"/>
          </a:p>
          <a:p>
            <a:endParaRPr lang="ru-RU" sz="2000" dirty="0" smtClean="0"/>
          </a:p>
          <a:p>
            <a:r>
              <a:rPr lang="ru-RU" sz="2000" dirty="0" smtClean="0"/>
              <a:t>где   </a:t>
            </a:r>
            <a:r>
              <a:rPr lang="en-US" sz="2000" b="1" i="1" dirty="0" smtClean="0"/>
              <a:t>n</a:t>
            </a:r>
            <a:r>
              <a:rPr lang="ru-RU" sz="2000" b="1" i="1" baseline="-25000" dirty="0"/>
              <a:t>А</a:t>
            </a:r>
            <a:r>
              <a:rPr lang="ru-RU" sz="2000" b="1" i="1" dirty="0"/>
              <a:t>, </a:t>
            </a:r>
            <a:r>
              <a:rPr lang="en-US" sz="2000" b="1" i="1" dirty="0"/>
              <a:t>n</a:t>
            </a:r>
            <a:r>
              <a:rPr lang="ru-RU" sz="2000" b="1" i="1" baseline="-25000" dirty="0"/>
              <a:t>В</a:t>
            </a:r>
            <a:r>
              <a:rPr lang="ru-RU" sz="2000" dirty="0"/>
              <a:t> — число грамм-эквивалентов растворенного вещества </a:t>
            </a:r>
            <a:r>
              <a:rPr lang="ru-RU" sz="2000" b="1" i="1" dirty="0">
                <a:solidFill>
                  <a:srgbClr val="FF0000"/>
                </a:solidFill>
              </a:rPr>
              <a:t>А</a:t>
            </a:r>
            <a:r>
              <a:rPr lang="ru-RU" sz="2000" dirty="0">
                <a:solidFill>
                  <a:srgbClr val="FF0000"/>
                </a:solidFill>
              </a:rPr>
              <a:t> </a:t>
            </a:r>
            <a:r>
              <a:rPr lang="ru-RU" sz="2000" dirty="0"/>
              <a:t>и </a:t>
            </a:r>
            <a:r>
              <a:rPr lang="ru-RU" sz="2000" b="1" i="1" dirty="0">
                <a:solidFill>
                  <a:srgbClr val="FF0000"/>
                </a:solidFill>
              </a:rPr>
              <a:t>В</a:t>
            </a:r>
            <a:r>
              <a:rPr lang="ru-RU" sz="2000" dirty="0"/>
              <a:t>; </a:t>
            </a:r>
          </a:p>
          <a:p>
            <a:r>
              <a:rPr lang="ru-RU" sz="2000" dirty="0" smtClean="0"/>
              <a:t>         </a:t>
            </a:r>
            <a:r>
              <a:rPr lang="ru-RU" sz="2000" b="1" i="1" dirty="0" smtClean="0"/>
              <a:t>N</a:t>
            </a:r>
            <a:r>
              <a:rPr lang="ru-RU" sz="2000" dirty="0" smtClean="0"/>
              <a:t> </a:t>
            </a:r>
            <a:r>
              <a:rPr lang="ru-RU" sz="2000" dirty="0"/>
              <a:t>— нормальность раствора, г-</a:t>
            </a:r>
            <a:r>
              <a:rPr lang="ru-RU" sz="2000" dirty="0" err="1"/>
              <a:t>экв</a:t>
            </a:r>
            <a:r>
              <a:rPr lang="ru-RU" sz="2000" dirty="0"/>
              <a:t>/л;</a:t>
            </a:r>
          </a:p>
          <a:p>
            <a:r>
              <a:rPr lang="ru-RU" sz="2000" dirty="0" smtClean="0"/>
              <a:t>         </a:t>
            </a:r>
            <a:r>
              <a:rPr lang="ru-RU" sz="2000" b="1" i="1" dirty="0" smtClean="0"/>
              <a:t>V</a:t>
            </a:r>
            <a:r>
              <a:rPr lang="ru-RU" sz="2000" dirty="0" smtClean="0"/>
              <a:t> </a:t>
            </a:r>
            <a:r>
              <a:rPr lang="ru-RU" sz="2000" dirty="0"/>
              <a:t>— объем раствора, мл;</a:t>
            </a:r>
          </a:p>
          <a:p>
            <a:r>
              <a:rPr lang="ru-RU" sz="2000" dirty="0" smtClean="0"/>
              <a:t>         </a:t>
            </a:r>
            <a:r>
              <a:rPr lang="ru-RU" sz="2000" b="1" i="1" dirty="0" smtClean="0"/>
              <a:t>а</a:t>
            </a:r>
            <a:r>
              <a:rPr lang="ru-RU" sz="2000" dirty="0" smtClean="0"/>
              <a:t> </a:t>
            </a:r>
            <a:r>
              <a:rPr lang="ru-RU" sz="2000" dirty="0"/>
              <a:t>— количество растворенного вещества, г; </a:t>
            </a:r>
          </a:p>
          <a:p>
            <a:r>
              <a:rPr lang="ru-RU" sz="2000" dirty="0" smtClean="0"/>
              <a:t>         </a:t>
            </a:r>
            <a:r>
              <a:rPr lang="ru-RU" sz="2000" b="1" i="1" dirty="0" smtClean="0"/>
              <a:t>Э</a:t>
            </a:r>
            <a:r>
              <a:rPr lang="ru-RU" sz="2000" dirty="0" smtClean="0"/>
              <a:t> </a:t>
            </a:r>
            <a:r>
              <a:rPr lang="ru-RU" sz="2000" dirty="0"/>
              <a:t>— эквивалент растворенного вещества; </a:t>
            </a:r>
          </a:p>
          <a:p>
            <a:r>
              <a:rPr lang="ru-RU" sz="2000" dirty="0" smtClean="0"/>
              <a:t>         </a:t>
            </a:r>
            <a:r>
              <a:rPr lang="ru-RU" sz="2000" b="1" i="1" dirty="0" smtClean="0"/>
              <a:t>Т</a:t>
            </a:r>
            <a:r>
              <a:rPr lang="ru-RU" sz="2000" dirty="0" smtClean="0"/>
              <a:t> </a:t>
            </a:r>
            <a:r>
              <a:rPr lang="ru-RU" sz="2000" dirty="0"/>
              <a:t>— титр, г/см</a:t>
            </a:r>
            <a:r>
              <a:rPr lang="ru-RU" sz="2000" baseline="30000" dirty="0"/>
              <a:t>3</a:t>
            </a:r>
            <a:r>
              <a:rPr lang="ru-RU" sz="2000" dirty="0"/>
              <a:t> (мл).</a:t>
            </a:r>
          </a:p>
          <a:p>
            <a:pPr algn="r"/>
            <a:r>
              <a:rPr lang="ru-RU" sz="2000" dirty="0"/>
              <a:t>-</a:t>
            </a:r>
            <a:r>
              <a:rPr lang="ru-RU" sz="2000" dirty="0" smtClean="0"/>
              <a:t>28-260-</a:t>
            </a:r>
            <a:endParaRPr lang="ru-RU" sz="2000" dirty="0"/>
          </a:p>
        </p:txBody>
      </p:sp>
      <p:pic>
        <p:nvPicPr>
          <p:cNvPr id="1024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8429"/>
          <a:stretch/>
        </p:blipFill>
        <p:spPr bwMode="auto">
          <a:xfrm>
            <a:off x="971600" y="4005064"/>
            <a:ext cx="1646990"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b="18792"/>
          <a:stretch/>
        </p:blipFill>
        <p:spPr bwMode="auto">
          <a:xfrm>
            <a:off x="4211960" y="3960243"/>
            <a:ext cx="3096344" cy="613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Таблица 3"/>
          <p:cNvGraphicFramePr>
            <a:graphicFrameLocks noGrp="1"/>
          </p:cNvGraphicFramePr>
          <p:nvPr>
            <p:extLst>
              <p:ext uri="{D42A27DB-BD31-4B8C-83A1-F6EECF244321}">
                <p14:modId xmlns:p14="http://schemas.microsoft.com/office/powerpoint/2010/main" val="2851137965"/>
              </p:ext>
            </p:extLst>
          </p:nvPr>
        </p:nvGraphicFramePr>
        <p:xfrm>
          <a:off x="100192" y="23168"/>
          <a:ext cx="8943616" cy="1310640"/>
        </p:xfrm>
        <a:graphic>
          <a:graphicData uri="http://schemas.openxmlformats.org/drawingml/2006/table">
            <a:tbl>
              <a:tblPr firstRow="1" bandRow="1">
                <a:tableStyleId>{5C22544A-7EE6-4342-B048-85BDC9FD1C3A}</a:tableStyleId>
              </a:tblPr>
              <a:tblGrid>
                <a:gridCol w="894361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000" b="1" i="1" u="sng" dirty="0" smtClean="0">
                          <a:solidFill>
                            <a:srgbClr val="FF0000"/>
                          </a:solidFill>
                        </a:rPr>
                        <a:t>Титр (</a:t>
                      </a:r>
                      <a:r>
                        <a:rPr lang="ru-RU" sz="2000" b="1" i="1" u="sng" dirty="0" err="1" smtClean="0">
                          <a:solidFill>
                            <a:srgbClr val="FF0000"/>
                          </a:solidFill>
                        </a:rPr>
                        <a:t>Тв</a:t>
                      </a:r>
                      <a:r>
                        <a:rPr lang="ru-RU" sz="2000" b="1" i="1" u="sng" dirty="0" smtClean="0">
                          <a:solidFill>
                            <a:srgbClr val="FF0000"/>
                          </a:solidFill>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ru-RU" sz="2000" b="0" i="1" dirty="0" smtClean="0">
                          <a:solidFill>
                            <a:srgbClr val="FF0000"/>
                          </a:solidFill>
                        </a:rPr>
                        <a:t>Точную концентрацию стандартного раствора реагента </a:t>
                      </a:r>
                      <a:r>
                        <a:rPr lang="ru-RU" sz="2000" b="1" i="1" dirty="0" smtClean="0">
                          <a:solidFill>
                            <a:srgbClr val="FF0000"/>
                          </a:solidFill>
                        </a:rPr>
                        <a:t>В</a:t>
                      </a:r>
                      <a:r>
                        <a:rPr lang="ru-RU" sz="2000" b="0" i="1" dirty="0" smtClean="0">
                          <a:solidFill>
                            <a:srgbClr val="FF0000"/>
                          </a:solidFill>
                        </a:rPr>
                        <a:t> (</a:t>
                      </a:r>
                      <a:r>
                        <a:rPr lang="ru-RU" sz="2000" b="1" i="1" dirty="0" err="1" smtClean="0">
                          <a:solidFill>
                            <a:srgbClr val="FF0000"/>
                          </a:solidFill>
                        </a:rPr>
                        <a:t>титранта</a:t>
                      </a:r>
                      <a:r>
                        <a:rPr lang="ru-RU" sz="2000" b="0" i="1" dirty="0" smtClean="0">
                          <a:solidFill>
                            <a:srgbClr val="FF0000"/>
                          </a:solidFill>
                        </a:rPr>
                        <a:t>) называют титром и выражают числом граммов растворенного вещества, </a:t>
                      </a:r>
                    </a:p>
                    <a:p>
                      <a:pPr marL="0" marR="0" indent="0" algn="ctr" defTabSz="914400" rtl="0" eaLnBrk="1" fontAlgn="auto" latinLnBrk="0" hangingPunct="1">
                        <a:lnSpc>
                          <a:spcPct val="100000"/>
                        </a:lnSpc>
                        <a:spcBef>
                          <a:spcPts val="0"/>
                        </a:spcBef>
                        <a:spcAft>
                          <a:spcPts val="0"/>
                        </a:spcAft>
                        <a:buClrTx/>
                        <a:buSzTx/>
                        <a:buFontTx/>
                        <a:buNone/>
                        <a:tabLst/>
                        <a:defRPr/>
                      </a:pPr>
                      <a:r>
                        <a:rPr lang="ru-RU" sz="2000" b="0" i="1" dirty="0" smtClean="0">
                          <a:solidFill>
                            <a:srgbClr val="FF0000"/>
                          </a:solidFill>
                        </a:rPr>
                        <a:t>содержащегося в 1 см</a:t>
                      </a:r>
                      <a:r>
                        <a:rPr lang="ru-RU" sz="2000" b="0" i="1" baseline="30000" dirty="0" smtClean="0">
                          <a:solidFill>
                            <a:srgbClr val="FF0000"/>
                          </a:solidFill>
                        </a:rPr>
                        <a:t>3</a:t>
                      </a:r>
                      <a:r>
                        <a:rPr lang="ru-RU" sz="2000" b="0" i="1" dirty="0" smtClean="0">
                          <a:solidFill>
                            <a:srgbClr val="FF0000"/>
                          </a:solidFill>
                        </a:rPr>
                        <a:t> (мл) раствора</a:t>
                      </a:r>
                      <a:endParaRPr lang="ru-RU" i="1" dirty="0"/>
                    </a:p>
                  </a:txBody>
                  <a:tcPr>
                    <a:solidFill>
                      <a:srgbClr val="FFFF00"/>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3402061700"/>
              </p:ext>
            </p:extLst>
          </p:nvPr>
        </p:nvGraphicFramePr>
        <p:xfrm>
          <a:off x="143508" y="1412776"/>
          <a:ext cx="8856984" cy="1310640"/>
        </p:xfrm>
        <a:graphic>
          <a:graphicData uri="http://schemas.openxmlformats.org/drawingml/2006/table">
            <a:tbl>
              <a:tblPr firstRow="1" bandRow="1">
                <a:tableStyleId>{5C22544A-7EE6-4342-B048-85BDC9FD1C3A}</a:tableStyleId>
              </a:tblPr>
              <a:tblGrid>
                <a:gridCol w="8856984"/>
              </a:tblGrid>
              <a:tr h="370840">
                <a:tc>
                  <a:txBody>
                    <a:bodyPr/>
                    <a:lstStyle/>
                    <a:p>
                      <a:pPr algn="ctr"/>
                      <a:r>
                        <a:rPr lang="ru-RU" sz="2000" b="1" i="1" u="sng" dirty="0" smtClean="0">
                          <a:solidFill>
                            <a:srgbClr val="002060"/>
                          </a:solidFill>
                        </a:rPr>
                        <a:t>Правило (закон) эквивалентности</a:t>
                      </a:r>
                      <a:r>
                        <a:rPr lang="ru-RU" sz="2000" u="sng" dirty="0" smtClean="0">
                          <a:solidFill>
                            <a:srgbClr val="002060"/>
                          </a:solidFill>
                        </a:rPr>
                        <a:t>. </a:t>
                      </a:r>
                    </a:p>
                    <a:p>
                      <a:pPr algn="ctr"/>
                      <a:r>
                        <a:rPr lang="ru-RU" sz="2000" b="0" i="1" dirty="0" smtClean="0">
                          <a:solidFill>
                            <a:srgbClr val="002060"/>
                          </a:solidFill>
                        </a:rPr>
                        <a:t>Химические элементы или их соединения вступают в химические реакции друг с другом в строго определенных весовых количествах, </a:t>
                      </a:r>
                      <a:r>
                        <a:rPr lang="ru-RU" sz="2000" b="0" i="1" dirty="0" err="1" smtClean="0">
                          <a:solidFill>
                            <a:srgbClr val="002060"/>
                          </a:solidFill>
                        </a:rPr>
                        <a:t>содтветствующих</a:t>
                      </a:r>
                      <a:r>
                        <a:rPr lang="ru-RU" sz="2000" b="0" i="1" dirty="0" smtClean="0">
                          <a:solidFill>
                            <a:srgbClr val="002060"/>
                          </a:solidFill>
                        </a:rPr>
                        <a:t> их химическим </a:t>
                      </a:r>
                      <a:r>
                        <a:rPr lang="ru-RU" sz="2000" b="1" i="1" dirty="0" smtClean="0">
                          <a:solidFill>
                            <a:srgbClr val="FF0000"/>
                          </a:solidFill>
                        </a:rPr>
                        <a:t>эквивалентам</a:t>
                      </a:r>
                      <a:r>
                        <a:rPr lang="ru-RU" sz="2000" b="0" i="1" dirty="0" smtClean="0">
                          <a:solidFill>
                            <a:srgbClr val="FF0000"/>
                          </a:solidFill>
                        </a:rPr>
                        <a:t> </a:t>
                      </a:r>
                      <a:r>
                        <a:rPr lang="ru-RU" sz="2000" b="0" i="1" dirty="0" smtClean="0">
                          <a:solidFill>
                            <a:srgbClr val="002060"/>
                          </a:solidFill>
                        </a:rPr>
                        <a:t>(грамм-эквивалентам)</a:t>
                      </a:r>
                      <a:r>
                        <a:rPr lang="ru-RU" sz="2000" b="0" dirty="0" smtClean="0">
                          <a:solidFill>
                            <a:srgbClr val="002060"/>
                          </a:solidFill>
                        </a:rPr>
                        <a:t>. </a:t>
                      </a:r>
                      <a:endParaRPr lang="ru-RU" b="0" dirty="0"/>
                    </a:p>
                  </a:txBody>
                  <a:tcPr>
                    <a:solidFill>
                      <a:schemeClr val="accent6">
                        <a:lumMod val="40000"/>
                        <a:lumOff val="60000"/>
                      </a:schemeClr>
                    </a:solidFill>
                  </a:tcPr>
                </a:tc>
              </a:tr>
            </a:tbl>
          </a:graphicData>
        </a:graphic>
      </p:graphicFrame>
    </p:spTree>
    <p:extLst>
      <p:ext uri="{BB962C8B-B14F-4D97-AF65-F5344CB8AC3E}">
        <p14:creationId xmlns:p14="http://schemas.microsoft.com/office/powerpoint/2010/main" val="13828497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pPr algn="ctr"/>
            <a:r>
              <a:rPr lang="ru-RU" sz="2000" b="1" i="1" dirty="0" smtClean="0">
                <a:solidFill>
                  <a:srgbClr val="FF0000"/>
                </a:solidFill>
              </a:rPr>
              <a:t>Точка </a:t>
            </a:r>
            <a:r>
              <a:rPr lang="ru-RU" sz="2000" b="1" i="1" dirty="0">
                <a:solidFill>
                  <a:srgbClr val="FF0000"/>
                </a:solidFill>
              </a:rPr>
              <a:t>эквивалентности</a:t>
            </a:r>
            <a:r>
              <a:rPr lang="ru-RU" sz="2000" dirty="0">
                <a:solidFill>
                  <a:srgbClr val="FF0000"/>
                </a:solidFill>
              </a:rPr>
              <a:t> </a:t>
            </a:r>
            <a:r>
              <a:rPr lang="ru-RU" sz="2000" b="1" i="1" dirty="0">
                <a:solidFill>
                  <a:srgbClr val="FF0000"/>
                </a:solidFill>
              </a:rPr>
              <a:t>и конечная точка титрования</a:t>
            </a:r>
            <a:r>
              <a:rPr lang="ru-RU" sz="2000" dirty="0"/>
              <a:t>. </a:t>
            </a:r>
            <a:endParaRPr lang="ru-RU" sz="2000" dirty="0" smtClean="0"/>
          </a:p>
          <a:p>
            <a:r>
              <a:rPr lang="ru-RU" sz="2000" dirty="0" smtClean="0"/>
              <a:t>	Согласно </a:t>
            </a:r>
            <a:r>
              <a:rPr lang="ru-RU" sz="2000" dirty="0"/>
              <a:t>правилу эквивалентности, титрование необходимо продолжать до тех пор, пока количество прибавленного реагента </a:t>
            </a:r>
            <a:r>
              <a:rPr lang="ru-RU" sz="2000" b="1" i="1" dirty="0"/>
              <a:t>В</a:t>
            </a:r>
            <a:r>
              <a:rPr lang="ru-RU" sz="2000" dirty="0"/>
              <a:t> не станет эквивалентным содержанию определяемого вещества </a:t>
            </a:r>
            <a:r>
              <a:rPr lang="ru-RU" sz="2000" b="1" i="1" dirty="0"/>
              <a:t>А</a:t>
            </a:r>
            <a:r>
              <a:rPr lang="ru-RU" sz="2000" dirty="0"/>
              <a:t>. </a:t>
            </a:r>
            <a:endParaRPr lang="ru-RU" sz="2000" dirty="0" smtClean="0"/>
          </a:p>
          <a:p>
            <a:pPr algn="ctr"/>
            <a:r>
              <a:rPr lang="ru-RU" sz="2000" i="1" dirty="0" smtClean="0">
                <a:solidFill>
                  <a:srgbClr val="FF0000"/>
                </a:solidFill>
              </a:rPr>
              <a:t>Момент</a:t>
            </a:r>
            <a:r>
              <a:rPr lang="ru-RU" sz="2000" i="1" dirty="0">
                <a:solidFill>
                  <a:srgbClr val="FF0000"/>
                </a:solidFill>
              </a:rPr>
              <a:t>, в котором количество стандартного раствора реагента </a:t>
            </a:r>
            <a:r>
              <a:rPr lang="ru-RU" sz="2000" b="1" i="1" dirty="0">
                <a:solidFill>
                  <a:srgbClr val="FF0000"/>
                </a:solidFill>
              </a:rPr>
              <a:t>В</a:t>
            </a:r>
            <a:r>
              <a:rPr lang="ru-RU" sz="2000" i="1" dirty="0">
                <a:solidFill>
                  <a:srgbClr val="FF0000"/>
                </a:solidFill>
              </a:rPr>
              <a:t> (</a:t>
            </a:r>
            <a:r>
              <a:rPr lang="ru-RU" sz="2000" i="1" dirty="0" err="1">
                <a:solidFill>
                  <a:srgbClr val="FF0000"/>
                </a:solidFill>
              </a:rPr>
              <a:t>титранта</a:t>
            </a:r>
            <a:r>
              <a:rPr lang="ru-RU" sz="2000" i="1" dirty="0">
                <a:solidFill>
                  <a:srgbClr val="FF0000"/>
                </a:solidFill>
              </a:rPr>
              <a:t>) становится теоретически </a:t>
            </a:r>
            <a:r>
              <a:rPr lang="ru-RU" sz="2000" b="1" i="1" dirty="0">
                <a:solidFill>
                  <a:srgbClr val="FF0000"/>
                </a:solidFill>
              </a:rPr>
              <a:t>строго эквивалентным </a:t>
            </a:r>
            <a:r>
              <a:rPr lang="ru-RU" sz="2000" i="1" dirty="0">
                <a:solidFill>
                  <a:srgbClr val="FF0000"/>
                </a:solidFill>
              </a:rPr>
              <a:t>количеству определяемого вещества </a:t>
            </a:r>
            <a:r>
              <a:rPr lang="ru-RU" sz="2000" b="1" i="1" dirty="0">
                <a:solidFill>
                  <a:srgbClr val="FF0000"/>
                </a:solidFill>
              </a:rPr>
              <a:t>А</a:t>
            </a:r>
            <a:r>
              <a:rPr lang="ru-RU" sz="2000" i="1" dirty="0">
                <a:solidFill>
                  <a:srgbClr val="FF0000"/>
                </a:solidFill>
              </a:rPr>
              <a:t>, реагирующего с прибавляемым </a:t>
            </a:r>
            <a:r>
              <a:rPr lang="ru-RU" sz="2000" i="1" dirty="0" smtClean="0">
                <a:solidFill>
                  <a:srgbClr val="FF0000"/>
                </a:solidFill>
              </a:rPr>
              <a:t>реагентом </a:t>
            </a:r>
            <a:r>
              <a:rPr lang="ru-RU" sz="2000" b="1" i="1" dirty="0">
                <a:solidFill>
                  <a:srgbClr val="FF0000"/>
                </a:solidFill>
              </a:rPr>
              <a:t>В</a:t>
            </a:r>
            <a:r>
              <a:rPr lang="ru-RU" sz="2000" i="1" dirty="0">
                <a:solidFill>
                  <a:srgbClr val="FF0000"/>
                </a:solidFill>
              </a:rPr>
              <a:t>, согласно определенному уравнению химической реакции, называют </a:t>
            </a:r>
            <a:endParaRPr lang="ru-RU" sz="2000" i="1" dirty="0" smtClean="0">
              <a:solidFill>
                <a:srgbClr val="FF0000"/>
              </a:solidFill>
            </a:endParaRPr>
          </a:p>
          <a:p>
            <a:pPr algn="ctr"/>
            <a:r>
              <a:rPr lang="ru-RU" sz="2000" b="1" i="1" dirty="0" smtClean="0">
                <a:solidFill>
                  <a:srgbClr val="FF0000"/>
                </a:solidFill>
              </a:rPr>
              <a:t>точкой </a:t>
            </a:r>
            <a:r>
              <a:rPr lang="ru-RU" sz="2000" b="1" i="1" dirty="0">
                <a:solidFill>
                  <a:srgbClr val="FF0000"/>
                </a:solidFill>
              </a:rPr>
              <a:t>эквивалентности. </a:t>
            </a:r>
          </a:p>
          <a:p>
            <a:r>
              <a:rPr lang="ru-RU" sz="2000" dirty="0"/>
              <a:t>Точку эквивалентности можно определить следующими методами: </a:t>
            </a:r>
          </a:p>
          <a:p>
            <a:r>
              <a:rPr lang="ru-RU" sz="2000" b="1" i="1" dirty="0" smtClean="0">
                <a:solidFill>
                  <a:srgbClr val="FF0000"/>
                </a:solidFill>
              </a:rPr>
              <a:t>1) </a:t>
            </a:r>
            <a:r>
              <a:rPr lang="ru-RU" sz="2000" i="1" dirty="0" smtClean="0">
                <a:solidFill>
                  <a:srgbClr val="FF0000"/>
                </a:solidFill>
              </a:rPr>
              <a:t>визуально</a:t>
            </a:r>
            <a:r>
              <a:rPr lang="ru-RU" sz="2000" b="1" i="1" dirty="0" smtClean="0">
                <a:solidFill>
                  <a:srgbClr val="FF0000"/>
                </a:solidFill>
              </a:rPr>
              <a:t> </a:t>
            </a:r>
            <a:r>
              <a:rPr lang="ru-RU" sz="2000" i="1" dirty="0"/>
              <a:t>— по изменению цвета раствора</a:t>
            </a:r>
            <a:r>
              <a:rPr lang="ru-RU" sz="2000" dirty="0"/>
              <a:t>, </a:t>
            </a:r>
            <a:r>
              <a:rPr lang="ru-RU" sz="2000" i="1" dirty="0">
                <a:solidFill>
                  <a:srgbClr val="FF0000"/>
                </a:solidFill>
              </a:rPr>
              <a:t>если определяемое вещество </a:t>
            </a:r>
            <a:r>
              <a:rPr lang="ru-RU" sz="2000" i="1" dirty="0" smtClean="0">
                <a:solidFill>
                  <a:srgbClr val="FF0000"/>
                </a:solidFill>
              </a:rPr>
              <a:t>А</a:t>
            </a:r>
          </a:p>
          <a:p>
            <a:r>
              <a:rPr lang="ru-RU" sz="2000" i="1" dirty="0" smtClean="0">
                <a:solidFill>
                  <a:srgbClr val="FF0000"/>
                </a:solidFill>
              </a:rPr>
              <a:t>      или </a:t>
            </a:r>
            <a:r>
              <a:rPr lang="ru-RU" sz="2000" i="1" dirty="0">
                <a:solidFill>
                  <a:srgbClr val="FF0000"/>
                </a:solidFill>
              </a:rPr>
              <a:t>реагент В окрашены</a:t>
            </a:r>
            <a:r>
              <a:rPr lang="ru-RU" sz="2000" dirty="0"/>
              <a:t>, так как в точке эквивалентности  </a:t>
            </a:r>
            <a:r>
              <a:rPr lang="ru-RU" sz="2000" dirty="0" smtClean="0"/>
              <a:t>концентрация</a:t>
            </a:r>
          </a:p>
          <a:p>
            <a:r>
              <a:rPr lang="ru-RU" sz="2000" dirty="0"/>
              <a:t> </a:t>
            </a:r>
            <a:r>
              <a:rPr lang="ru-RU" sz="2000" dirty="0" smtClean="0"/>
              <a:t>     определяемого </a:t>
            </a:r>
            <a:r>
              <a:rPr lang="ru-RU" sz="2000" dirty="0"/>
              <a:t>вещества уменьшается до минимума, а </a:t>
            </a:r>
            <a:r>
              <a:rPr lang="ru-RU" sz="2000" dirty="0" smtClean="0"/>
              <a:t>концентрация</a:t>
            </a:r>
          </a:p>
          <a:p>
            <a:r>
              <a:rPr lang="ru-RU" sz="2000" dirty="0"/>
              <a:t> </a:t>
            </a:r>
            <a:r>
              <a:rPr lang="ru-RU" sz="2000" dirty="0" smtClean="0"/>
              <a:t>     </a:t>
            </a:r>
            <a:r>
              <a:rPr lang="ru-RU" sz="2000" dirty="0"/>
              <a:t>реагента В начинает повышаться; </a:t>
            </a:r>
          </a:p>
          <a:p>
            <a:r>
              <a:rPr lang="ru-RU" sz="2000" i="1" dirty="0">
                <a:solidFill>
                  <a:srgbClr val="FF0000"/>
                </a:solidFill>
              </a:rPr>
              <a:t>2) визуально — по появлению </a:t>
            </a:r>
            <a:r>
              <a:rPr lang="ru-RU" sz="2000" dirty="0"/>
              <a:t>помутнения или по изменению окраски раствора, </a:t>
            </a:r>
            <a:endParaRPr lang="ru-RU" sz="2000" dirty="0" smtClean="0"/>
          </a:p>
          <a:p>
            <a:r>
              <a:rPr lang="ru-RU" sz="2000" dirty="0" smtClean="0"/>
              <a:t>     вследствие образования продуктов </a:t>
            </a:r>
            <a:r>
              <a:rPr lang="ru-RU" sz="2000" dirty="0"/>
              <a:t>реакции, или индикатора, если А и </a:t>
            </a:r>
            <a:r>
              <a:rPr lang="ru-RU" sz="2000" dirty="0" smtClean="0"/>
              <a:t>В</a:t>
            </a:r>
          </a:p>
          <a:p>
            <a:r>
              <a:rPr lang="ru-RU" sz="2000" dirty="0"/>
              <a:t> </a:t>
            </a:r>
            <a:r>
              <a:rPr lang="ru-RU" sz="2000" dirty="0" smtClean="0"/>
              <a:t>     </a:t>
            </a:r>
            <a:r>
              <a:rPr lang="ru-RU" sz="2000" dirty="0"/>
              <a:t>бесцветны; </a:t>
            </a:r>
          </a:p>
          <a:p>
            <a:r>
              <a:rPr lang="ru-RU" sz="2000" i="1" dirty="0">
                <a:solidFill>
                  <a:srgbClr val="FF0000"/>
                </a:solidFill>
              </a:rPr>
              <a:t>3) </a:t>
            </a:r>
            <a:r>
              <a:rPr lang="ru-RU" sz="2000" i="1" dirty="0" smtClean="0">
                <a:solidFill>
                  <a:srgbClr val="FF0000"/>
                </a:solidFill>
              </a:rPr>
              <a:t>инструментальными </a:t>
            </a:r>
            <a:r>
              <a:rPr lang="ru-RU" sz="2000" i="1" dirty="0">
                <a:solidFill>
                  <a:srgbClr val="FF0000"/>
                </a:solidFill>
              </a:rPr>
              <a:t>методами </a:t>
            </a:r>
            <a:r>
              <a:rPr lang="ru-RU" sz="2000" dirty="0"/>
              <a:t>с </a:t>
            </a:r>
            <a:r>
              <a:rPr lang="ru-RU" sz="2000" dirty="0" smtClean="0"/>
              <a:t>последующим анализом </a:t>
            </a:r>
            <a:r>
              <a:rPr lang="ru-RU" sz="2000" dirty="0"/>
              <a:t>кривых </a:t>
            </a:r>
            <a:r>
              <a:rPr lang="ru-RU" sz="2000" dirty="0" err="1" smtClean="0"/>
              <a:t>титрова</a:t>
            </a:r>
            <a:r>
              <a:rPr lang="ru-RU" sz="2000" dirty="0" smtClean="0"/>
              <a:t>-</a:t>
            </a:r>
          </a:p>
          <a:p>
            <a:r>
              <a:rPr lang="ru-RU" sz="2000" dirty="0"/>
              <a:t> </a:t>
            </a:r>
            <a:r>
              <a:rPr lang="ru-RU" sz="2000" dirty="0" smtClean="0"/>
              <a:t>    </a:t>
            </a:r>
            <a:r>
              <a:rPr lang="ru-RU" sz="2000" dirty="0" err="1" smtClean="0"/>
              <a:t>ния</a:t>
            </a:r>
            <a:r>
              <a:rPr lang="ru-RU" sz="2000" dirty="0" smtClean="0"/>
              <a:t>, отражающих </a:t>
            </a:r>
            <a:r>
              <a:rPr lang="ru-RU" sz="2000" dirty="0"/>
              <a:t>происходящие в процессе титрования изменения </a:t>
            </a:r>
            <a:r>
              <a:rPr lang="ru-RU" sz="2000" dirty="0" smtClean="0"/>
              <a:t>физико-</a:t>
            </a:r>
          </a:p>
          <a:p>
            <a:r>
              <a:rPr lang="ru-RU" sz="2000" dirty="0"/>
              <a:t> </a:t>
            </a:r>
            <a:r>
              <a:rPr lang="ru-RU" sz="2000" dirty="0" smtClean="0"/>
              <a:t>    химических </a:t>
            </a:r>
            <a:r>
              <a:rPr lang="ru-RU" sz="2000" dirty="0"/>
              <a:t>параметров титруемых растворов (например, рН) независимо от </a:t>
            </a:r>
            <a:endParaRPr lang="ru-RU" sz="2000" dirty="0" smtClean="0"/>
          </a:p>
          <a:p>
            <a:r>
              <a:rPr lang="ru-RU" sz="2000" dirty="0"/>
              <a:t> </a:t>
            </a:r>
            <a:r>
              <a:rPr lang="ru-RU" sz="2000" dirty="0" smtClean="0"/>
              <a:t>    окраски </a:t>
            </a:r>
            <a:r>
              <a:rPr lang="ru-RU" sz="2000" b="1" i="1" dirty="0"/>
              <a:t>А</a:t>
            </a:r>
            <a:r>
              <a:rPr lang="ru-RU" sz="2000" dirty="0"/>
              <a:t> и </a:t>
            </a:r>
            <a:r>
              <a:rPr lang="ru-RU" sz="2000" b="1" i="1" dirty="0"/>
              <a:t>В</a:t>
            </a:r>
            <a:r>
              <a:rPr lang="ru-RU" sz="2000" dirty="0"/>
              <a:t>. </a:t>
            </a:r>
            <a:r>
              <a:rPr lang="ru-RU" sz="2000" i="1" dirty="0">
                <a:solidFill>
                  <a:srgbClr val="FF0000"/>
                </a:solidFill>
              </a:rPr>
              <a:t>Точку эквивалентности устанавливают по </a:t>
            </a:r>
            <a:r>
              <a:rPr lang="ru-RU" sz="2000" i="1" dirty="0" smtClean="0">
                <a:solidFill>
                  <a:srgbClr val="FF0000"/>
                </a:solidFill>
              </a:rPr>
              <a:t>пересечению</a:t>
            </a:r>
          </a:p>
          <a:p>
            <a:r>
              <a:rPr lang="ru-RU" sz="2000" i="1" dirty="0">
                <a:solidFill>
                  <a:srgbClr val="FF0000"/>
                </a:solidFill>
              </a:rPr>
              <a:t> </a:t>
            </a:r>
            <a:r>
              <a:rPr lang="ru-RU" sz="2000" i="1" dirty="0" smtClean="0">
                <a:solidFill>
                  <a:srgbClr val="FF0000"/>
                </a:solidFill>
              </a:rPr>
              <a:t>    кривых или </a:t>
            </a:r>
            <a:r>
              <a:rPr lang="ru-RU" sz="2000" i="1" dirty="0">
                <a:solidFill>
                  <a:srgbClr val="FF0000"/>
                </a:solidFill>
              </a:rPr>
              <a:t>по скачку кривой титрования</a:t>
            </a:r>
            <a:r>
              <a:rPr lang="ru-RU" sz="2000" dirty="0" smtClean="0"/>
              <a:t>.                                                     -29-261-</a:t>
            </a:r>
            <a:endParaRPr lang="ru-RU" sz="2000" dirty="0"/>
          </a:p>
        </p:txBody>
      </p:sp>
    </p:spTree>
    <p:extLst>
      <p:ext uri="{BB962C8B-B14F-4D97-AF65-F5344CB8AC3E}">
        <p14:creationId xmlns:p14="http://schemas.microsoft.com/office/powerpoint/2010/main" val="4110944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48029"/>
          </a:xfrm>
          <a:prstGeom prst="rect">
            <a:avLst/>
          </a:prstGeom>
          <a:noFill/>
        </p:spPr>
        <p:txBody>
          <a:bodyPr wrap="square" rtlCol="0">
            <a:spAutoFit/>
          </a:bodyPr>
          <a:lstStyle/>
          <a:p>
            <a:r>
              <a:rPr lang="ru-RU" sz="2000" dirty="0" smtClean="0"/>
              <a:t>	</a:t>
            </a:r>
            <a:r>
              <a:rPr lang="ru-RU" sz="2100" dirty="0" smtClean="0"/>
              <a:t>При </a:t>
            </a:r>
            <a:r>
              <a:rPr lang="ru-RU" sz="2100" dirty="0"/>
              <a:t>исследовании вещества неизвестного состава (например, руды, шлака, сплава и т. п.) </a:t>
            </a:r>
            <a:r>
              <a:rPr lang="ru-RU" sz="2100" i="1" dirty="0">
                <a:solidFill>
                  <a:srgbClr val="FF0000"/>
                </a:solidFill>
              </a:rPr>
              <a:t>количественному анализу предшествует качественный</a:t>
            </a:r>
            <a:r>
              <a:rPr lang="ru-RU" sz="2100" dirty="0"/>
              <a:t>, так как выбор метода количественного определения каждой составной части анализируемого вещества зависит от результатов качественного анализа. </a:t>
            </a:r>
          </a:p>
          <a:p>
            <a:r>
              <a:rPr lang="ru-RU" sz="2100" dirty="0" smtClean="0"/>
              <a:t>	Часто </a:t>
            </a:r>
            <a:r>
              <a:rPr lang="ru-RU" sz="2100" dirty="0"/>
              <a:t>бывает известен качественный состав анализируемых веществ (кислот, оснований, солей, сплавов и т. п.), а нередко известно и приблизительное содержание в них отдельных компонентов. Поэтому при исследовании известного вещества </a:t>
            </a:r>
            <a:r>
              <a:rPr lang="ru-RU" sz="2100" dirty="0" smtClean="0"/>
              <a:t>в </a:t>
            </a:r>
            <a:r>
              <a:rPr lang="ru-RU" sz="2100" dirty="0"/>
              <a:t>большинстве случаев не требуется предварительно проводить качественный анализ этого вещества. В таких случаях определяют содержание данного вещества в анализируемом образце или концентрацию его раствора. Иногда определяют только содержание одного или нескольких элементов, не являющихся основными компонентами данной сложной смеси, т. е. определяют примеси.</a:t>
            </a:r>
          </a:p>
          <a:p>
            <a:r>
              <a:rPr lang="ru-RU" sz="2100" dirty="0" smtClean="0"/>
              <a:t>	В </a:t>
            </a:r>
            <a:r>
              <a:rPr lang="ru-RU" sz="2100" dirty="0"/>
              <a:t>последнее время в связи с развитием новых отраслей промышленности стало необходимым определять содержание в анализируемом веществе ничтожнейших количеств </a:t>
            </a:r>
            <a:r>
              <a:rPr lang="ru-RU" sz="2100" b="1" i="1" dirty="0">
                <a:solidFill>
                  <a:srgbClr val="FF0000"/>
                </a:solidFill>
              </a:rPr>
              <a:t>примесей</a:t>
            </a:r>
            <a:r>
              <a:rPr lang="ru-RU" sz="2100" dirty="0">
                <a:solidFill>
                  <a:srgbClr val="FF0000"/>
                </a:solidFill>
              </a:rPr>
              <a:t> </a:t>
            </a:r>
            <a:r>
              <a:rPr lang="ru-RU" sz="2100" dirty="0"/>
              <a:t>(микропримесей). Определение микропримесей имеет большое значение при анализе особо чистых веществ. </a:t>
            </a:r>
          </a:p>
          <a:p>
            <a:pPr algn="r"/>
            <a:r>
              <a:rPr lang="ru-RU" sz="2000" dirty="0"/>
              <a:t>-</a:t>
            </a:r>
            <a:r>
              <a:rPr lang="ru-RU" sz="2000" dirty="0" smtClean="0"/>
              <a:t>3-235- </a:t>
            </a:r>
            <a:endParaRPr lang="ru-RU" sz="2000" dirty="0"/>
          </a:p>
          <a:p>
            <a:endParaRPr lang="ru-RU" sz="2000" dirty="0"/>
          </a:p>
        </p:txBody>
      </p:sp>
    </p:spTree>
    <p:extLst>
      <p:ext uri="{BB962C8B-B14F-4D97-AF65-F5344CB8AC3E}">
        <p14:creationId xmlns:p14="http://schemas.microsoft.com/office/powerpoint/2010/main" val="11182835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248138"/>
          </a:xfrm>
          <a:prstGeom prst="rect">
            <a:avLst/>
          </a:prstGeom>
          <a:noFill/>
        </p:spPr>
        <p:txBody>
          <a:bodyPr wrap="square" rtlCol="0">
            <a:spAutoFit/>
          </a:bodyPr>
          <a:lstStyle/>
          <a:p>
            <a:r>
              <a:rPr lang="ru-RU" sz="2000" dirty="0"/>
              <a:t> </a:t>
            </a:r>
            <a:r>
              <a:rPr lang="ru-RU" sz="2000" dirty="0" smtClean="0"/>
              <a:t>           Очень </a:t>
            </a:r>
            <a:r>
              <a:rPr lang="ru-RU" sz="2000" dirty="0"/>
              <a:t>часто конечная точка титрования не совсем точно совпадает с точкой эквивалентности, соответствующей теоретической точке конца титрования. </a:t>
            </a:r>
          </a:p>
          <a:p>
            <a:pPr algn="ctr"/>
            <a:r>
              <a:rPr lang="ru-RU" sz="2000" i="1" dirty="0">
                <a:solidFill>
                  <a:srgbClr val="FF0000"/>
                </a:solidFill>
              </a:rPr>
              <a:t>Точка эквивалентности наступает </a:t>
            </a:r>
            <a:r>
              <a:rPr lang="ru-RU" sz="2000" i="1" u="sng" dirty="0">
                <a:solidFill>
                  <a:srgbClr val="FF0000"/>
                </a:solidFill>
              </a:rPr>
              <a:t>в тот момент</a:t>
            </a:r>
            <a:r>
              <a:rPr lang="ru-RU" sz="2000" i="1" dirty="0">
                <a:solidFill>
                  <a:srgbClr val="FF0000"/>
                </a:solidFill>
              </a:rPr>
              <a:t>, когда в титруемый раствор прибавлено </a:t>
            </a:r>
            <a:r>
              <a:rPr lang="ru-RU" sz="2000" i="1" u="sng" dirty="0">
                <a:solidFill>
                  <a:srgbClr val="FF0000"/>
                </a:solidFill>
              </a:rPr>
              <a:t>теоретически</a:t>
            </a:r>
            <a:r>
              <a:rPr lang="ru-RU" sz="2000" i="1" dirty="0">
                <a:solidFill>
                  <a:srgbClr val="FF0000"/>
                </a:solidFill>
              </a:rPr>
              <a:t> требующееся количество реагента </a:t>
            </a:r>
            <a:r>
              <a:rPr lang="ru-RU" sz="2000" b="1" i="1" dirty="0">
                <a:solidFill>
                  <a:srgbClr val="FF0000"/>
                </a:solidFill>
              </a:rPr>
              <a:t>В</a:t>
            </a:r>
            <a:r>
              <a:rPr lang="ru-RU" sz="2000" i="1" dirty="0">
                <a:solidFill>
                  <a:srgbClr val="FF0000"/>
                </a:solidFill>
              </a:rPr>
              <a:t>, нацело реагирующего с определяемым веществом </a:t>
            </a:r>
            <a:r>
              <a:rPr lang="ru-RU" sz="2000" b="1" i="1" dirty="0">
                <a:solidFill>
                  <a:srgbClr val="FF0000"/>
                </a:solidFill>
              </a:rPr>
              <a:t>А</a:t>
            </a:r>
            <a:r>
              <a:rPr lang="ru-RU" sz="2000" i="1" dirty="0">
                <a:solidFill>
                  <a:srgbClr val="FF0000"/>
                </a:solidFill>
              </a:rPr>
              <a:t>. </a:t>
            </a:r>
            <a:endParaRPr lang="ru-RU" sz="2000" i="1" dirty="0" smtClean="0">
              <a:solidFill>
                <a:srgbClr val="FF0000"/>
              </a:solidFill>
            </a:endParaRPr>
          </a:p>
          <a:p>
            <a:r>
              <a:rPr lang="ru-RU" sz="2000" dirty="0" smtClean="0"/>
              <a:t>Следовательно</a:t>
            </a:r>
            <a:r>
              <a:rPr lang="ru-RU" sz="2000" dirty="0"/>
              <a:t>, теоретически в точке эквивалентности не должно быть ни вещества </a:t>
            </a:r>
            <a:r>
              <a:rPr lang="ru-RU" sz="2000" b="1" i="1" dirty="0"/>
              <a:t>А</a:t>
            </a:r>
            <a:r>
              <a:rPr lang="ru-RU" sz="2000" dirty="0"/>
              <a:t>, ни реагента </a:t>
            </a:r>
            <a:r>
              <a:rPr lang="ru-RU" sz="2000" b="1" i="1" dirty="0"/>
              <a:t>В</a:t>
            </a:r>
            <a:r>
              <a:rPr lang="ru-RU" sz="2000" dirty="0"/>
              <a:t>, если реакция их взаимодействия протекает количественно. Реакции, применяемые в объемном анализе, обратимы и в точке эквивалентности практически не доходят до конца. Эта одна из причин того, почему точка эквивалентности не всегда совпадает с конечной точкой титрования. </a:t>
            </a:r>
          </a:p>
          <a:p>
            <a:pPr>
              <a:spcAft>
                <a:spcPts val="600"/>
              </a:spcAft>
            </a:pPr>
            <a:r>
              <a:rPr lang="ru-RU" sz="2000" dirty="0"/>
              <a:t>В тех случаях, когда точка эквивалентности полностью или почти полностью совпадает с конечной точкой титрования, по количеству реагента, израсходованного на реакцию с определяемым веществом (</a:t>
            </a:r>
            <a:r>
              <a:rPr lang="ru-RU" sz="2000" b="1" i="1" dirty="0"/>
              <a:t>Т</a:t>
            </a:r>
            <a:r>
              <a:rPr lang="ru-RU" sz="2000" b="1" i="1" baseline="-25000" dirty="0"/>
              <a:t>В</a:t>
            </a:r>
            <a:r>
              <a:rPr lang="en-US" sz="2000" b="1" i="1" dirty="0"/>
              <a:t>V</a:t>
            </a:r>
            <a:r>
              <a:rPr lang="ru-RU" sz="2000" b="1" i="1" baseline="-25000" dirty="0"/>
              <a:t>В</a:t>
            </a:r>
            <a:r>
              <a:rPr lang="ru-RU" sz="2000" dirty="0"/>
              <a:t>), согласно правилу (закону) эквивалентности можно рассчитать количество определяемого вещества в граммах (</a:t>
            </a:r>
            <a:r>
              <a:rPr lang="en-US" sz="2000" b="1" i="1" dirty="0" err="1"/>
              <a:t>g</a:t>
            </a:r>
            <a:r>
              <a:rPr lang="en-US" sz="2000" b="1" i="1" baseline="-25000" dirty="0" err="1"/>
              <a:t>A</a:t>
            </a:r>
            <a:r>
              <a:rPr lang="ru-RU" sz="2000" dirty="0"/>
              <a:t>) или содержание его в процентах (</a:t>
            </a:r>
            <a:r>
              <a:rPr lang="en-US" sz="2000" b="1" i="1" dirty="0"/>
              <a:t>x</a:t>
            </a:r>
            <a:r>
              <a:rPr lang="ru-RU" sz="2000" b="1" i="1" baseline="-25000" dirty="0"/>
              <a:t>А</a:t>
            </a:r>
            <a:r>
              <a:rPr lang="ru-RU" sz="2000" dirty="0"/>
              <a:t>).</a:t>
            </a:r>
          </a:p>
          <a:p>
            <a:r>
              <a:rPr lang="ru-RU" sz="2000" b="1" i="1" dirty="0" smtClean="0"/>
              <a:t>	</a:t>
            </a:r>
            <a:r>
              <a:rPr lang="ru-RU" sz="2000" b="1" i="1" u="sng" dirty="0" smtClean="0">
                <a:solidFill>
                  <a:srgbClr val="FF0000"/>
                </a:solidFill>
              </a:rPr>
              <a:t>Навеска </a:t>
            </a:r>
            <a:r>
              <a:rPr lang="ru-RU" sz="2000" b="1" i="1" u="sng" dirty="0">
                <a:solidFill>
                  <a:srgbClr val="FF0000"/>
                </a:solidFill>
              </a:rPr>
              <a:t>анализируемого вещества</a:t>
            </a:r>
            <a:r>
              <a:rPr lang="ru-RU" sz="2000" dirty="0"/>
              <a:t>. Небольшое количество средней пробы вещества, которое берется для анализа, называют навеской. Для получения наиболее точных результатов необходимо брать рассчитанную навеску анализируемого вещества на аналитических весах. От точности взвешивания навески зависит точность результатов анализа. </a:t>
            </a:r>
            <a:endParaRPr lang="ru-RU" sz="2000" dirty="0" smtClean="0"/>
          </a:p>
          <a:p>
            <a:pPr algn="r"/>
            <a:r>
              <a:rPr lang="ru-RU" sz="2000" dirty="0" smtClean="0"/>
              <a:t>-</a:t>
            </a:r>
            <a:r>
              <a:rPr lang="ru-RU" sz="2000" dirty="0"/>
              <a:t>30-262-</a:t>
            </a:r>
          </a:p>
          <a:p>
            <a:endParaRPr lang="ru-RU" sz="2000" dirty="0"/>
          </a:p>
        </p:txBody>
      </p:sp>
    </p:spTree>
    <p:extLst>
      <p:ext uri="{BB962C8B-B14F-4D97-AF65-F5344CB8AC3E}">
        <p14:creationId xmlns:p14="http://schemas.microsoft.com/office/powerpoint/2010/main" val="1686270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171194"/>
          </a:xfrm>
          <a:prstGeom prst="rect">
            <a:avLst/>
          </a:prstGeom>
          <a:noFill/>
        </p:spPr>
        <p:txBody>
          <a:bodyPr wrap="square" rtlCol="0">
            <a:spAutoFit/>
          </a:bodyPr>
          <a:lstStyle/>
          <a:p>
            <a:r>
              <a:rPr lang="ru-RU" sz="2000" dirty="0"/>
              <a:t> </a:t>
            </a:r>
            <a:r>
              <a:rPr lang="ru-RU" sz="2000" dirty="0" smtClean="0"/>
              <a:t>            </a:t>
            </a:r>
            <a:r>
              <a:rPr lang="ru-RU" sz="2000" i="1" dirty="0" smtClean="0">
                <a:solidFill>
                  <a:srgbClr val="FF0000"/>
                </a:solidFill>
              </a:rPr>
              <a:t>Величину </a:t>
            </a:r>
            <a:r>
              <a:rPr lang="ru-RU" sz="2000" i="1" dirty="0">
                <a:solidFill>
                  <a:srgbClr val="FF0000"/>
                </a:solidFill>
              </a:rPr>
              <a:t>навески </a:t>
            </a:r>
            <a:r>
              <a:rPr lang="ru-RU" sz="2000" dirty="0"/>
              <a:t>выбирают в зависимости от относительного содержания определяемых компонентов в исследуемом продукте и от избираемого метода анализа. Зная приблизительное содержание в анализируемом образце того или иного компонента, можно рассчитать оптимальную величину навески</a:t>
            </a:r>
            <a:r>
              <a:rPr lang="ru-RU" sz="2000" dirty="0" smtClean="0"/>
              <a:t>.</a:t>
            </a:r>
          </a:p>
          <a:p>
            <a:pPr algn="just"/>
            <a:r>
              <a:rPr lang="ru-RU" sz="2000" dirty="0" smtClean="0"/>
              <a:t>        В </a:t>
            </a:r>
            <a:r>
              <a:rPr lang="ru-RU" sz="2000" dirty="0"/>
              <a:t>анализируемом объекте различают </a:t>
            </a:r>
            <a:r>
              <a:rPr lang="ru-RU" sz="2000" b="1" i="1" u="sng" dirty="0">
                <a:solidFill>
                  <a:srgbClr val="FF0000"/>
                </a:solidFill>
              </a:rPr>
              <a:t>основные компоненты</a:t>
            </a:r>
            <a:r>
              <a:rPr lang="ru-RU" sz="2000" dirty="0"/>
              <a:t>, составляющие от 1 до 99,99999%, </a:t>
            </a:r>
            <a:r>
              <a:rPr lang="ru-RU" sz="2000" i="1" dirty="0">
                <a:solidFill>
                  <a:srgbClr val="FF0000"/>
                </a:solidFill>
              </a:rPr>
              <a:t>и </a:t>
            </a:r>
            <a:r>
              <a:rPr lang="ru-RU" sz="2000" b="1" i="1" u="sng" dirty="0">
                <a:solidFill>
                  <a:srgbClr val="FF0000"/>
                </a:solidFill>
              </a:rPr>
              <a:t>примеси</a:t>
            </a:r>
            <a:r>
              <a:rPr lang="ru-RU" sz="2000" dirty="0"/>
              <a:t>, содержание которых составляет 0,01-1%. </a:t>
            </a:r>
            <a:r>
              <a:rPr lang="ru-RU" sz="2000" dirty="0" smtClean="0"/>
              <a:t>Эти </a:t>
            </a:r>
            <a:r>
              <a:rPr lang="ru-RU" sz="2000" dirty="0"/>
              <a:t>составные части анализируемого образца называют </a:t>
            </a:r>
            <a:r>
              <a:rPr lang="ru-RU" sz="2000" b="1" i="1" u="sng" dirty="0">
                <a:solidFill>
                  <a:srgbClr val="FF0000"/>
                </a:solidFill>
              </a:rPr>
              <a:t>макрокомпонентами</a:t>
            </a:r>
            <a:r>
              <a:rPr lang="ru-RU" sz="2000" dirty="0"/>
              <a:t>. </a:t>
            </a:r>
            <a:r>
              <a:rPr lang="ru-RU" sz="2000" dirty="0" smtClean="0"/>
              <a:t>	Компоненты</a:t>
            </a:r>
            <a:r>
              <a:rPr lang="ru-RU" sz="2000" dirty="0"/>
              <a:t>, содержащиеся в количествах </a:t>
            </a:r>
            <a:r>
              <a:rPr lang="ru-RU" sz="2000" b="1" i="1" u="sng" dirty="0">
                <a:solidFill>
                  <a:srgbClr val="FF0000"/>
                </a:solidFill>
              </a:rPr>
              <a:t>меньше 0,01%, </a:t>
            </a:r>
            <a:r>
              <a:rPr lang="ru-RU" sz="2000" dirty="0"/>
              <a:t>называют </a:t>
            </a:r>
            <a:r>
              <a:rPr lang="ru-RU" sz="2000" b="1" i="1" u="sng" dirty="0">
                <a:solidFill>
                  <a:srgbClr val="FF0000"/>
                </a:solidFill>
              </a:rPr>
              <a:t>микропримесями</a:t>
            </a:r>
            <a:r>
              <a:rPr lang="ru-RU" sz="2000" u="sng" dirty="0">
                <a:solidFill>
                  <a:srgbClr val="FF0000"/>
                </a:solidFill>
              </a:rPr>
              <a:t> (</a:t>
            </a:r>
            <a:r>
              <a:rPr lang="ru-RU" sz="2000" b="1" i="1" u="sng" dirty="0">
                <a:solidFill>
                  <a:srgbClr val="FF0000"/>
                </a:solidFill>
              </a:rPr>
              <a:t>микрокомпонентами</a:t>
            </a:r>
            <a:r>
              <a:rPr lang="ru-RU" sz="2000" u="sng" dirty="0">
                <a:solidFill>
                  <a:srgbClr val="FF0000"/>
                </a:solidFill>
              </a:rPr>
              <a:t>). </a:t>
            </a:r>
          </a:p>
          <a:p>
            <a:endParaRPr lang="ru-RU" sz="2000" dirty="0" smtClean="0"/>
          </a:p>
          <a:p>
            <a:endParaRPr lang="ru-RU" sz="2000" dirty="0"/>
          </a:p>
          <a:p>
            <a:endParaRPr lang="ru-RU" sz="2000" dirty="0" smtClean="0"/>
          </a:p>
          <a:p>
            <a:endParaRPr lang="ru-RU" sz="2000" dirty="0"/>
          </a:p>
          <a:p>
            <a:pPr algn="ctr"/>
            <a:r>
              <a:rPr lang="ru-RU" sz="2400" b="1" dirty="0">
                <a:solidFill>
                  <a:srgbClr val="FF0000"/>
                </a:solidFill>
              </a:rPr>
              <a:t>Реакции, используемые в объемном анализе. </a:t>
            </a:r>
            <a:endParaRPr lang="ru-RU" sz="2400" b="1" dirty="0" smtClean="0">
              <a:solidFill>
                <a:srgbClr val="FF0000"/>
              </a:solidFill>
            </a:endParaRPr>
          </a:p>
          <a:p>
            <a:r>
              <a:rPr lang="ru-RU" sz="2000" dirty="0" smtClean="0"/>
              <a:t>	Титриметрические </a:t>
            </a:r>
            <a:r>
              <a:rPr lang="ru-RU" sz="2000" dirty="0"/>
              <a:t>методы анализа основаны на использовании самых разнообразных реакций: </a:t>
            </a:r>
            <a:r>
              <a:rPr lang="ru-RU" sz="2000" i="1" dirty="0">
                <a:solidFill>
                  <a:srgbClr val="FF0000"/>
                </a:solidFill>
              </a:rPr>
              <a:t>нейтрализации, окисления-восстановления, осаждения, </a:t>
            </a:r>
            <a:r>
              <a:rPr lang="ru-RU" sz="2000" i="1" dirty="0" err="1">
                <a:solidFill>
                  <a:srgbClr val="FF0000"/>
                </a:solidFill>
              </a:rPr>
              <a:t>комплексообразования</a:t>
            </a:r>
            <a:r>
              <a:rPr lang="ru-RU" sz="2000" i="1" dirty="0">
                <a:solidFill>
                  <a:srgbClr val="FF0000"/>
                </a:solidFill>
              </a:rPr>
              <a:t>, ионного обмена, замещения, присоединения, конденсации и т. п.</a:t>
            </a:r>
          </a:p>
          <a:p>
            <a:r>
              <a:rPr lang="ru-RU" sz="2000" i="1" dirty="0" smtClean="0"/>
              <a:t>	</a:t>
            </a:r>
            <a:r>
              <a:rPr lang="ru-RU" sz="2000" b="1" i="1" dirty="0" smtClean="0"/>
              <a:t>Реакции </a:t>
            </a:r>
            <a:r>
              <a:rPr lang="ru-RU" sz="2000" b="1" i="1" dirty="0"/>
              <a:t>нейтрализации </a:t>
            </a:r>
            <a:r>
              <a:rPr lang="ru-RU" sz="2000" dirty="0"/>
              <a:t>используют при титровании неорганических и органических кислот и </a:t>
            </a:r>
            <a:r>
              <a:rPr lang="ru-RU" sz="2000" dirty="0" smtClean="0"/>
              <a:t>оснований</a:t>
            </a:r>
          </a:p>
          <a:p>
            <a:endParaRPr lang="ru-RU" sz="2000" dirty="0" smtClean="0"/>
          </a:p>
          <a:p>
            <a:pPr algn="r"/>
            <a:r>
              <a:rPr lang="ru-RU" sz="2000" dirty="0" smtClean="0"/>
              <a:t>-31-263-</a:t>
            </a:r>
            <a:endParaRPr lang="ru-RU" sz="2000" dirty="0"/>
          </a:p>
        </p:txBody>
      </p:sp>
      <p:graphicFrame>
        <p:nvGraphicFramePr>
          <p:cNvPr id="3" name="Таблица 2"/>
          <p:cNvGraphicFramePr>
            <a:graphicFrameLocks noGrp="1"/>
          </p:cNvGraphicFramePr>
          <p:nvPr>
            <p:extLst>
              <p:ext uri="{D42A27DB-BD31-4B8C-83A1-F6EECF244321}">
                <p14:modId xmlns:p14="http://schemas.microsoft.com/office/powerpoint/2010/main" val="1991610908"/>
              </p:ext>
            </p:extLst>
          </p:nvPr>
        </p:nvGraphicFramePr>
        <p:xfrm>
          <a:off x="143508" y="2852936"/>
          <a:ext cx="8856984" cy="914400"/>
        </p:xfrm>
        <a:graphic>
          <a:graphicData uri="http://schemas.openxmlformats.org/drawingml/2006/table">
            <a:tbl>
              <a:tblPr firstRow="1" bandRow="1">
                <a:tableStyleId>{5C22544A-7EE6-4342-B048-85BDC9FD1C3A}</a:tableStyleId>
              </a:tblPr>
              <a:tblGrid>
                <a:gridCol w="8856984"/>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0" i="1" dirty="0" smtClean="0">
                          <a:solidFill>
                            <a:srgbClr val="FF0000"/>
                          </a:solidFill>
                        </a:rPr>
                        <a:t>Выбор навески, требуемой для проведения анализа и определения макро- и микрокомпонентов, и выбор метода количественного анализа зависят от содержания основных определяемых веществ и микропримесей.</a:t>
                      </a:r>
                      <a:endParaRPr lang="ru-RU" dirty="0"/>
                    </a:p>
                  </a:txBody>
                  <a:tcPr>
                    <a:solidFill>
                      <a:schemeClr val="accent3">
                        <a:lumMod val="40000"/>
                        <a:lumOff val="60000"/>
                      </a:schemeClr>
                    </a:solidFill>
                  </a:tcPr>
                </a:tc>
              </a:tr>
            </a:tbl>
          </a:graphicData>
        </a:graphic>
      </p:graphicFrame>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0243" y="6237312"/>
            <a:ext cx="3577278"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3696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86473"/>
          </a:xfrm>
          <a:prstGeom prst="rect">
            <a:avLst/>
          </a:prstGeom>
          <a:noFill/>
        </p:spPr>
        <p:txBody>
          <a:bodyPr wrap="square" rtlCol="0">
            <a:spAutoFit/>
          </a:bodyPr>
          <a:lstStyle/>
          <a:p>
            <a:r>
              <a:rPr lang="ru-RU" sz="2000" dirty="0" smtClean="0"/>
              <a:t>	</a:t>
            </a:r>
            <a:r>
              <a:rPr lang="ru-RU" sz="2000" b="1" i="1" dirty="0" smtClean="0">
                <a:solidFill>
                  <a:srgbClr val="FF0000"/>
                </a:solidFill>
              </a:rPr>
              <a:t>Основания</a:t>
            </a:r>
            <a:r>
              <a:rPr lang="ru-RU" sz="2000" dirty="0" smtClean="0">
                <a:solidFill>
                  <a:srgbClr val="FF0000"/>
                </a:solidFill>
              </a:rPr>
              <a:t> </a:t>
            </a:r>
            <a:r>
              <a:rPr lang="ru-RU" sz="2000" dirty="0"/>
              <a:t>обычно титруют стандартными </a:t>
            </a:r>
            <a:r>
              <a:rPr lang="ru-RU" sz="2000" i="1" dirty="0">
                <a:solidFill>
                  <a:srgbClr val="FF0000"/>
                </a:solidFill>
              </a:rPr>
              <a:t>растворами кислот</a:t>
            </a:r>
            <a:r>
              <a:rPr lang="ru-RU" sz="2000" dirty="0"/>
              <a:t>, а </a:t>
            </a:r>
            <a:r>
              <a:rPr lang="ru-RU" sz="2000" b="1" i="1" dirty="0"/>
              <a:t>кислоты</a:t>
            </a:r>
            <a:r>
              <a:rPr lang="ru-RU" sz="2000" dirty="0"/>
              <a:t> – </a:t>
            </a:r>
            <a:r>
              <a:rPr lang="ru-RU" sz="2000" i="1" dirty="0">
                <a:solidFill>
                  <a:srgbClr val="FF0000"/>
                </a:solidFill>
              </a:rPr>
              <a:t>растворами </a:t>
            </a:r>
            <a:r>
              <a:rPr lang="ru-RU" sz="2000" i="1" dirty="0" smtClean="0">
                <a:solidFill>
                  <a:srgbClr val="FF0000"/>
                </a:solidFill>
              </a:rPr>
              <a:t>оснований</a:t>
            </a:r>
            <a:r>
              <a:rPr lang="ru-RU" sz="2000" dirty="0"/>
              <a:t>;</a:t>
            </a:r>
            <a:r>
              <a:rPr lang="ru-RU" sz="2000" dirty="0" smtClean="0"/>
              <a:t> </a:t>
            </a:r>
            <a:r>
              <a:rPr lang="ru-RU" sz="2000" dirty="0"/>
              <a:t>точку эквивалентности фиксируют с помощью кислотно-основных индикаторов или физико-химическими (инструментальными) методами. </a:t>
            </a:r>
            <a:endParaRPr lang="ru-RU" sz="2000" dirty="0" smtClean="0"/>
          </a:p>
          <a:p>
            <a:pPr>
              <a:spcAft>
                <a:spcPts val="600"/>
              </a:spcAft>
            </a:pPr>
            <a:r>
              <a:rPr lang="ru-RU" sz="2000" dirty="0"/>
              <a:t>	</a:t>
            </a:r>
            <a:r>
              <a:rPr lang="ru-RU" sz="2000" dirty="0" smtClean="0"/>
              <a:t>Так</a:t>
            </a:r>
            <a:r>
              <a:rPr lang="ru-RU" sz="2000" dirty="0"/>
              <a:t>, содержание хлористоводородной или уксусной кислоты определяют титрованием стандартным раствором едкого натра в присутствии метилового красного (при титровании НС</a:t>
            </a:r>
            <a:r>
              <a:rPr lang="en-US" sz="2000" dirty="0"/>
              <a:t>l</a:t>
            </a:r>
            <a:r>
              <a:rPr lang="ru-RU" sz="2000" dirty="0"/>
              <a:t>) или фенолфталеина (при титровании СН</a:t>
            </a:r>
            <a:r>
              <a:rPr lang="ru-RU" sz="2000" baseline="-25000" dirty="0"/>
              <a:t>3</a:t>
            </a:r>
            <a:r>
              <a:rPr lang="ru-RU" sz="2000" dirty="0"/>
              <a:t>СООН). </a:t>
            </a:r>
            <a:r>
              <a:rPr lang="ru-RU" sz="2000" dirty="0" smtClean="0"/>
              <a:t>	Содержание </a:t>
            </a:r>
            <a:r>
              <a:rPr lang="ru-RU" sz="2000" dirty="0"/>
              <a:t>оснований определяют титрованием стандартным раствором серной кислоты. </a:t>
            </a:r>
          </a:p>
          <a:p>
            <a:r>
              <a:rPr lang="ru-RU" sz="2000" i="1" dirty="0" smtClean="0"/>
              <a:t>	</a:t>
            </a:r>
            <a:r>
              <a:rPr lang="ru-RU" sz="2000" b="1" i="1" dirty="0" smtClean="0"/>
              <a:t>Реакции </a:t>
            </a:r>
            <a:r>
              <a:rPr lang="ru-RU" sz="2000" b="1" i="1" dirty="0"/>
              <a:t>окисления-восстановления</a:t>
            </a:r>
            <a:r>
              <a:rPr lang="ru-RU" sz="2000" b="1" dirty="0"/>
              <a:t> </a:t>
            </a:r>
            <a:r>
              <a:rPr lang="ru-RU" sz="2000" dirty="0"/>
              <a:t>используются при </a:t>
            </a:r>
            <a:r>
              <a:rPr lang="ru-RU" sz="2000" dirty="0" smtClean="0"/>
              <a:t>титровании </a:t>
            </a:r>
            <a:r>
              <a:rPr lang="ru-RU" sz="2000" i="1" dirty="0">
                <a:solidFill>
                  <a:srgbClr val="FF0000"/>
                </a:solidFill>
              </a:rPr>
              <a:t>неорганических восстановителей и окислителей</a:t>
            </a:r>
            <a:r>
              <a:rPr lang="ru-RU" sz="2000" dirty="0"/>
              <a:t>, а также множества органических соединений. Например:</a:t>
            </a:r>
          </a:p>
          <a:p>
            <a:r>
              <a:rPr lang="ru-RU" sz="2000" b="1" i="1" dirty="0" smtClean="0">
                <a:solidFill>
                  <a:srgbClr val="FF0000"/>
                </a:solidFill>
              </a:rPr>
              <a:t>	</a:t>
            </a:r>
            <a:r>
              <a:rPr lang="en-US" sz="2000" b="1" i="1" dirty="0" smtClean="0">
                <a:solidFill>
                  <a:srgbClr val="FF0000"/>
                </a:solidFill>
              </a:rPr>
              <a:t>I</a:t>
            </a:r>
            <a:r>
              <a:rPr lang="ru-RU" sz="2000" b="1" i="1" baseline="-25000" dirty="0">
                <a:solidFill>
                  <a:srgbClr val="FF0000"/>
                </a:solidFill>
              </a:rPr>
              <a:t>2</a:t>
            </a:r>
            <a:r>
              <a:rPr lang="ru-RU" sz="2000" b="1" i="1" dirty="0">
                <a:solidFill>
                  <a:srgbClr val="FF0000"/>
                </a:solidFill>
              </a:rPr>
              <a:t> + 2е = 2</a:t>
            </a:r>
            <a:r>
              <a:rPr lang="en-US" sz="2000" b="1" i="1" dirty="0">
                <a:solidFill>
                  <a:srgbClr val="FF0000"/>
                </a:solidFill>
              </a:rPr>
              <a:t>I</a:t>
            </a:r>
            <a:r>
              <a:rPr lang="ru-RU" sz="2000" b="1" i="1" baseline="30000" dirty="0">
                <a:solidFill>
                  <a:srgbClr val="FF0000"/>
                </a:solidFill>
              </a:rPr>
              <a:t>–</a:t>
            </a:r>
            <a:endParaRPr lang="ru-RU" sz="2000" b="1" i="1" dirty="0">
              <a:solidFill>
                <a:srgbClr val="FF0000"/>
              </a:solidFill>
            </a:endParaRPr>
          </a:p>
          <a:p>
            <a:r>
              <a:rPr lang="ru-RU" sz="2000" b="1" i="1" dirty="0" smtClean="0">
                <a:solidFill>
                  <a:srgbClr val="FF0000"/>
                </a:solidFill>
              </a:rPr>
              <a:t>		МпО</a:t>
            </a:r>
            <a:r>
              <a:rPr lang="ru-RU" sz="2000" b="1" i="1" baseline="-25000" dirty="0" smtClean="0">
                <a:solidFill>
                  <a:srgbClr val="FF0000"/>
                </a:solidFill>
              </a:rPr>
              <a:t>4</a:t>
            </a:r>
            <a:r>
              <a:rPr lang="ru-RU" sz="2000" b="1" i="1" baseline="30000" dirty="0" smtClean="0">
                <a:solidFill>
                  <a:srgbClr val="FF0000"/>
                </a:solidFill>
              </a:rPr>
              <a:t>2</a:t>
            </a:r>
            <a:r>
              <a:rPr lang="ru-RU" sz="2000" b="1" i="1" baseline="30000" dirty="0">
                <a:solidFill>
                  <a:srgbClr val="FF0000"/>
                </a:solidFill>
              </a:rPr>
              <a:t>–</a:t>
            </a:r>
            <a:r>
              <a:rPr lang="ru-RU" sz="2000" b="1" i="1" dirty="0">
                <a:solidFill>
                  <a:srgbClr val="FF0000"/>
                </a:solidFill>
              </a:rPr>
              <a:t> + 5е + 8Н</a:t>
            </a:r>
            <a:r>
              <a:rPr lang="ru-RU" sz="2000" b="1" i="1" baseline="30000" dirty="0">
                <a:solidFill>
                  <a:srgbClr val="FF0000"/>
                </a:solidFill>
              </a:rPr>
              <a:t>+</a:t>
            </a:r>
            <a:r>
              <a:rPr lang="ru-RU" sz="2000" b="1" i="1" dirty="0">
                <a:solidFill>
                  <a:srgbClr val="FF0000"/>
                </a:solidFill>
              </a:rPr>
              <a:t> = М</a:t>
            </a:r>
            <a:r>
              <a:rPr lang="en-US" sz="2000" b="1" i="1" dirty="0">
                <a:solidFill>
                  <a:srgbClr val="FF0000"/>
                </a:solidFill>
              </a:rPr>
              <a:t>n</a:t>
            </a:r>
            <a:r>
              <a:rPr lang="ru-RU" sz="2000" b="1" i="1" baseline="30000" dirty="0">
                <a:solidFill>
                  <a:srgbClr val="FF0000"/>
                </a:solidFill>
              </a:rPr>
              <a:t>2+</a:t>
            </a:r>
            <a:r>
              <a:rPr lang="ru-RU" sz="2000" b="1" i="1" dirty="0">
                <a:solidFill>
                  <a:srgbClr val="FF0000"/>
                </a:solidFill>
              </a:rPr>
              <a:t> + 4Н</a:t>
            </a:r>
            <a:r>
              <a:rPr lang="ru-RU" sz="2000" b="1" i="1" baseline="-25000" dirty="0">
                <a:solidFill>
                  <a:srgbClr val="FF0000"/>
                </a:solidFill>
              </a:rPr>
              <a:t>2</a:t>
            </a:r>
            <a:r>
              <a:rPr lang="ru-RU" sz="2000" b="1" i="1" dirty="0">
                <a:solidFill>
                  <a:srgbClr val="FF0000"/>
                </a:solidFill>
              </a:rPr>
              <a:t>0</a:t>
            </a:r>
          </a:p>
          <a:p>
            <a:r>
              <a:rPr lang="ru-RU" sz="2000" b="1" i="1" dirty="0" smtClean="0">
                <a:solidFill>
                  <a:srgbClr val="FF0000"/>
                </a:solidFill>
              </a:rPr>
              <a:t>			Сг</a:t>
            </a:r>
            <a:r>
              <a:rPr lang="ru-RU" sz="2000" b="1" i="1" baseline="-25000" dirty="0" smtClean="0">
                <a:solidFill>
                  <a:srgbClr val="FF0000"/>
                </a:solidFill>
              </a:rPr>
              <a:t>2</a:t>
            </a:r>
            <a:r>
              <a:rPr lang="ru-RU" sz="2000" b="1" i="1" dirty="0" smtClean="0">
                <a:solidFill>
                  <a:srgbClr val="FF0000"/>
                </a:solidFill>
              </a:rPr>
              <a:t>0</a:t>
            </a:r>
            <a:r>
              <a:rPr lang="ru-RU" sz="2000" b="1" i="1" baseline="-25000" dirty="0" smtClean="0">
                <a:solidFill>
                  <a:srgbClr val="FF0000"/>
                </a:solidFill>
              </a:rPr>
              <a:t>7</a:t>
            </a:r>
            <a:r>
              <a:rPr lang="ru-RU" sz="2000" b="1" i="1" baseline="30000" dirty="0" smtClean="0">
                <a:solidFill>
                  <a:srgbClr val="FF0000"/>
                </a:solidFill>
              </a:rPr>
              <a:t>2</a:t>
            </a:r>
            <a:r>
              <a:rPr lang="ru-RU" sz="2000" b="1" i="1" baseline="30000" dirty="0">
                <a:solidFill>
                  <a:srgbClr val="FF0000"/>
                </a:solidFill>
              </a:rPr>
              <a:t>–</a:t>
            </a:r>
            <a:r>
              <a:rPr lang="ru-RU" sz="2000" b="1" i="1" dirty="0">
                <a:solidFill>
                  <a:srgbClr val="FF0000"/>
                </a:solidFill>
              </a:rPr>
              <a:t> + 6е + 14Н</a:t>
            </a:r>
            <a:r>
              <a:rPr lang="ru-RU" sz="2000" b="1" i="1" baseline="30000" dirty="0">
                <a:solidFill>
                  <a:srgbClr val="FF0000"/>
                </a:solidFill>
              </a:rPr>
              <a:t>+</a:t>
            </a:r>
            <a:r>
              <a:rPr lang="ru-RU" sz="2000" b="1" i="1" dirty="0">
                <a:solidFill>
                  <a:srgbClr val="FF0000"/>
                </a:solidFill>
              </a:rPr>
              <a:t> =  2Сг</a:t>
            </a:r>
            <a:r>
              <a:rPr lang="ru-RU" sz="2000" b="1" i="1" baseline="30000" dirty="0">
                <a:solidFill>
                  <a:srgbClr val="FF0000"/>
                </a:solidFill>
              </a:rPr>
              <a:t>3+</a:t>
            </a:r>
            <a:r>
              <a:rPr lang="ru-RU" sz="2000" b="1" i="1" dirty="0">
                <a:solidFill>
                  <a:srgbClr val="FF0000"/>
                </a:solidFill>
              </a:rPr>
              <a:t> + 7Н</a:t>
            </a:r>
            <a:r>
              <a:rPr lang="ru-RU" sz="2000" b="1" i="1" baseline="30000" dirty="0">
                <a:solidFill>
                  <a:srgbClr val="FF0000"/>
                </a:solidFill>
              </a:rPr>
              <a:t>2</a:t>
            </a:r>
            <a:r>
              <a:rPr lang="ru-RU" sz="2000" b="1" i="1" dirty="0">
                <a:solidFill>
                  <a:srgbClr val="FF0000"/>
                </a:solidFill>
              </a:rPr>
              <a:t>0</a:t>
            </a:r>
          </a:p>
          <a:p>
            <a:r>
              <a:rPr lang="ru-RU" sz="2000" b="1" i="1" dirty="0" smtClean="0">
                <a:solidFill>
                  <a:srgbClr val="FF0000"/>
                </a:solidFill>
              </a:rPr>
              <a:t>				</a:t>
            </a:r>
            <a:r>
              <a:rPr lang="en-US" sz="2000" b="1" i="1" dirty="0" smtClean="0">
                <a:solidFill>
                  <a:srgbClr val="FF0000"/>
                </a:solidFill>
              </a:rPr>
              <a:t>Fe</a:t>
            </a:r>
            <a:r>
              <a:rPr lang="en-US" sz="2000" b="1" i="1" baseline="30000" dirty="0" smtClean="0">
                <a:solidFill>
                  <a:srgbClr val="FF0000"/>
                </a:solidFill>
              </a:rPr>
              <a:t>2</a:t>
            </a:r>
            <a:r>
              <a:rPr lang="en-US" sz="2000" b="1" i="1" baseline="30000" dirty="0">
                <a:solidFill>
                  <a:srgbClr val="FF0000"/>
                </a:solidFill>
              </a:rPr>
              <a:t>+</a:t>
            </a:r>
            <a:r>
              <a:rPr lang="en-US" sz="2000" b="1" i="1" dirty="0">
                <a:solidFill>
                  <a:srgbClr val="FF0000"/>
                </a:solidFill>
              </a:rPr>
              <a:t> – e  = Fe</a:t>
            </a:r>
            <a:r>
              <a:rPr lang="en-US" sz="2000" b="1" i="1" baseline="30000" dirty="0">
                <a:solidFill>
                  <a:srgbClr val="FF0000"/>
                </a:solidFill>
              </a:rPr>
              <a:t>3+</a:t>
            </a:r>
            <a:endParaRPr lang="ru-RU" sz="2000" b="1" i="1" dirty="0">
              <a:solidFill>
                <a:srgbClr val="FF0000"/>
              </a:solidFill>
            </a:endParaRPr>
          </a:p>
          <a:p>
            <a:pPr>
              <a:spcAft>
                <a:spcPts val="600"/>
              </a:spcAft>
            </a:pPr>
            <a:r>
              <a:rPr lang="ru-RU" sz="2000" b="1" i="1" dirty="0" smtClean="0">
                <a:solidFill>
                  <a:srgbClr val="FF0000"/>
                </a:solidFill>
              </a:rPr>
              <a:t>					</a:t>
            </a:r>
            <a:r>
              <a:rPr lang="en-US" sz="2000" b="1" i="1" dirty="0" smtClean="0">
                <a:solidFill>
                  <a:srgbClr val="FF0000"/>
                </a:solidFill>
              </a:rPr>
              <a:t>Ti</a:t>
            </a:r>
            <a:r>
              <a:rPr lang="en-US" sz="2000" b="1" i="1" baseline="30000" dirty="0" smtClean="0">
                <a:solidFill>
                  <a:srgbClr val="FF0000"/>
                </a:solidFill>
              </a:rPr>
              <a:t>3</a:t>
            </a:r>
            <a:r>
              <a:rPr lang="en-US" sz="2000" b="1" i="1" baseline="30000" dirty="0">
                <a:solidFill>
                  <a:srgbClr val="FF0000"/>
                </a:solidFill>
              </a:rPr>
              <a:t>+</a:t>
            </a:r>
            <a:r>
              <a:rPr lang="en-US" sz="2000" b="1" i="1" dirty="0">
                <a:solidFill>
                  <a:srgbClr val="FF0000"/>
                </a:solidFill>
              </a:rPr>
              <a:t> –e = Ti</a:t>
            </a:r>
            <a:r>
              <a:rPr lang="en-US" sz="2000" b="1" i="1" baseline="30000" dirty="0">
                <a:solidFill>
                  <a:srgbClr val="FF0000"/>
                </a:solidFill>
              </a:rPr>
              <a:t>4+</a:t>
            </a:r>
            <a:endParaRPr lang="ru-RU" sz="2000" b="1" i="1" dirty="0">
              <a:solidFill>
                <a:srgbClr val="FF0000"/>
              </a:solidFill>
            </a:endParaRPr>
          </a:p>
          <a:p>
            <a:pPr algn="ctr"/>
            <a:r>
              <a:rPr lang="ru-RU" sz="2000" i="1" dirty="0" smtClean="0"/>
              <a:t>Восстановители </a:t>
            </a:r>
            <a:r>
              <a:rPr lang="ru-RU" sz="2000" i="1" dirty="0"/>
              <a:t>обычно титруют стандартными растворами окислителей, </a:t>
            </a:r>
            <a:endParaRPr lang="ru-RU" sz="2000" i="1" dirty="0" smtClean="0"/>
          </a:p>
          <a:p>
            <a:pPr algn="ctr">
              <a:spcAft>
                <a:spcPts val="600"/>
              </a:spcAft>
            </a:pPr>
            <a:r>
              <a:rPr lang="ru-RU" sz="2000" i="1" dirty="0" smtClean="0"/>
              <a:t>а </a:t>
            </a:r>
            <a:r>
              <a:rPr lang="ru-RU" sz="2000" i="1" dirty="0"/>
              <a:t>окислители — растворами восстановителей. </a:t>
            </a:r>
            <a:endParaRPr lang="ru-RU" sz="2000" i="1" dirty="0" smtClean="0"/>
          </a:p>
          <a:p>
            <a:r>
              <a:rPr lang="ru-RU" sz="2000" dirty="0" smtClean="0"/>
              <a:t>Точку </a:t>
            </a:r>
            <a:r>
              <a:rPr lang="ru-RU" sz="2000" dirty="0"/>
              <a:t>эквивалентности фиксируют с помощью </a:t>
            </a:r>
            <a:r>
              <a:rPr lang="ru-RU" sz="2000" dirty="0" err="1"/>
              <a:t>окислительно</a:t>
            </a:r>
            <a:r>
              <a:rPr lang="ru-RU" sz="2000" dirty="0"/>
              <a:t>-восстановительных (</a:t>
            </a:r>
            <a:r>
              <a:rPr lang="ru-RU" sz="2000" dirty="0" err="1"/>
              <a:t>ред-окс</a:t>
            </a:r>
            <a:r>
              <a:rPr lang="ru-RU" sz="2000" dirty="0"/>
              <a:t>) индикаторов или другими способами. </a:t>
            </a:r>
            <a:r>
              <a:rPr lang="ru-RU" sz="2000" dirty="0" smtClean="0"/>
              <a:t>                                                -32-264-</a:t>
            </a:r>
            <a:endParaRPr lang="ru-RU" sz="2000" dirty="0"/>
          </a:p>
        </p:txBody>
      </p:sp>
    </p:spTree>
    <p:extLst>
      <p:ext uri="{BB962C8B-B14F-4D97-AF65-F5344CB8AC3E}">
        <p14:creationId xmlns:p14="http://schemas.microsoft.com/office/powerpoint/2010/main" val="1488648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0" y="0"/>
                <a:ext cx="9144000" cy="6924973"/>
              </a:xfrm>
              <a:prstGeom prst="rect">
                <a:avLst/>
              </a:prstGeom>
              <a:noFill/>
            </p:spPr>
            <p:txBody>
              <a:bodyPr wrap="square" rtlCol="0">
                <a:spAutoFit/>
              </a:bodyPr>
              <a:lstStyle/>
              <a:p>
                <a:r>
                  <a:rPr lang="ru-RU" sz="2000" i="1" dirty="0" smtClean="0"/>
                  <a:t>	</a:t>
                </a:r>
                <a:r>
                  <a:rPr lang="ru-RU" sz="2000" b="1" i="1" u="sng" dirty="0" smtClean="0">
                    <a:solidFill>
                      <a:srgbClr val="FF0000"/>
                    </a:solidFill>
                  </a:rPr>
                  <a:t>Реакции </a:t>
                </a:r>
                <a:r>
                  <a:rPr lang="ru-RU" sz="2000" b="1" i="1" u="sng" dirty="0">
                    <a:solidFill>
                      <a:srgbClr val="FF0000"/>
                    </a:solidFill>
                  </a:rPr>
                  <a:t>осаждения </a:t>
                </a:r>
                <a:r>
                  <a:rPr lang="ru-RU" sz="2000" dirty="0"/>
                  <a:t>используют при титровании веществ, образующих в соответствующей среде </a:t>
                </a:r>
                <a:r>
                  <a:rPr lang="ru-RU" sz="2000" b="1" i="1" dirty="0"/>
                  <a:t>нерастворимые</a:t>
                </a:r>
                <a:r>
                  <a:rPr lang="ru-RU" sz="2000" dirty="0"/>
                  <a:t> продукты: соли бария, серебра, свинца, ртути (</a:t>
                </a:r>
                <a:r>
                  <a:rPr lang="en-US" sz="2000" dirty="0"/>
                  <a:t>II</a:t>
                </a:r>
                <a:r>
                  <a:rPr lang="ru-RU" sz="2000" dirty="0"/>
                  <a:t>), меди (</a:t>
                </a:r>
                <a:r>
                  <a:rPr lang="en-US" sz="2000" dirty="0"/>
                  <a:t>II</a:t>
                </a:r>
                <a:r>
                  <a:rPr lang="ru-RU" sz="2000" dirty="0"/>
                  <a:t>), кадмия, таллия (</a:t>
                </a:r>
                <a:r>
                  <a:rPr lang="en-US" sz="2000" dirty="0"/>
                  <a:t>I</a:t>
                </a:r>
                <a:r>
                  <a:rPr lang="ru-RU" sz="2000" dirty="0"/>
                  <a:t>); галогениды, сульфаты, хроматы, оксалаты и т. п. Например: </a:t>
                </a:r>
              </a:p>
              <a:p>
                <a:pPr algn="ctr"/>
                <a:r>
                  <a:rPr lang="en-US" sz="2400" i="1" dirty="0" smtClean="0">
                    <a:solidFill>
                      <a:srgbClr val="FF0000"/>
                    </a:solidFill>
                  </a:rPr>
                  <a:t>Ag</a:t>
                </a:r>
                <a:r>
                  <a:rPr lang="en-US" sz="2400" i="1" baseline="30000" dirty="0">
                    <a:solidFill>
                      <a:srgbClr val="FF0000"/>
                    </a:solidFill>
                  </a:rPr>
                  <a:t>+</a:t>
                </a:r>
                <a:r>
                  <a:rPr lang="en-US" sz="2400" i="1" dirty="0">
                    <a:solidFill>
                      <a:srgbClr val="FF0000"/>
                    </a:solidFill>
                  </a:rPr>
                  <a:t> + </a:t>
                </a:r>
                <a:r>
                  <a:rPr lang="en-US" sz="2400" i="1" dirty="0" err="1">
                    <a:solidFill>
                      <a:srgbClr val="FF0000"/>
                    </a:solidFill>
                  </a:rPr>
                  <a:t>Cl</a:t>
                </a:r>
                <a:r>
                  <a:rPr lang="en-US" sz="2400" i="1" baseline="30000" dirty="0">
                    <a:solidFill>
                      <a:srgbClr val="FF0000"/>
                    </a:solidFill>
                  </a:rPr>
                  <a:t>–</a:t>
                </a:r>
                <a:r>
                  <a:rPr lang="en-US" sz="2400" i="1" dirty="0">
                    <a:solidFill>
                      <a:srgbClr val="FF0000"/>
                    </a:solidFill>
                  </a:rPr>
                  <a:t> = </a:t>
                </a:r>
                <a14:m>
                  <m:oMath xmlns:m="http://schemas.openxmlformats.org/officeDocument/2006/math">
                    <m:r>
                      <a:rPr lang="en-US" sz="2400" i="1">
                        <a:solidFill>
                          <a:srgbClr val="FF0000"/>
                        </a:solidFill>
                        <a:latin typeface="Cambria Math"/>
                      </a:rPr>
                      <m:t>↓</m:t>
                    </m:r>
                  </m:oMath>
                </a14:m>
                <a:r>
                  <a:rPr lang="en-US" sz="2400" i="1" dirty="0">
                    <a:solidFill>
                      <a:srgbClr val="FF0000"/>
                    </a:solidFill>
                  </a:rPr>
                  <a:t> </a:t>
                </a:r>
                <a:r>
                  <a:rPr lang="en-US" sz="2400" i="1" dirty="0" err="1" smtClean="0">
                    <a:solidFill>
                      <a:srgbClr val="FF0000"/>
                    </a:solidFill>
                  </a:rPr>
                  <a:t>AgCl</a:t>
                </a:r>
                <a:r>
                  <a:rPr lang="ru-RU" sz="2400" i="1" dirty="0" smtClean="0">
                    <a:solidFill>
                      <a:srgbClr val="FF0000"/>
                    </a:solidFill>
                  </a:rPr>
                  <a:t>                      </a:t>
                </a:r>
                <a:r>
                  <a:rPr lang="en-US" sz="2400" i="1" dirty="0" smtClean="0">
                    <a:solidFill>
                      <a:srgbClr val="FF0000"/>
                    </a:solidFill>
                  </a:rPr>
                  <a:t>Ba</a:t>
                </a:r>
                <a:r>
                  <a:rPr lang="en-US" sz="2400" i="1" baseline="30000" dirty="0" smtClean="0">
                    <a:solidFill>
                      <a:srgbClr val="FF0000"/>
                    </a:solidFill>
                  </a:rPr>
                  <a:t>2</a:t>
                </a:r>
                <a:r>
                  <a:rPr lang="en-US" sz="2400" i="1" baseline="30000" dirty="0">
                    <a:solidFill>
                      <a:srgbClr val="FF0000"/>
                    </a:solidFill>
                  </a:rPr>
                  <a:t>+</a:t>
                </a:r>
                <a:r>
                  <a:rPr lang="en-US" sz="2400" i="1" dirty="0">
                    <a:solidFill>
                      <a:srgbClr val="FF0000"/>
                    </a:solidFill>
                  </a:rPr>
                  <a:t> + SO</a:t>
                </a:r>
                <a:r>
                  <a:rPr lang="en-US" sz="2400" i="1" baseline="-25000" dirty="0">
                    <a:solidFill>
                      <a:srgbClr val="FF0000"/>
                    </a:solidFill>
                  </a:rPr>
                  <a:t>4</a:t>
                </a:r>
                <a:r>
                  <a:rPr lang="en-US" sz="2400" i="1" baseline="30000" dirty="0">
                    <a:solidFill>
                      <a:srgbClr val="FF0000"/>
                    </a:solidFill>
                  </a:rPr>
                  <a:t>2–</a:t>
                </a:r>
                <a:r>
                  <a:rPr lang="en-US" sz="2400" i="1" dirty="0">
                    <a:solidFill>
                      <a:srgbClr val="FF0000"/>
                    </a:solidFill>
                  </a:rPr>
                  <a:t> = </a:t>
                </a:r>
                <a14:m>
                  <m:oMath xmlns:m="http://schemas.openxmlformats.org/officeDocument/2006/math">
                    <m:r>
                      <a:rPr lang="en-US" sz="2400" i="1">
                        <a:solidFill>
                          <a:srgbClr val="FF0000"/>
                        </a:solidFill>
                        <a:latin typeface="Cambria Math"/>
                      </a:rPr>
                      <m:t>↓</m:t>
                    </m:r>
                  </m:oMath>
                </a14:m>
                <a:r>
                  <a:rPr lang="en-US" sz="2400" i="1" dirty="0">
                    <a:solidFill>
                      <a:srgbClr val="FF0000"/>
                    </a:solidFill>
                  </a:rPr>
                  <a:t> BaSO</a:t>
                </a:r>
                <a:r>
                  <a:rPr lang="en-US" sz="2400" i="1" baseline="-25000" dirty="0">
                    <a:solidFill>
                      <a:srgbClr val="FF0000"/>
                    </a:solidFill>
                  </a:rPr>
                  <a:t>4</a:t>
                </a:r>
                <a:endParaRPr lang="ru-RU" sz="2400" i="1" dirty="0">
                  <a:solidFill>
                    <a:srgbClr val="FF0000"/>
                  </a:solidFill>
                </a:endParaRPr>
              </a:p>
              <a:p>
                <a:r>
                  <a:rPr lang="ru-RU" sz="2000" dirty="0"/>
                  <a:t>В тех случаях, когда определяемое вещество находится в форме, не пригодной для определения, его переводят в подходящую катионную или анионную форму. Например, при определении в сплаве содержания металлического серебра сплав предварительно растворяют в </a:t>
                </a:r>
                <a:r>
                  <a:rPr lang="ru-RU" sz="2000" dirty="0" smtClean="0"/>
                  <a:t>азотной </a:t>
                </a:r>
                <a:r>
                  <a:rPr lang="ru-RU" sz="2000" dirty="0"/>
                  <a:t>кислоте, а затем </a:t>
                </a:r>
                <a:r>
                  <a:rPr lang="ru-RU" sz="2000" i="1" dirty="0">
                    <a:solidFill>
                      <a:srgbClr val="FF0000"/>
                    </a:solidFill>
                  </a:rPr>
                  <a:t>катионы серебра титруют роданидом</a:t>
                </a:r>
                <a:r>
                  <a:rPr lang="ru-RU" sz="2000" i="1" dirty="0" smtClean="0">
                    <a:solidFill>
                      <a:srgbClr val="FF0000"/>
                    </a:solidFill>
                  </a:rPr>
                  <a:t>:</a:t>
                </a:r>
              </a:p>
              <a:p>
                <a:endParaRPr lang="ru-RU" sz="2000" dirty="0"/>
              </a:p>
              <a:p>
                <a:r>
                  <a:rPr lang="en-US" sz="2000" dirty="0"/>
                  <a:t>	</a:t>
                </a:r>
                <a:r>
                  <a:rPr lang="ru-RU" sz="2000" b="1" i="1" u="sng" dirty="0">
                    <a:solidFill>
                      <a:srgbClr val="FF0000"/>
                    </a:solidFill>
                  </a:rPr>
                  <a:t>Реакции </a:t>
                </a:r>
                <a:r>
                  <a:rPr lang="ru-RU" sz="2000" b="1" i="1" u="sng" dirty="0" err="1">
                    <a:solidFill>
                      <a:srgbClr val="FF0000"/>
                    </a:solidFill>
                  </a:rPr>
                  <a:t>комплексообразования</a:t>
                </a:r>
                <a:r>
                  <a:rPr lang="ru-RU" sz="2000" b="1" i="1" u="sng" dirty="0">
                    <a:solidFill>
                      <a:srgbClr val="FF0000"/>
                    </a:solidFill>
                  </a:rPr>
                  <a:t> </a:t>
                </a:r>
                <a:r>
                  <a:rPr lang="ru-RU" sz="2000" dirty="0"/>
                  <a:t>широко используют в объемном анализе. К этому типу относятся реакции, протекающие между катионами переходных элементов с аминокислотами, окислами, </a:t>
                </a:r>
                <a:r>
                  <a:rPr lang="ru-RU" sz="2000" dirty="0" err="1" smtClean="0"/>
                  <a:t>этилендиаминтетра</a:t>
                </a:r>
                <a:r>
                  <a:rPr lang="ru-RU" sz="2000" dirty="0" smtClean="0"/>
                  <a:t>-уксусной </a:t>
                </a:r>
                <a:r>
                  <a:rPr lang="ru-RU" sz="2000" dirty="0"/>
                  <a:t>кислотой и другими реагентами. Например:</a:t>
                </a:r>
              </a:p>
              <a:p>
                <a:r>
                  <a:rPr lang="en-US" sz="2000" dirty="0"/>
                  <a:t>	</a:t>
                </a:r>
                <a:endParaRPr lang="ru-RU" sz="2000" dirty="0" smtClean="0"/>
              </a:p>
              <a:p>
                <a:endParaRPr lang="ru-RU" sz="2000" dirty="0"/>
              </a:p>
              <a:p>
                <a:r>
                  <a:rPr lang="ru-RU" sz="2000" dirty="0" smtClean="0"/>
                  <a:t>	Кроме </a:t>
                </a:r>
                <a:r>
                  <a:rPr lang="ru-RU" sz="2000" dirty="0"/>
                  <a:t>этих типов реакций применяются также </a:t>
                </a:r>
                <a:r>
                  <a:rPr lang="ru-RU" sz="2000" b="1" i="1" dirty="0">
                    <a:solidFill>
                      <a:srgbClr val="FF0000"/>
                    </a:solidFill>
                  </a:rPr>
                  <a:t>реакции замещения, реакции присоединения, реакции конденсации</a:t>
                </a:r>
                <a:r>
                  <a:rPr lang="ru-RU" sz="2000" i="1" dirty="0"/>
                  <a:t> </a:t>
                </a:r>
                <a:r>
                  <a:rPr lang="ru-RU" sz="2000" dirty="0"/>
                  <a:t>(главным образом, в органической химии)..</a:t>
                </a:r>
              </a:p>
              <a:p>
                <a:pPr algn="r"/>
                <a:r>
                  <a:rPr lang="ru-RU" sz="2000" dirty="0"/>
                  <a:t>-33-265-</a:t>
                </a:r>
              </a:p>
              <a:p>
                <a:endParaRPr lang="ru-RU" sz="2000" dirty="0"/>
              </a:p>
            </p:txBody>
          </p:sp>
        </mc:Choice>
        <mc:Fallback xmlns="">
          <p:sp>
            <p:nvSpPr>
              <p:cNvPr id="2" name="TextBox 1"/>
              <p:cNvSpPr txBox="1">
                <a:spLocks noRot="1" noChangeAspect="1" noMove="1" noResize="1" noEditPoints="1" noAdjustHandles="1" noChangeArrowheads="1" noChangeShapeType="1" noTextEdit="1"/>
              </p:cNvSpPr>
              <p:nvPr/>
            </p:nvSpPr>
            <p:spPr>
              <a:xfrm>
                <a:off x="0" y="0"/>
                <a:ext cx="9144000" cy="6924973"/>
              </a:xfrm>
              <a:prstGeom prst="rect">
                <a:avLst/>
              </a:prstGeom>
              <a:blipFill rotWithShape="1">
                <a:blip r:embed="rId2"/>
                <a:stretch>
                  <a:fillRect l="-667" t="-440" r="-733"/>
                </a:stretch>
              </a:blipFill>
            </p:spPr>
            <p:txBody>
              <a:bodyPr/>
              <a:lstStyle/>
              <a:p>
                <a:r>
                  <a:rPr lang="ru-RU">
                    <a:noFill/>
                  </a:rPr>
                  <a:t> </a:t>
                </a:r>
              </a:p>
            </p:txBody>
          </p:sp>
        </mc:Fallback>
      </mc:AlternateContent>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7592" y="2839148"/>
            <a:ext cx="4459314" cy="639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20408"/>
          <a:stretch/>
        </p:blipFill>
        <p:spPr bwMode="auto">
          <a:xfrm>
            <a:off x="3059832" y="4725144"/>
            <a:ext cx="3860880" cy="57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26873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24973"/>
          </a:xfrm>
          <a:prstGeom prst="rect">
            <a:avLst/>
          </a:prstGeom>
          <a:noFill/>
        </p:spPr>
        <p:txBody>
          <a:bodyPr wrap="square" rtlCol="0">
            <a:spAutoFit/>
          </a:bodyPr>
          <a:lstStyle/>
          <a:p>
            <a:pPr algn="ctr"/>
            <a:r>
              <a:rPr lang="ru-RU" sz="2400" b="1" i="1" dirty="0" smtClean="0">
                <a:solidFill>
                  <a:srgbClr val="FF0000"/>
                </a:solidFill>
              </a:rPr>
              <a:t>Требования</a:t>
            </a:r>
            <a:r>
              <a:rPr lang="ru-RU" sz="2400" b="1" i="1" dirty="0">
                <a:solidFill>
                  <a:srgbClr val="FF0000"/>
                </a:solidFill>
              </a:rPr>
              <a:t>, предъявляемые к реакциям</a:t>
            </a:r>
            <a:r>
              <a:rPr lang="ru-RU" sz="2400" dirty="0">
                <a:solidFill>
                  <a:srgbClr val="FF0000"/>
                </a:solidFill>
              </a:rPr>
              <a:t>. </a:t>
            </a:r>
            <a:endParaRPr lang="ru-RU" sz="2400" dirty="0" smtClean="0">
              <a:solidFill>
                <a:srgbClr val="FF0000"/>
              </a:solidFill>
            </a:endParaRPr>
          </a:p>
          <a:p>
            <a:r>
              <a:rPr lang="ru-RU" sz="2000" dirty="0" smtClean="0"/>
              <a:t>	Реакции</a:t>
            </a:r>
            <a:r>
              <a:rPr lang="ru-RU" sz="2000" dirty="0"/>
              <a:t>, используемые в объемном анализе, должны удовлетворять следующим </a:t>
            </a:r>
            <a:r>
              <a:rPr lang="ru-RU" sz="2000" b="1" i="1" dirty="0"/>
              <a:t>условиям</a:t>
            </a:r>
            <a:r>
              <a:rPr lang="ru-RU" sz="2000" dirty="0"/>
              <a:t>: </a:t>
            </a:r>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endParaRPr lang="ru-RU" sz="2000" dirty="0"/>
          </a:p>
          <a:p>
            <a:endParaRPr lang="ru-RU" sz="2000" dirty="0" smtClean="0"/>
          </a:p>
          <a:p>
            <a:pPr algn="r"/>
            <a:r>
              <a:rPr lang="ru-RU" sz="2000" dirty="0" smtClean="0"/>
              <a:t>-</a:t>
            </a:r>
            <a:r>
              <a:rPr lang="ru-RU" sz="2000" dirty="0"/>
              <a:t>34-266-</a:t>
            </a:r>
          </a:p>
          <a:p>
            <a:endParaRPr lang="ru-RU" sz="2000" dirty="0"/>
          </a:p>
        </p:txBody>
      </p:sp>
      <p:graphicFrame>
        <p:nvGraphicFramePr>
          <p:cNvPr id="3" name="Таблица 2"/>
          <p:cNvGraphicFramePr>
            <a:graphicFrameLocks noGrp="1"/>
          </p:cNvGraphicFramePr>
          <p:nvPr>
            <p:extLst>
              <p:ext uri="{D42A27DB-BD31-4B8C-83A1-F6EECF244321}">
                <p14:modId xmlns:p14="http://schemas.microsoft.com/office/powerpoint/2010/main" val="701634698"/>
              </p:ext>
            </p:extLst>
          </p:nvPr>
        </p:nvGraphicFramePr>
        <p:xfrm>
          <a:off x="107504" y="1124744"/>
          <a:ext cx="8928992" cy="4800600"/>
        </p:xfrm>
        <a:graphic>
          <a:graphicData uri="http://schemas.openxmlformats.org/drawingml/2006/table">
            <a:tbl>
              <a:tblPr firstRow="1" firstCol="1" bandRow="1">
                <a:effectLst>
                  <a:innerShdw blurRad="63500" dist="50800" dir="18900000">
                    <a:prstClr val="black">
                      <a:alpha val="50000"/>
                    </a:prstClr>
                  </a:innerShdw>
                </a:effectLst>
              </a:tblPr>
              <a:tblGrid>
                <a:gridCol w="8928992"/>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dirty="0">
                          <a:effectLst/>
                          <a:latin typeface="Times New Roman"/>
                          <a:ea typeface="Times New Roman"/>
                        </a:rPr>
                        <a:t> </a:t>
                      </a:r>
                      <a:r>
                        <a:rPr lang="ru-RU" sz="2100" i="1" dirty="0" smtClean="0"/>
                        <a:t>1) вещества, вступающие в реакцию, должны реагировать в строго</a:t>
                      </a:r>
                      <a:r>
                        <a:rPr lang="ru-RU" sz="2100" i="1" baseline="0" dirty="0" smtClean="0"/>
                        <a:t> </a:t>
                      </a:r>
                      <a:r>
                        <a:rPr lang="ru-RU" sz="2100" i="1" dirty="0" smtClean="0"/>
                        <a:t>определенных количественных соотношениях </a:t>
                      </a:r>
                    </a:p>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(стехиометрических отношениях); </a:t>
                      </a:r>
                      <a:endParaRPr lang="ru-RU" sz="21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2) реакции, протекающие между определяемым веществом и стандартным (титрованным) раствором реактива, должны протекать быстро и практически до конца; </a:t>
                      </a:r>
                      <a:endParaRPr lang="ru-RU" sz="21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3) посторонние вещества, присутствующие в исследуемом продукте и переходящие вместе с основным определяемым компонентом в раствор, не должны мешать титрованию определяемого вещества;</a:t>
                      </a:r>
                      <a:endParaRPr lang="ru-RU" sz="21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4) точка эквивалентности должна фиксироваться тем или иным способом резко и точно; </a:t>
                      </a:r>
                      <a:endParaRPr lang="ru-RU" sz="21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5) реакции должны по возможности протекать при комнатной температуре; </a:t>
                      </a:r>
                      <a:endParaRPr lang="ru-RU" sz="21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358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100" i="1" dirty="0" smtClean="0"/>
                        <a:t>6) титрование не должно сопровождаться побочными реакциями, искажающими результаты анализа.</a:t>
                      </a:r>
                      <a:endParaRPr lang="ru-RU" sz="2100" i="1"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762016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0"/>
            <a:ext cx="8928992" cy="6771084"/>
          </a:xfrm>
          <a:prstGeom prst="rect">
            <a:avLst/>
          </a:prstGeom>
          <a:noFill/>
        </p:spPr>
        <p:txBody>
          <a:bodyPr wrap="square" rtlCol="0">
            <a:spAutoFit/>
          </a:bodyPr>
          <a:lstStyle/>
          <a:p>
            <a:pPr algn="ctr"/>
            <a:r>
              <a:rPr lang="ru-RU" sz="2400" b="1" i="1" dirty="0">
                <a:solidFill>
                  <a:srgbClr val="FF0000"/>
                </a:solidFill>
              </a:rPr>
              <a:t>Условия титрования</a:t>
            </a:r>
            <a:r>
              <a:rPr lang="ru-RU" sz="2400" dirty="0">
                <a:solidFill>
                  <a:srgbClr val="FF0000"/>
                </a:solidFill>
              </a:rPr>
              <a:t>. </a:t>
            </a:r>
            <a:endParaRPr lang="ru-RU" sz="2400" dirty="0" smtClean="0">
              <a:solidFill>
                <a:srgbClr val="FF0000"/>
              </a:solidFill>
            </a:endParaRPr>
          </a:p>
          <a:p>
            <a:r>
              <a:rPr lang="ru-RU" sz="2000" dirty="0" smtClean="0"/>
              <a:t>	В </a:t>
            </a:r>
            <a:r>
              <a:rPr lang="ru-RU" sz="2000" dirty="0"/>
              <a:t>процессе титрования должны строго соблюдаться условия, обеспечивающие достаточную быстроту выполнения анализа и достижение требуемой точности количественного определения (т. е. получение надежных результатов анализа). </a:t>
            </a:r>
          </a:p>
          <a:p>
            <a:pPr>
              <a:spcAft>
                <a:spcPts val="1200"/>
              </a:spcAft>
            </a:pPr>
            <a:r>
              <a:rPr lang="ru-RU" sz="2000" dirty="0"/>
              <a:t>Рассмотрим наиболее существенные </a:t>
            </a:r>
            <a:r>
              <a:rPr lang="ru-RU" sz="2000" b="1" i="1" dirty="0"/>
              <a:t>условия титрования</a:t>
            </a:r>
            <a:r>
              <a:rPr lang="ru-RU" sz="2000" dirty="0"/>
              <a:t>. </a:t>
            </a:r>
          </a:p>
          <a:p>
            <a:pPr algn="just"/>
            <a:r>
              <a:rPr lang="ru-RU" sz="2000" dirty="0" smtClean="0"/>
              <a:t>	</a:t>
            </a:r>
            <a:r>
              <a:rPr lang="ru-RU" sz="2000" b="1" i="1" dirty="0" smtClean="0">
                <a:solidFill>
                  <a:srgbClr val="FF0000"/>
                </a:solidFill>
              </a:rPr>
              <a:t>1</a:t>
            </a:r>
            <a:r>
              <a:rPr lang="ru-RU" sz="2000" b="1" i="1" dirty="0">
                <a:solidFill>
                  <a:srgbClr val="FF0000"/>
                </a:solidFill>
              </a:rPr>
              <a:t>. </a:t>
            </a:r>
            <a:r>
              <a:rPr lang="ru-RU" sz="2000" dirty="0"/>
              <a:t>Место титрования должно быть тщательно подготовлено и хорошо освещено дневным или электрическим светом. </a:t>
            </a:r>
          </a:p>
          <a:p>
            <a:pPr algn="just"/>
            <a:r>
              <a:rPr lang="ru-RU" sz="2000" dirty="0" smtClean="0"/>
              <a:t>	</a:t>
            </a:r>
            <a:r>
              <a:rPr lang="ru-RU" sz="2000" b="1" i="1" dirty="0" smtClean="0">
                <a:solidFill>
                  <a:srgbClr val="FF0000"/>
                </a:solidFill>
              </a:rPr>
              <a:t>2</a:t>
            </a:r>
            <a:r>
              <a:rPr lang="ru-RU" sz="2000" b="1" i="1" dirty="0">
                <a:solidFill>
                  <a:srgbClr val="FF0000"/>
                </a:solidFill>
              </a:rPr>
              <a:t>. </a:t>
            </a:r>
            <a:r>
              <a:rPr lang="ru-RU" sz="2000" dirty="0"/>
              <a:t>Применяемые посуда и измерительные приборы должны быть тщательно вымыты и точно откалиброваны перед началом титрования. </a:t>
            </a:r>
          </a:p>
          <a:p>
            <a:pPr algn="just"/>
            <a:r>
              <a:rPr lang="ru-RU" sz="2000" dirty="0" smtClean="0"/>
              <a:t>	</a:t>
            </a:r>
            <a:r>
              <a:rPr lang="ru-RU" sz="2000" b="1" i="1" dirty="0" smtClean="0">
                <a:solidFill>
                  <a:srgbClr val="FF0000"/>
                </a:solidFill>
              </a:rPr>
              <a:t>3</a:t>
            </a:r>
            <a:r>
              <a:rPr lang="ru-RU" sz="2000" b="1" i="1" dirty="0">
                <a:solidFill>
                  <a:srgbClr val="FF0000"/>
                </a:solidFill>
              </a:rPr>
              <a:t>. </a:t>
            </a:r>
            <a:r>
              <a:rPr lang="ru-RU" sz="2000" dirty="0"/>
              <a:t>Используемые реактивы, побочные продукты, вводимые в титруемую смесь, дистиллированная или </a:t>
            </a:r>
            <a:r>
              <a:rPr lang="ru-RU" sz="2000" dirty="0" err="1"/>
              <a:t>деионизированная</a:t>
            </a:r>
            <a:r>
              <a:rPr lang="ru-RU" sz="2000" dirty="0"/>
              <a:t> вода должны удовлетворять предъявляемым к ним требованиям и не содержать посторонних примесей, искажающих результаты анализа. </a:t>
            </a:r>
          </a:p>
          <a:p>
            <a:pPr algn="just"/>
            <a:r>
              <a:rPr lang="ru-RU" sz="2000" dirty="0" smtClean="0"/>
              <a:t>	</a:t>
            </a:r>
            <a:r>
              <a:rPr lang="ru-RU" sz="2000" b="1" i="1" dirty="0" smtClean="0">
                <a:solidFill>
                  <a:srgbClr val="FF0000"/>
                </a:solidFill>
              </a:rPr>
              <a:t>4</a:t>
            </a:r>
            <a:r>
              <a:rPr lang="ru-RU" sz="2000" b="1" i="1" dirty="0">
                <a:solidFill>
                  <a:srgbClr val="FF0000"/>
                </a:solidFill>
              </a:rPr>
              <a:t>. </a:t>
            </a:r>
            <a:r>
              <a:rPr lang="ru-RU" sz="2000" dirty="0"/>
              <a:t>В тех случаях, когда на процесс титрования оказывают влияние кислород или двуокись углерода для предотвращения побочных, нежелательных реакций, титрование проводят в атмосфере достаточно инертного газа (обычно в атмосфере газообразного азота). </a:t>
            </a:r>
          </a:p>
          <a:p>
            <a:pPr algn="just"/>
            <a:r>
              <a:rPr lang="ru-RU" sz="2000" dirty="0" smtClean="0"/>
              <a:t>	</a:t>
            </a:r>
            <a:r>
              <a:rPr lang="ru-RU" sz="2000" b="1" i="1" dirty="0" smtClean="0">
                <a:solidFill>
                  <a:srgbClr val="FF0000"/>
                </a:solidFill>
              </a:rPr>
              <a:t>5</a:t>
            </a:r>
            <a:r>
              <a:rPr lang="ru-RU" sz="2000" b="1" i="1" dirty="0">
                <a:solidFill>
                  <a:srgbClr val="FF0000"/>
                </a:solidFill>
              </a:rPr>
              <a:t>.</a:t>
            </a:r>
            <a:r>
              <a:rPr lang="ru-RU" sz="2000" dirty="0"/>
              <a:t> Процесс титрования должен сопровождаться тщательным и непрерывным перемешиванием реагирующих веществ (вручную или при помощи механической или магнитной мешалки). </a:t>
            </a:r>
            <a:r>
              <a:rPr lang="ru-RU" sz="2000" dirty="0" smtClean="0"/>
              <a:t>                                        -35-267-</a:t>
            </a:r>
            <a:endParaRPr lang="ru-RU" sz="2000" dirty="0"/>
          </a:p>
        </p:txBody>
      </p:sp>
    </p:spTree>
    <p:extLst>
      <p:ext uri="{BB962C8B-B14F-4D97-AF65-F5344CB8AC3E}">
        <p14:creationId xmlns:p14="http://schemas.microsoft.com/office/powerpoint/2010/main" val="2210725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pPr algn="just"/>
            <a:r>
              <a:rPr lang="ru-RU" sz="2000" dirty="0" smtClean="0"/>
              <a:t>	</a:t>
            </a:r>
            <a:r>
              <a:rPr lang="ru-RU" sz="2000" b="1" i="1" dirty="0" smtClean="0">
                <a:solidFill>
                  <a:srgbClr val="FF0000"/>
                </a:solidFill>
              </a:rPr>
              <a:t>6</a:t>
            </a:r>
            <a:r>
              <a:rPr lang="ru-RU" sz="2000" dirty="0"/>
              <a:t>. Титрование должно завершаться по возможности в течение 5— 10 мин и протекать в строго контролируемых условиях температуры, рН раствора, в присутствии или отсутствие индикатора и т. п. Если необходимо, титрование проводят при нагревании или охлаждении. </a:t>
            </a:r>
          </a:p>
          <a:p>
            <a:pPr algn="just"/>
            <a:r>
              <a:rPr lang="ru-RU" sz="2000" dirty="0" smtClean="0"/>
              <a:t>	</a:t>
            </a:r>
            <a:r>
              <a:rPr lang="ru-RU" sz="2000" b="1" i="1" dirty="0" smtClean="0">
                <a:solidFill>
                  <a:srgbClr val="FF0000"/>
                </a:solidFill>
              </a:rPr>
              <a:t>7</a:t>
            </a:r>
            <a:r>
              <a:rPr lang="ru-RU" sz="2000" dirty="0"/>
              <a:t>. При титровании Следует, согласно методике определения, поддерживать требуемую кислую или щелочную реакцию среды, добавлять в титруемую смесь необходимые электролиты (фон), органические растворители или </a:t>
            </a:r>
            <a:r>
              <a:rPr lang="ru-RU" sz="2000" dirty="0" err="1"/>
              <a:t>экстрагенты</a:t>
            </a:r>
            <a:r>
              <a:rPr lang="ru-RU" sz="2000" dirty="0"/>
              <a:t>, буферные смеси, комплексообразователи, катализаторы, индукторы, индикаторы и т. п. </a:t>
            </a:r>
          </a:p>
          <a:p>
            <a:pPr algn="just"/>
            <a:r>
              <a:rPr lang="ru-RU" sz="2000" dirty="0" smtClean="0"/>
              <a:t>	</a:t>
            </a:r>
            <a:r>
              <a:rPr lang="ru-RU" sz="2000" b="1" i="1" dirty="0" smtClean="0">
                <a:solidFill>
                  <a:srgbClr val="FF0000"/>
                </a:solidFill>
              </a:rPr>
              <a:t>8</a:t>
            </a:r>
            <a:r>
              <a:rPr lang="ru-RU" sz="2000" dirty="0"/>
              <a:t>. Выбранный индикатор или какой-либо инструментальный метод определения конечной точки должны обеспечивать наиболее четкую и резкую фиксацию этой точки титрования, по возможности совпадающей с точкой эквивалентности. </a:t>
            </a:r>
          </a:p>
          <a:p>
            <a:pPr algn="just"/>
            <a:r>
              <a:rPr lang="ru-RU" sz="2000" dirty="0" smtClean="0"/>
              <a:t>	</a:t>
            </a:r>
            <a:r>
              <a:rPr lang="ru-RU" sz="2000" b="1" i="1" dirty="0" smtClean="0">
                <a:solidFill>
                  <a:srgbClr val="FF0000"/>
                </a:solidFill>
              </a:rPr>
              <a:t>9</a:t>
            </a:r>
            <a:r>
              <a:rPr lang="ru-RU" sz="2000" dirty="0"/>
              <a:t>. Титры применяемых стандартных растворов перед титрованием должны быть тщательно установлены или проверены по химически чистым установочным веществам. </a:t>
            </a:r>
          </a:p>
          <a:p>
            <a:pPr algn="just"/>
            <a:r>
              <a:rPr lang="ru-RU" sz="2000" dirty="0" smtClean="0"/>
              <a:t>	</a:t>
            </a:r>
            <a:r>
              <a:rPr lang="ru-RU" sz="2000" b="1" i="1" dirty="0" smtClean="0">
                <a:solidFill>
                  <a:srgbClr val="FF0000"/>
                </a:solidFill>
              </a:rPr>
              <a:t>10</a:t>
            </a:r>
            <a:r>
              <a:rPr lang="ru-RU" sz="2000" dirty="0"/>
              <a:t>. Все параллельные титриметрические определения необходимо закончить в один рабочий день. Перенесение параллельных титрований на следующий день возможно лишь в случае полной уверенности в устойчивости титра стандартного раствора, применяемого для титрования. Если такой уверенности нет, следует на другой день снова проверить титр </a:t>
            </a:r>
            <a:r>
              <a:rPr lang="ru-RU" sz="2000" dirty="0" err="1"/>
              <a:t>титранта</a:t>
            </a:r>
            <a:r>
              <a:rPr lang="ru-RU" sz="2000" dirty="0"/>
              <a:t>. </a:t>
            </a:r>
          </a:p>
          <a:p>
            <a:pPr algn="r"/>
            <a:r>
              <a:rPr lang="ru-RU" sz="2000" dirty="0"/>
              <a:t>-36-268-</a:t>
            </a:r>
          </a:p>
        </p:txBody>
      </p:sp>
    </p:spTree>
    <p:extLst>
      <p:ext uri="{BB962C8B-B14F-4D97-AF65-F5344CB8AC3E}">
        <p14:creationId xmlns:p14="http://schemas.microsoft.com/office/powerpoint/2010/main" val="3783431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116632"/>
            <a:ext cx="8928992" cy="6709529"/>
          </a:xfrm>
          <a:prstGeom prst="rect">
            <a:avLst/>
          </a:prstGeom>
          <a:solidFill>
            <a:srgbClr val="FFFF00"/>
          </a:solidFill>
        </p:spPr>
        <p:txBody>
          <a:bodyPr wrap="square" rtlCol="0">
            <a:spAutoFit/>
          </a:bodyPr>
          <a:lstStyle/>
          <a:p>
            <a:pPr algn="ctr"/>
            <a:r>
              <a:rPr lang="ru-RU" sz="2800" b="1" i="1" dirty="0">
                <a:solidFill>
                  <a:srgbClr val="FF0000"/>
                </a:solidFill>
              </a:rPr>
              <a:t>Значение титриметрических методов анализа</a:t>
            </a:r>
            <a:r>
              <a:rPr lang="ru-RU" sz="2800" dirty="0">
                <a:solidFill>
                  <a:srgbClr val="FF0000"/>
                </a:solidFill>
              </a:rPr>
              <a:t>. </a:t>
            </a:r>
            <a:endParaRPr lang="ru-RU" sz="2800" dirty="0" smtClean="0">
              <a:solidFill>
                <a:srgbClr val="FF0000"/>
              </a:solidFill>
            </a:endParaRPr>
          </a:p>
          <a:p>
            <a:r>
              <a:rPr lang="ru-RU" sz="3200" b="1" i="1" u="sng" dirty="0" smtClean="0"/>
              <a:t>№ 11</a:t>
            </a:r>
            <a:endParaRPr lang="ru-RU" sz="3200" b="1" i="1" u="sng" dirty="0"/>
          </a:p>
          <a:p>
            <a:pPr algn="just"/>
            <a:r>
              <a:rPr lang="ru-RU" sz="2000" dirty="0" smtClean="0"/>
              <a:t>	</a:t>
            </a:r>
            <a:r>
              <a:rPr lang="ru-RU" sz="2200" dirty="0" smtClean="0"/>
              <a:t>Титрование </a:t>
            </a:r>
            <a:r>
              <a:rPr lang="ru-RU" sz="2200" dirty="0"/>
              <a:t>представляет собой очень важный метод количественного анализа, широко применяемый в практике заводских, учебных и научно-исследовательских лабораторий для определения состава разнообразных неорганических, органических и элементоорганических соединений. </a:t>
            </a:r>
            <a:endParaRPr lang="ru-RU" sz="2200" dirty="0" smtClean="0"/>
          </a:p>
          <a:p>
            <a:pPr algn="just"/>
            <a:r>
              <a:rPr lang="ru-RU" sz="2200" dirty="0"/>
              <a:t>	</a:t>
            </a:r>
            <a:r>
              <a:rPr lang="ru-RU" sz="2200" dirty="0" smtClean="0"/>
              <a:t>Кроме </a:t>
            </a:r>
            <a:r>
              <a:rPr lang="ru-RU" sz="2200" dirty="0"/>
              <a:t>того, количественные данные, получаемые методом титрования, используются для </a:t>
            </a:r>
            <a:r>
              <a:rPr lang="ru-RU" sz="2200" dirty="0" smtClean="0"/>
              <a:t>следующих целей</a:t>
            </a:r>
          </a:p>
          <a:p>
            <a:pPr algn="just"/>
            <a:r>
              <a:rPr lang="ru-RU" sz="2200" i="1" dirty="0" smtClean="0">
                <a:solidFill>
                  <a:srgbClr val="FF0000"/>
                </a:solidFill>
              </a:rPr>
              <a:t>* установления </a:t>
            </a:r>
            <a:r>
              <a:rPr lang="ru-RU" sz="2200" i="1" dirty="0">
                <a:solidFill>
                  <a:srgbClr val="FF0000"/>
                </a:solidFill>
              </a:rPr>
              <a:t>строения исследуемых веществ, </a:t>
            </a:r>
            <a:endParaRPr lang="ru-RU" sz="2200" i="1" dirty="0" smtClean="0">
              <a:solidFill>
                <a:srgbClr val="FF0000"/>
              </a:solidFill>
            </a:endParaRPr>
          </a:p>
          <a:p>
            <a:pPr algn="just"/>
            <a:r>
              <a:rPr lang="ru-RU" sz="2200" i="1" dirty="0" smtClean="0">
                <a:solidFill>
                  <a:srgbClr val="FF0000"/>
                </a:solidFill>
              </a:rPr>
              <a:t>* изучения </a:t>
            </a:r>
            <a:r>
              <a:rPr lang="ru-RU" sz="2200" i="1" dirty="0">
                <a:solidFill>
                  <a:srgbClr val="FF0000"/>
                </a:solidFill>
              </a:rPr>
              <a:t>кинетики химических процессов, </a:t>
            </a:r>
            <a:endParaRPr lang="ru-RU" sz="2200" i="1" dirty="0" smtClean="0">
              <a:solidFill>
                <a:srgbClr val="FF0000"/>
              </a:solidFill>
            </a:endParaRPr>
          </a:p>
          <a:p>
            <a:pPr algn="just"/>
            <a:r>
              <a:rPr lang="ru-RU" sz="2200" i="1" dirty="0" smtClean="0">
                <a:solidFill>
                  <a:srgbClr val="FF0000"/>
                </a:solidFill>
              </a:rPr>
              <a:t>* определения </a:t>
            </a:r>
            <a:r>
              <a:rPr lang="ru-RU" sz="2200" i="1" dirty="0">
                <a:solidFill>
                  <a:srgbClr val="FF0000"/>
                </a:solidFill>
              </a:rPr>
              <a:t>констант диссоциации кислот и оснований, </a:t>
            </a:r>
            <a:endParaRPr lang="ru-RU" sz="2200" i="1" dirty="0" smtClean="0">
              <a:solidFill>
                <a:srgbClr val="FF0000"/>
              </a:solidFill>
            </a:endParaRPr>
          </a:p>
          <a:p>
            <a:pPr algn="just"/>
            <a:r>
              <a:rPr lang="ru-RU" sz="2200" i="1" dirty="0" smtClean="0">
                <a:solidFill>
                  <a:srgbClr val="FF0000"/>
                </a:solidFill>
              </a:rPr>
              <a:t>* относительной </a:t>
            </a:r>
            <a:r>
              <a:rPr lang="ru-RU" sz="2200" i="1" dirty="0">
                <a:solidFill>
                  <a:srgbClr val="FF0000"/>
                </a:solidFill>
              </a:rPr>
              <a:t>силы электролитов, </a:t>
            </a:r>
            <a:endParaRPr lang="ru-RU" sz="2200" i="1" dirty="0" smtClean="0">
              <a:solidFill>
                <a:srgbClr val="FF0000"/>
              </a:solidFill>
            </a:endParaRPr>
          </a:p>
          <a:p>
            <a:pPr algn="just"/>
            <a:r>
              <a:rPr lang="ru-RU" sz="2200" i="1" dirty="0" smtClean="0">
                <a:solidFill>
                  <a:srgbClr val="FF0000"/>
                </a:solidFill>
              </a:rPr>
              <a:t>* определения </a:t>
            </a:r>
            <a:r>
              <a:rPr lang="ru-RU" sz="2200" i="1" dirty="0">
                <a:solidFill>
                  <a:srgbClr val="FF0000"/>
                </a:solidFill>
              </a:rPr>
              <a:t>молекулярных весов, </a:t>
            </a:r>
            <a:endParaRPr lang="ru-RU" sz="2200" i="1" dirty="0" smtClean="0">
              <a:solidFill>
                <a:srgbClr val="FF0000"/>
              </a:solidFill>
            </a:endParaRPr>
          </a:p>
          <a:p>
            <a:pPr algn="just"/>
            <a:r>
              <a:rPr lang="ru-RU" sz="2200" i="1" dirty="0" smtClean="0">
                <a:solidFill>
                  <a:srgbClr val="FF0000"/>
                </a:solidFill>
              </a:rPr>
              <a:t>* исследования </a:t>
            </a:r>
            <a:r>
              <a:rPr lang="ru-RU" sz="2200" i="1" dirty="0">
                <a:solidFill>
                  <a:srgbClr val="FF0000"/>
                </a:solidFill>
              </a:rPr>
              <a:t>механизма разнообразных химических превращений</a:t>
            </a:r>
            <a:r>
              <a:rPr lang="ru-RU" sz="2200" i="1" dirty="0" smtClean="0">
                <a:solidFill>
                  <a:srgbClr val="FF0000"/>
                </a:solidFill>
              </a:rPr>
              <a:t>,</a:t>
            </a:r>
          </a:p>
          <a:p>
            <a:pPr algn="just"/>
            <a:r>
              <a:rPr lang="ru-RU" sz="2200" i="1" dirty="0" smtClean="0">
                <a:solidFill>
                  <a:srgbClr val="FF0000"/>
                </a:solidFill>
              </a:rPr>
              <a:t>* разработки , </a:t>
            </a:r>
            <a:r>
              <a:rPr lang="ru-RU" sz="2200" i="1" dirty="0">
                <a:solidFill>
                  <a:srgbClr val="FF0000"/>
                </a:solidFill>
              </a:rPr>
              <a:t>модернизации и интенсификации методов синтеза, </a:t>
            </a:r>
            <a:endParaRPr lang="ru-RU" sz="2200" i="1" dirty="0" smtClean="0">
              <a:solidFill>
                <a:srgbClr val="FF0000"/>
              </a:solidFill>
            </a:endParaRPr>
          </a:p>
          <a:p>
            <a:pPr algn="just"/>
            <a:r>
              <a:rPr lang="ru-RU" sz="2200" i="1" dirty="0" smtClean="0">
                <a:solidFill>
                  <a:srgbClr val="FF0000"/>
                </a:solidFill>
              </a:rPr>
              <a:t>* получения </a:t>
            </a:r>
            <a:r>
              <a:rPr lang="ru-RU" sz="2200" i="1" dirty="0">
                <a:solidFill>
                  <a:srgbClr val="FF0000"/>
                </a:solidFill>
              </a:rPr>
              <a:t>особо чистых элементов и их соединений, </a:t>
            </a:r>
            <a:endParaRPr lang="ru-RU" sz="2200" i="1" dirty="0" smtClean="0">
              <a:solidFill>
                <a:srgbClr val="FF0000"/>
              </a:solidFill>
            </a:endParaRPr>
          </a:p>
          <a:p>
            <a:pPr algn="just"/>
            <a:r>
              <a:rPr lang="ru-RU" sz="2200" i="1" dirty="0" smtClean="0">
                <a:solidFill>
                  <a:srgbClr val="FF0000"/>
                </a:solidFill>
              </a:rPr>
              <a:t>* обеспечения </a:t>
            </a:r>
            <a:r>
              <a:rPr lang="ru-RU" sz="2200" i="1" dirty="0">
                <a:solidFill>
                  <a:srgbClr val="FF0000"/>
                </a:solidFill>
              </a:rPr>
              <a:t>оптимальности химико-технологических процессов </a:t>
            </a:r>
            <a:endParaRPr lang="ru-RU" sz="2200" i="1" dirty="0" smtClean="0">
              <a:solidFill>
                <a:srgbClr val="FF0000"/>
              </a:solidFill>
            </a:endParaRPr>
          </a:p>
          <a:p>
            <a:pPr algn="just"/>
            <a:r>
              <a:rPr lang="ru-RU" sz="2200" i="1" dirty="0" smtClean="0">
                <a:solidFill>
                  <a:srgbClr val="FF0000"/>
                </a:solidFill>
              </a:rPr>
              <a:t>    и </a:t>
            </a:r>
            <a:r>
              <a:rPr lang="ru-RU" sz="2200" i="1" dirty="0">
                <a:solidFill>
                  <a:srgbClr val="FF0000"/>
                </a:solidFill>
              </a:rPr>
              <a:t>т. д. </a:t>
            </a:r>
            <a:r>
              <a:rPr lang="ru-RU" sz="2200" i="1" dirty="0" smtClean="0">
                <a:solidFill>
                  <a:srgbClr val="FF0000"/>
                </a:solidFill>
              </a:rPr>
              <a:t>                                                                                                         </a:t>
            </a:r>
            <a:r>
              <a:rPr lang="ru-RU" sz="2000" dirty="0" smtClean="0"/>
              <a:t>-37-269-</a:t>
            </a:r>
            <a:endParaRPr lang="ru-RU" sz="2000" dirty="0"/>
          </a:p>
        </p:txBody>
      </p:sp>
    </p:spTree>
    <p:extLst>
      <p:ext uri="{BB962C8B-B14F-4D97-AF65-F5344CB8AC3E}">
        <p14:creationId xmlns:p14="http://schemas.microsoft.com/office/powerpoint/2010/main" val="23807312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32640"/>
          </a:xfrm>
          <a:prstGeom prst="rect">
            <a:avLst/>
          </a:prstGeom>
          <a:noFill/>
        </p:spPr>
        <p:txBody>
          <a:bodyPr wrap="square" rtlCol="0">
            <a:spAutoFit/>
          </a:bodyPr>
          <a:lstStyle/>
          <a:p>
            <a:pPr algn="ctr"/>
            <a:r>
              <a:rPr lang="ru-RU" sz="2800" b="1" i="1" dirty="0">
                <a:solidFill>
                  <a:srgbClr val="FF0000"/>
                </a:solidFill>
              </a:rPr>
              <a:t>Классификация методов объемного анализа</a:t>
            </a:r>
            <a:r>
              <a:rPr lang="ru-RU" sz="2800" dirty="0">
                <a:solidFill>
                  <a:srgbClr val="FF0000"/>
                </a:solidFill>
              </a:rPr>
              <a:t>. </a:t>
            </a:r>
            <a:endParaRPr lang="ru-RU" sz="2800" dirty="0" smtClean="0">
              <a:solidFill>
                <a:srgbClr val="FF0000"/>
              </a:solidFill>
            </a:endParaRPr>
          </a:p>
          <a:p>
            <a:endParaRPr lang="ru-RU" sz="2000" dirty="0"/>
          </a:p>
          <a:p>
            <a:pPr algn="just">
              <a:spcAft>
                <a:spcPts val="900"/>
              </a:spcAft>
            </a:pPr>
            <a:r>
              <a:rPr lang="ru-RU" sz="2000" dirty="0" smtClean="0"/>
              <a:t>	В </a:t>
            </a:r>
            <a:r>
              <a:rPr lang="ru-RU" sz="2000" dirty="0"/>
              <a:t>зависимости от типа используемых основных реакций объемные (титриметрические) методы анализа классифицируют на следующие группы. </a:t>
            </a:r>
          </a:p>
          <a:p>
            <a:pPr algn="just">
              <a:spcAft>
                <a:spcPts val="900"/>
              </a:spcAft>
            </a:pPr>
            <a:r>
              <a:rPr lang="ru-RU" sz="2000" b="1" i="1" dirty="0" smtClean="0"/>
              <a:t>	</a:t>
            </a:r>
            <a:r>
              <a:rPr lang="ru-RU" sz="2000" b="1" i="1" u="sng" dirty="0" smtClean="0"/>
              <a:t>Методы </a:t>
            </a:r>
            <a:r>
              <a:rPr lang="ru-RU" sz="2000" b="1" i="1" u="sng" dirty="0"/>
              <a:t>нейтрализации или кислотно-основного титрования</a:t>
            </a:r>
            <a:r>
              <a:rPr lang="ru-RU" sz="2000" b="1" dirty="0"/>
              <a:t> </a:t>
            </a:r>
            <a:r>
              <a:rPr lang="ru-RU" sz="2000" dirty="0"/>
              <a:t>основаны на использовании реакций нейтрализации кислот, оснований, солей слабых кислот или слабых оснований, сильно </a:t>
            </a:r>
            <a:r>
              <a:rPr lang="ru-RU" sz="2000" dirty="0" err="1"/>
              <a:t>гидролизующихся</a:t>
            </a:r>
            <a:r>
              <a:rPr lang="ru-RU" sz="2000" dirty="0"/>
              <a:t> в водных растворах, разнообразных неорганических и органических соединений, проявляющих в неводных растворах кислые или основные свойства, и др. </a:t>
            </a:r>
          </a:p>
          <a:p>
            <a:pPr algn="just">
              <a:spcAft>
                <a:spcPts val="900"/>
              </a:spcAft>
            </a:pPr>
            <a:r>
              <a:rPr lang="ru-RU" sz="2000" i="1" dirty="0" smtClean="0"/>
              <a:t>	</a:t>
            </a:r>
            <a:r>
              <a:rPr lang="ru-RU" sz="2000" b="1" i="1" u="sng" dirty="0" smtClean="0"/>
              <a:t>Методы </a:t>
            </a:r>
            <a:r>
              <a:rPr lang="ru-RU" sz="2000" b="1" i="1" u="sng" dirty="0"/>
              <a:t>окисления — восстановления</a:t>
            </a:r>
            <a:r>
              <a:rPr lang="ru-RU" sz="2000" b="1" dirty="0"/>
              <a:t> </a:t>
            </a:r>
            <a:r>
              <a:rPr lang="ru-RU" sz="2000" dirty="0"/>
              <a:t>основаны на использовании реакций окисления — восстановления элементов, способных переходить из низших степеней окисления в высшие, и наоборот, а также ионов и молекул, которые реагируют с окислителями или восстановителями, не подвергаясь непосредственному окислению или восстановлению. </a:t>
            </a:r>
          </a:p>
          <a:p>
            <a:pPr algn="just">
              <a:spcAft>
                <a:spcPts val="900"/>
              </a:spcAft>
            </a:pPr>
            <a:r>
              <a:rPr lang="ru-RU" sz="2000" i="1" dirty="0" smtClean="0"/>
              <a:t>	</a:t>
            </a:r>
            <a:r>
              <a:rPr lang="ru-RU" sz="2000" b="1" i="1" u="sng" dirty="0" smtClean="0"/>
              <a:t>Методы </a:t>
            </a:r>
            <a:r>
              <a:rPr lang="ru-RU" sz="2000" b="1" i="1" u="sng" dirty="0"/>
              <a:t>осаждения</a:t>
            </a:r>
            <a:r>
              <a:rPr lang="ru-RU" sz="2000" b="1" dirty="0"/>
              <a:t> </a:t>
            </a:r>
            <a:r>
              <a:rPr lang="ru-RU" sz="2000" dirty="0"/>
              <a:t>основаны на использовании реакций осаждения. </a:t>
            </a:r>
          </a:p>
          <a:p>
            <a:pPr algn="just"/>
            <a:r>
              <a:rPr lang="ru-RU" sz="2000" i="1" dirty="0" smtClean="0"/>
              <a:t>	</a:t>
            </a:r>
            <a:r>
              <a:rPr lang="ru-RU" sz="2000" b="1" i="1" u="sng" dirty="0" smtClean="0"/>
              <a:t>Методы </a:t>
            </a:r>
            <a:r>
              <a:rPr lang="ru-RU" sz="2000" b="1" i="1" u="sng" dirty="0" err="1"/>
              <a:t>комплексообразования</a:t>
            </a:r>
            <a:r>
              <a:rPr lang="ru-RU" sz="2000" b="1" dirty="0"/>
              <a:t> </a:t>
            </a:r>
            <a:r>
              <a:rPr lang="ru-RU" sz="2000" dirty="0"/>
              <a:t>основаны на использовании реакций </a:t>
            </a:r>
            <a:r>
              <a:rPr lang="ru-RU" sz="2000" dirty="0" err="1"/>
              <a:t>комплексообразования</a:t>
            </a:r>
            <a:r>
              <a:rPr lang="ru-RU" sz="2000" dirty="0"/>
              <a:t>, из которых наиболее широко применяют реакции ионов металлов с так называемыми комплексонами.</a:t>
            </a:r>
          </a:p>
          <a:p>
            <a:pPr algn="r"/>
            <a:r>
              <a:rPr lang="ru-RU" sz="2000" dirty="0"/>
              <a:t>-38-270-</a:t>
            </a:r>
          </a:p>
          <a:p>
            <a:pPr algn="r"/>
            <a:endParaRPr lang="ru-RU" sz="2000" dirty="0"/>
          </a:p>
        </p:txBody>
      </p:sp>
    </p:spTree>
    <p:extLst>
      <p:ext uri="{BB962C8B-B14F-4D97-AF65-F5344CB8AC3E}">
        <p14:creationId xmlns:p14="http://schemas.microsoft.com/office/powerpoint/2010/main" val="13871988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24973"/>
          </a:xfrm>
          <a:prstGeom prst="rect">
            <a:avLst/>
          </a:prstGeom>
          <a:noFill/>
        </p:spPr>
        <p:txBody>
          <a:bodyPr wrap="square" rtlCol="0">
            <a:spAutoFit/>
          </a:bodyPr>
          <a:lstStyle/>
          <a:p>
            <a:pPr algn="ctr"/>
            <a:r>
              <a:rPr lang="ru-RU" sz="2400" b="1" i="1" dirty="0">
                <a:solidFill>
                  <a:srgbClr val="FF0000"/>
                </a:solidFill>
              </a:rPr>
              <a:t>Общее уравнение реакции титрования</a:t>
            </a:r>
            <a:r>
              <a:rPr lang="ru-RU" sz="2400" dirty="0">
                <a:solidFill>
                  <a:srgbClr val="FF0000"/>
                </a:solidFill>
              </a:rPr>
              <a:t>.</a:t>
            </a:r>
          </a:p>
          <a:p>
            <a:r>
              <a:rPr lang="ru-RU" sz="2000" dirty="0" smtClean="0"/>
              <a:t>   Процесс </a:t>
            </a:r>
            <a:r>
              <a:rPr lang="ru-RU" sz="2000" dirty="0"/>
              <a:t>титрования можно представить в виде следующего общего уравнения</a:t>
            </a:r>
            <a:r>
              <a:rPr lang="ru-RU" sz="2000" dirty="0" smtClean="0"/>
              <a:t>:</a:t>
            </a:r>
          </a:p>
          <a:p>
            <a:endParaRPr lang="ru-RU" sz="2000" dirty="0"/>
          </a:p>
          <a:p>
            <a:endParaRPr lang="ru-RU" sz="2000" dirty="0"/>
          </a:p>
          <a:p>
            <a:endParaRPr lang="ru-RU" sz="2000" dirty="0" smtClean="0"/>
          </a:p>
          <a:p>
            <a:r>
              <a:rPr lang="ru-RU" sz="2000" dirty="0" smtClean="0"/>
              <a:t>где </a:t>
            </a:r>
            <a:r>
              <a:rPr lang="ru-RU" sz="2000" b="1" i="1" dirty="0">
                <a:solidFill>
                  <a:srgbClr val="FF0000"/>
                </a:solidFill>
              </a:rPr>
              <a:t>А, А</a:t>
            </a:r>
            <a:r>
              <a:rPr lang="en-US" sz="2000" b="1" i="1" baseline="30000" dirty="0">
                <a:solidFill>
                  <a:srgbClr val="FF0000"/>
                </a:solidFill>
              </a:rPr>
              <a:t>I</a:t>
            </a:r>
            <a:r>
              <a:rPr lang="ru-RU" sz="2000" b="1" i="1" dirty="0">
                <a:solidFill>
                  <a:srgbClr val="FF0000"/>
                </a:solidFill>
              </a:rPr>
              <a:t>, А</a:t>
            </a:r>
            <a:r>
              <a:rPr lang="en-US" sz="2000" b="1" i="1" baseline="30000" dirty="0">
                <a:solidFill>
                  <a:srgbClr val="FF0000"/>
                </a:solidFill>
              </a:rPr>
              <a:t>II </a:t>
            </a:r>
            <a:r>
              <a:rPr lang="ru-RU" sz="2000" dirty="0"/>
              <a:t>— определяемые вещества, находящиеся в титруемом растворе; </a:t>
            </a:r>
          </a:p>
          <a:p>
            <a:r>
              <a:rPr lang="ru-RU" sz="2000" dirty="0"/>
              <a:t>В – реагент (</a:t>
            </a:r>
            <a:r>
              <a:rPr lang="ru-RU" sz="2000" dirty="0" err="1"/>
              <a:t>титрант</a:t>
            </a:r>
            <a:r>
              <a:rPr lang="ru-RU" sz="2000" dirty="0"/>
              <a:t>); </a:t>
            </a:r>
            <a:r>
              <a:rPr lang="ru-RU" sz="2000" dirty="0" smtClean="0"/>
              <a:t>      </a:t>
            </a:r>
            <a:r>
              <a:rPr lang="en-US" sz="2000" b="1" i="1" dirty="0" smtClean="0">
                <a:solidFill>
                  <a:srgbClr val="FF0000"/>
                </a:solidFill>
              </a:rPr>
              <a:t>D</a:t>
            </a:r>
            <a:r>
              <a:rPr lang="ru-RU" sz="2000" b="1" i="1" dirty="0">
                <a:solidFill>
                  <a:srgbClr val="FF0000"/>
                </a:solidFill>
              </a:rPr>
              <a:t>, Е </a:t>
            </a:r>
            <a:r>
              <a:rPr lang="ru-RU" sz="2000" dirty="0"/>
              <a:t>— продукты реакции определяемого вещества </a:t>
            </a:r>
            <a:r>
              <a:rPr lang="ru-RU" sz="2000" b="1" i="1" dirty="0" smtClean="0">
                <a:solidFill>
                  <a:srgbClr val="FF0000"/>
                </a:solidFill>
              </a:rPr>
              <a:t>А</a:t>
            </a:r>
          </a:p>
          <a:p>
            <a:r>
              <a:rPr lang="ru-RU" sz="2000" dirty="0" smtClean="0"/>
              <a:t> </a:t>
            </a:r>
            <a:r>
              <a:rPr lang="ru-RU" sz="2000" dirty="0"/>
              <a:t>с реагентом </a:t>
            </a:r>
            <a:r>
              <a:rPr lang="ru-RU" sz="2000" dirty="0" smtClean="0"/>
              <a:t>(</a:t>
            </a:r>
            <a:r>
              <a:rPr lang="ru-RU" sz="2000" dirty="0" err="1"/>
              <a:t>титрантом</a:t>
            </a:r>
            <a:r>
              <a:rPr lang="ru-RU" sz="2000" dirty="0"/>
              <a:t>) </a:t>
            </a:r>
            <a:r>
              <a:rPr lang="ru-RU" sz="2000" b="1" i="1" dirty="0">
                <a:solidFill>
                  <a:srgbClr val="FF0000"/>
                </a:solidFill>
              </a:rPr>
              <a:t>В</a:t>
            </a:r>
            <a:r>
              <a:rPr lang="ru-RU" sz="2000" dirty="0"/>
              <a:t>; </a:t>
            </a:r>
            <a:r>
              <a:rPr lang="ru-RU" sz="2000" dirty="0" smtClean="0"/>
              <a:t>             </a:t>
            </a:r>
            <a:r>
              <a:rPr lang="ru-RU" sz="2000" b="1" i="1" dirty="0" err="1" smtClean="0">
                <a:solidFill>
                  <a:srgbClr val="FF0000"/>
                </a:solidFill>
              </a:rPr>
              <a:t>В</a:t>
            </a:r>
            <a:r>
              <a:rPr lang="ru-RU" sz="2000" b="1" i="1" baseline="-25000" dirty="0" err="1" smtClean="0">
                <a:solidFill>
                  <a:srgbClr val="FF0000"/>
                </a:solidFill>
              </a:rPr>
              <a:t>изб</a:t>
            </a:r>
            <a:r>
              <a:rPr lang="ru-RU" sz="2000" dirty="0" smtClean="0">
                <a:solidFill>
                  <a:srgbClr val="FF0000"/>
                </a:solidFill>
              </a:rPr>
              <a:t> </a:t>
            </a:r>
            <a:r>
              <a:rPr lang="ru-RU" sz="2000" dirty="0"/>
              <a:t>– избыток реагента.</a:t>
            </a:r>
          </a:p>
          <a:p>
            <a:pPr algn="just"/>
            <a:r>
              <a:rPr lang="ru-RU" sz="2000" dirty="0"/>
              <a:t> </a:t>
            </a:r>
            <a:r>
              <a:rPr lang="ru-RU" sz="2000" dirty="0" smtClean="0"/>
              <a:t>            По </a:t>
            </a:r>
            <a:r>
              <a:rPr lang="ru-RU" sz="2000" dirty="0"/>
              <a:t>мере титрования </a:t>
            </a:r>
            <a:r>
              <a:rPr lang="ru-RU" sz="2000" dirty="0" err="1"/>
              <a:t>койцентрация</a:t>
            </a:r>
            <a:r>
              <a:rPr lang="ru-RU" sz="2000" dirty="0"/>
              <a:t> определяемого вещества </a:t>
            </a:r>
            <a:r>
              <a:rPr lang="ru-RU" sz="2000" b="1" i="1" dirty="0">
                <a:solidFill>
                  <a:srgbClr val="FF0000"/>
                </a:solidFill>
              </a:rPr>
              <a:t>А</a:t>
            </a:r>
            <a:r>
              <a:rPr lang="ru-RU" sz="2000" dirty="0">
                <a:solidFill>
                  <a:srgbClr val="FF0000"/>
                </a:solidFill>
              </a:rPr>
              <a:t> </a:t>
            </a:r>
            <a:r>
              <a:rPr lang="ru-RU" sz="2000" dirty="0"/>
              <a:t>постепенно уменьшается до точки эквивалентности; в точке эквивалентности она </a:t>
            </a:r>
            <a:r>
              <a:rPr lang="ru-RU" sz="2000" dirty="0" smtClean="0"/>
              <a:t>уменьшается </a:t>
            </a:r>
            <a:r>
              <a:rPr lang="ru-RU" sz="2000" dirty="0"/>
              <a:t>до минимума; после точки эквивалентности — остается практически равной нулю. </a:t>
            </a:r>
          </a:p>
          <a:p>
            <a:pPr algn="just"/>
            <a:r>
              <a:rPr lang="ru-RU" sz="2000" dirty="0" smtClean="0"/>
              <a:t>             До </a:t>
            </a:r>
            <a:r>
              <a:rPr lang="ru-RU" sz="2000" dirty="0"/>
              <a:t>точки эквивалентности концентрация реагента </a:t>
            </a:r>
            <a:r>
              <a:rPr lang="ru-RU" sz="2000" b="1" i="1" dirty="0">
                <a:solidFill>
                  <a:srgbClr val="FF0000"/>
                </a:solidFill>
              </a:rPr>
              <a:t>В</a:t>
            </a:r>
            <a:r>
              <a:rPr lang="ru-RU" sz="2000" dirty="0">
                <a:solidFill>
                  <a:srgbClr val="FF0000"/>
                </a:solidFill>
              </a:rPr>
              <a:t> </a:t>
            </a:r>
            <a:r>
              <a:rPr lang="ru-RU" sz="2000" dirty="0"/>
              <a:t>остается равной нулю, так как по мере </a:t>
            </a:r>
            <a:r>
              <a:rPr lang="ru-RU" sz="2000" dirty="0" err="1"/>
              <a:t>приливания</a:t>
            </a:r>
            <a:r>
              <a:rPr lang="ru-RU" sz="2000" dirty="0"/>
              <a:t> титрованного раствора реагент </a:t>
            </a:r>
            <a:r>
              <a:rPr lang="ru-RU" sz="2000" b="1" i="1" dirty="0">
                <a:solidFill>
                  <a:srgbClr val="FF0000"/>
                </a:solidFill>
              </a:rPr>
              <a:t>В</a:t>
            </a:r>
            <a:r>
              <a:rPr lang="ru-RU" sz="2000" dirty="0">
                <a:solidFill>
                  <a:srgbClr val="FF0000"/>
                </a:solidFill>
              </a:rPr>
              <a:t> </a:t>
            </a:r>
            <a:r>
              <a:rPr lang="ru-RU" sz="2000" dirty="0"/>
              <a:t>вступает в реакцию с определяемым веществом. В точке эквивалентности в титруемом растворе появляются следы реагента </a:t>
            </a:r>
            <a:r>
              <a:rPr lang="ru-RU" sz="2000" b="1" i="1" dirty="0">
                <a:solidFill>
                  <a:srgbClr val="FF0000"/>
                </a:solidFill>
              </a:rPr>
              <a:t>В</a:t>
            </a:r>
            <a:r>
              <a:rPr lang="ru-RU" sz="2000" dirty="0"/>
              <a:t> после точки эквивалентности, разумеется, концентрация реагента начинает повышаться, так как концентрация определяемого вещества в это время становится равной нулю. </a:t>
            </a:r>
          </a:p>
          <a:p>
            <a:pPr algn="just"/>
            <a:r>
              <a:rPr lang="ru-RU" sz="2000" dirty="0" smtClean="0"/>
              <a:t>         Концентрации </a:t>
            </a:r>
            <a:r>
              <a:rPr lang="ru-RU" sz="2000" dirty="0"/>
              <a:t>продуктов реакции </a:t>
            </a:r>
            <a:r>
              <a:rPr lang="ru-RU" sz="2000" b="1" i="1" dirty="0">
                <a:solidFill>
                  <a:srgbClr val="FF0000"/>
                </a:solidFill>
              </a:rPr>
              <a:t>D</a:t>
            </a:r>
            <a:r>
              <a:rPr lang="ru-RU" sz="2000" dirty="0">
                <a:solidFill>
                  <a:srgbClr val="FF0000"/>
                </a:solidFill>
              </a:rPr>
              <a:t> </a:t>
            </a:r>
            <a:r>
              <a:rPr lang="ru-RU" sz="2000" dirty="0"/>
              <a:t>и </a:t>
            </a:r>
            <a:r>
              <a:rPr lang="ru-RU" sz="2000" b="1" i="1" dirty="0">
                <a:solidFill>
                  <a:srgbClr val="FF0000"/>
                </a:solidFill>
              </a:rPr>
              <a:t>Е</a:t>
            </a:r>
            <a:r>
              <a:rPr lang="ru-RU" sz="2000" dirty="0">
                <a:solidFill>
                  <a:srgbClr val="FF0000"/>
                </a:solidFill>
              </a:rPr>
              <a:t> </a:t>
            </a:r>
            <a:r>
              <a:rPr lang="ru-RU" sz="2000" dirty="0"/>
              <a:t>соответственно, по мере  вступления реагента </a:t>
            </a:r>
            <a:r>
              <a:rPr lang="ru-RU" sz="2000" b="1" i="1" dirty="0">
                <a:solidFill>
                  <a:srgbClr val="FF0000"/>
                </a:solidFill>
              </a:rPr>
              <a:t>В</a:t>
            </a:r>
            <a:r>
              <a:rPr lang="ru-RU" sz="2000" dirty="0">
                <a:solidFill>
                  <a:srgbClr val="FF0000"/>
                </a:solidFill>
              </a:rPr>
              <a:t> </a:t>
            </a:r>
            <a:r>
              <a:rPr lang="ru-RU" sz="2000" dirty="0" err="1"/>
              <a:t>в</a:t>
            </a:r>
            <a:r>
              <a:rPr lang="ru-RU" sz="2000" dirty="0"/>
              <a:t> реакцию с определяемым веществом, постепенно </a:t>
            </a:r>
            <a:r>
              <a:rPr lang="ru-RU" sz="2000" dirty="0" smtClean="0"/>
              <a:t>повышаются</a:t>
            </a:r>
            <a:r>
              <a:rPr lang="ru-RU" sz="2000" dirty="0"/>
              <a:t>, достигают максимума в точке эквивалентности и практически остаются </a:t>
            </a:r>
            <a:r>
              <a:rPr lang="ru-RU" sz="2000" dirty="0" err="1" smtClean="0"/>
              <a:t>постоян-ными</a:t>
            </a:r>
            <a:r>
              <a:rPr lang="ru-RU" sz="2000" dirty="0" smtClean="0"/>
              <a:t> </a:t>
            </a:r>
            <a:r>
              <a:rPr lang="ru-RU" sz="2000" dirty="0"/>
              <a:t>после точки эквивалентности</a:t>
            </a:r>
            <a:r>
              <a:rPr lang="ru-RU" sz="2000" dirty="0" smtClean="0"/>
              <a:t>.                                                                       </a:t>
            </a:r>
            <a:r>
              <a:rPr lang="ru-RU" sz="2000" dirty="0"/>
              <a:t>-</a:t>
            </a:r>
            <a:r>
              <a:rPr lang="ru-RU" sz="2000" dirty="0" smtClean="0"/>
              <a:t>39-271-</a:t>
            </a:r>
            <a:endParaRPr lang="ru-RU" sz="2000" dirty="0"/>
          </a:p>
        </p:txBody>
      </p:sp>
      <p:pic>
        <p:nvPicPr>
          <p:cNvPr id="3" name="Рисунок 2"/>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2123728" y="692696"/>
            <a:ext cx="4608512" cy="1008112"/>
          </a:xfrm>
          <a:prstGeom prst="rect">
            <a:avLst/>
          </a:prstGeom>
        </p:spPr>
      </p:pic>
    </p:spTree>
    <p:extLst>
      <p:ext uri="{BB962C8B-B14F-4D97-AF65-F5344CB8AC3E}">
        <p14:creationId xmlns:p14="http://schemas.microsoft.com/office/powerpoint/2010/main" val="1258898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pPr algn="ctr"/>
            <a:r>
              <a:rPr lang="ru-RU" sz="2000" dirty="0"/>
              <a:t>Таким образом, </a:t>
            </a:r>
            <a:r>
              <a:rPr lang="ru-RU" sz="2000" b="1" i="1" dirty="0">
                <a:solidFill>
                  <a:srgbClr val="FF0000"/>
                </a:solidFill>
              </a:rPr>
              <a:t>количественный анализ позволяет </a:t>
            </a:r>
            <a:r>
              <a:rPr lang="ru-RU" sz="2000" b="1" i="1" u="sng" dirty="0">
                <a:solidFill>
                  <a:srgbClr val="FF0000"/>
                </a:solidFill>
              </a:rPr>
              <a:t>установить</a:t>
            </a:r>
            <a:r>
              <a:rPr lang="ru-RU" sz="2000" dirty="0"/>
              <a:t>: </a:t>
            </a:r>
          </a:p>
          <a:p>
            <a:r>
              <a:rPr lang="ru-RU" sz="2000" dirty="0" smtClean="0"/>
              <a:t>1.  Количественные </a:t>
            </a:r>
            <a:r>
              <a:rPr lang="ru-RU" sz="2000" i="1" dirty="0">
                <a:solidFill>
                  <a:srgbClr val="FF0000"/>
                </a:solidFill>
              </a:rPr>
              <a:t>соотношения</a:t>
            </a:r>
            <a:r>
              <a:rPr lang="ru-RU" sz="2000" dirty="0">
                <a:solidFill>
                  <a:srgbClr val="FF0000"/>
                </a:solidFill>
              </a:rPr>
              <a:t> </a:t>
            </a:r>
            <a:r>
              <a:rPr lang="ru-RU" sz="2000" dirty="0"/>
              <a:t>составных частей </a:t>
            </a:r>
            <a:r>
              <a:rPr lang="ru-RU" sz="2000" dirty="0" smtClean="0"/>
              <a:t>неизвестного</a:t>
            </a:r>
          </a:p>
          <a:p>
            <a:r>
              <a:rPr lang="ru-RU" sz="2000" dirty="0"/>
              <a:t> </a:t>
            </a:r>
            <a:r>
              <a:rPr lang="ru-RU" sz="2000" dirty="0" smtClean="0"/>
              <a:t>     индивидуального </a:t>
            </a:r>
            <a:r>
              <a:rPr lang="ru-RU" sz="2000" dirty="0"/>
              <a:t>соединения, т. е. </a:t>
            </a:r>
            <a:r>
              <a:rPr lang="ru-RU" sz="2000" i="1" dirty="0">
                <a:solidFill>
                  <a:srgbClr val="FF0000"/>
                </a:solidFill>
              </a:rPr>
              <a:t>установить его формулу</a:t>
            </a:r>
            <a:r>
              <a:rPr lang="ru-RU" sz="2000" dirty="0"/>
              <a:t>. </a:t>
            </a:r>
          </a:p>
          <a:p>
            <a:r>
              <a:rPr lang="ru-RU" sz="2000" dirty="0"/>
              <a:t>2. </a:t>
            </a:r>
            <a:r>
              <a:rPr lang="ru-RU" sz="2000" dirty="0" smtClean="0"/>
              <a:t> </a:t>
            </a:r>
            <a:r>
              <a:rPr lang="ru-RU" sz="2000" i="1" dirty="0" smtClean="0">
                <a:solidFill>
                  <a:srgbClr val="FF0000"/>
                </a:solidFill>
              </a:rPr>
              <a:t>Содержание</a:t>
            </a:r>
            <a:r>
              <a:rPr lang="ru-RU" sz="2000" dirty="0" smtClean="0">
                <a:solidFill>
                  <a:srgbClr val="FF0000"/>
                </a:solidFill>
              </a:rPr>
              <a:t> </a:t>
            </a:r>
            <a:r>
              <a:rPr lang="ru-RU" sz="2000" dirty="0"/>
              <a:t>или концентрацию </a:t>
            </a:r>
            <a:r>
              <a:rPr lang="ru-RU" sz="2000" i="1" dirty="0">
                <a:solidFill>
                  <a:srgbClr val="FF0000"/>
                </a:solidFill>
              </a:rPr>
              <a:t>определяемого вещества </a:t>
            </a:r>
            <a:r>
              <a:rPr lang="ru-RU" sz="2000" dirty="0"/>
              <a:t>в </a:t>
            </a:r>
            <a:r>
              <a:rPr lang="ru-RU" sz="2000" dirty="0" smtClean="0"/>
              <a:t>исследуемом</a:t>
            </a:r>
          </a:p>
          <a:p>
            <a:r>
              <a:rPr lang="ru-RU" sz="2000" dirty="0"/>
              <a:t> </a:t>
            </a:r>
            <a:r>
              <a:rPr lang="ru-RU" sz="2000" dirty="0" smtClean="0"/>
              <a:t>     образце</a:t>
            </a:r>
            <a:r>
              <a:rPr lang="ru-RU" sz="2000" dirty="0"/>
              <a:t>. </a:t>
            </a:r>
          </a:p>
          <a:p>
            <a:r>
              <a:rPr lang="ru-RU" sz="2000" dirty="0"/>
              <a:t>3. </a:t>
            </a:r>
            <a:r>
              <a:rPr lang="ru-RU" sz="2000" dirty="0" smtClean="0"/>
              <a:t> Содержание </a:t>
            </a:r>
            <a:r>
              <a:rPr lang="ru-RU" sz="2000" dirty="0"/>
              <a:t>всех или некоторых элементов или ионов, входящих в </a:t>
            </a:r>
            <a:r>
              <a:rPr lang="ru-RU" sz="2000" dirty="0" smtClean="0"/>
              <a:t>состав</a:t>
            </a:r>
          </a:p>
          <a:p>
            <a:r>
              <a:rPr lang="ru-RU" sz="2000" dirty="0"/>
              <a:t> </a:t>
            </a:r>
            <a:r>
              <a:rPr lang="ru-RU" sz="2000" dirty="0" smtClean="0"/>
              <a:t>     данного </a:t>
            </a:r>
            <a:r>
              <a:rPr lang="ru-RU" sz="2000" dirty="0"/>
              <a:t>вещества. </a:t>
            </a:r>
          </a:p>
          <a:p>
            <a:r>
              <a:rPr lang="ru-RU" sz="2000" dirty="0"/>
              <a:t>4. </a:t>
            </a:r>
            <a:r>
              <a:rPr lang="ru-RU" sz="2000" dirty="0" smtClean="0"/>
              <a:t> Содержание </a:t>
            </a:r>
            <a:r>
              <a:rPr lang="ru-RU" sz="2000" dirty="0"/>
              <a:t>всех или некоторых главных (основных) компонентов </a:t>
            </a:r>
            <a:endParaRPr lang="ru-RU" sz="2000" dirty="0" smtClean="0"/>
          </a:p>
          <a:p>
            <a:r>
              <a:rPr lang="ru-RU" sz="2000" dirty="0"/>
              <a:t> </a:t>
            </a:r>
            <a:r>
              <a:rPr lang="ru-RU" sz="2000" dirty="0" smtClean="0"/>
              <a:t>     анализируемой </a:t>
            </a:r>
            <a:r>
              <a:rPr lang="ru-RU" sz="2000" dirty="0"/>
              <a:t>смеси (например, смеси солей, кислот, и т. п.). </a:t>
            </a:r>
          </a:p>
          <a:p>
            <a:r>
              <a:rPr lang="ru-RU" sz="2000" dirty="0"/>
              <a:t>5. </a:t>
            </a:r>
            <a:r>
              <a:rPr lang="ru-RU" sz="2000" dirty="0" smtClean="0"/>
              <a:t> Содержание </a:t>
            </a:r>
            <a:r>
              <a:rPr lang="ru-RU" sz="2000" dirty="0"/>
              <a:t>определенных форм того или иного элемента или простых </a:t>
            </a:r>
            <a:r>
              <a:rPr lang="ru-RU" sz="2000" dirty="0" smtClean="0"/>
              <a:t>и</a:t>
            </a:r>
          </a:p>
          <a:p>
            <a:r>
              <a:rPr lang="ru-RU" sz="2000" dirty="0"/>
              <a:t> </a:t>
            </a:r>
            <a:r>
              <a:rPr lang="ru-RU" sz="2000" dirty="0" smtClean="0"/>
              <a:t>    сложных </a:t>
            </a:r>
            <a:r>
              <a:rPr lang="ru-RU" sz="2000" dirty="0"/>
              <a:t>веществ, образуемых им. </a:t>
            </a:r>
          </a:p>
          <a:p>
            <a:r>
              <a:rPr lang="ru-RU" sz="2000" dirty="0"/>
              <a:t>6. </a:t>
            </a:r>
            <a:r>
              <a:rPr lang="ru-RU" sz="2000" dirty="0" smtClean="0"/>
              <a:t> Содержание </a:t>
            </a:r>
            <a:r>
              <a:rPr lang="ru-RU" sz="2000" dirty="0"/>
              <a:t>неглавных (неосновных) компонентов (примесей) в </a:t>
            </a:r>
            <a:r>
              <a:rPr lang="ru-RU" sz="2000" dirty="0" smtClean="0"/>
              <a:t>данном</a:t>
            </a:r>
          </a:p>
          <a:p>
            <a:r>
              <a:rPr lang="ru-RU" sz="2000" dirty="0"/>
              <a:t> </a:t>
            </a:r>
            <a:r>
              <a:rPr lang="ru-RU" sz="2000" dirty="0" smtClean="0"/>
              <a:t>     известном </a:t>
            </a:r>
            <a:r>
              <a:rPr lang="ru-RU" sz="2000" dirty="0"/>
              <a:t>веществе. </a:t>
            </a:r>
          </a:p>
          <a:p>
            <a:r>
              <a:rPr lang="ru-RU" sz="2000" dirty="0"/>
              <a:t>7. </a:t>
            </a:r>
            <a:r>
              <a:rPr lang="ru-RU" sz="2000" dirty="0" smtClean="0"/>
              <a:t> Содержание </a:t>
            </a:r>
            <a:r>
              <a:rPr lang="ru-RU" sz="2000" dirty="0"/>
              <a:t>микропримесей в особо чистых веществах (металлах, сплавах</a:t>
            </a:r>
            <a:r>
              <a:rPr lang="ru-RU" sz="2000" dirty="0" smtClean="0"/>
              <a:t>,</a:t>
            </a:r>
          </a:p>
          <a:p>
            <a:r>
              <a:rPr lang="ru-RU" sz="2000" dirty="0"/>
              <a:t> </a:t>
            </a:r>
            <a:r>
              <a:rPr lang="ru-RU" sz="2000" dirty="0" smtClean="0"/>
              <a:t>    полупроводниковых </a:t>
            </a:r>
            <a:r>
              <a:rPr lang="ru-RU" sz="2000" dirty="0"/>
              <a:t>материалах, графите и т. п.). </a:t>
            </a:r>
          </a:p>
          <a:p>
            <a:r>
              <a:rPr lang="ru-RU" sz="2000" dirty="0"/>
              <a:t>8. </a:t>
            </a:r>
            <a:r>
              <a:rPr lang="ru-RU" sz="2000" dirty="0" smtClean="0"/>
              <a:t> Содержание </a:t>
            </a:r>
            <a:r>
              <a:rPr lang="ru-RU" sz="2000" dirty="0"/>
              <a:t>определенных радикалов, активных атомов, </a:t>
            </a:r>
            <a:r>
              <a:rPr lang="ru-RU" sz="2000" dirty="0" smtClean="0"/>
              <a:t>функциональных</a:t>
            </a:r>
          </a:p>
          <a:p>
            <a:r>
              <a:rPr lang="ru-RU" sz="2000" dirty="0"/>
              <a:t> </a:t>
            </a:r>
            <a:r>
              <a:rPr lang="ru-RU" sz="2000" dirty="0" smtClean="0"/>
              <a:t>     групп</a:t>
            </a:r>
            <a:r>
              <a:rPr lang="ru-RU" sz="2000" dirty="0"/>
              <a:t>. </a:t>
            </a:r>
          </a:p>
          <a:p>
            <a:r>
              <a:rPr lang="ru-RU" sz="2000" dirty="0"/>
              <a:t>9. </a:t>
            </a:r>
            <a:r>
              <a:rPr lang="ru-RU" sz="2000" dirty="0" smtClean="0"/>
              <a:t> Состав </a:t>
            </a:r>
            <a:r>
              <a:rPr lang="ru-RU" sz="2000" dirty="0"/>
              <a:t>отдельных фаз гетерогенных систем, в которых определяемые </a:t>
            </a:r>
            <a:r>
              <a:rPr lang="ru-RU" sz="2000" dirty="0" smtClean="0"/>
              <a:t>вещества</a:t>
            </a:r>
          </a:p>
          <a:p>
            <a:r>
              <a:rPr lang="ru-RU" sz="2000" dirty="0"/>
              <a:t> </a:t>
            </a:r>
            <a:r>
              <a:rPr lang="ru-RU" sz="2000" dirty="0" smtClean="0"/>
              <a:t>    распределяются </a:t>
            </a:r>
            <a:r>
              <a:rPr lang="ru-RU" sz="2000" dirty="0"/>
              <a:t>в зависимости от изменения рецептуры </a:t>
            </a:r>
            <a:r>
              <a:rPr lang="ru-RU" sz="2000" dirty="0" smtClean="0"/>
              <a:t>получаемого</a:t>
            </a:r>
          </a:p>
          <a:p>
            <a:r>
              <a:rPr lang="ru-RU" sz="2000" dirty="0"/>
              <a:t> </a:t>
            </a:r>
            <a:r>
              <a:rPr lang="ru-RU" sz="2000" dirty="0" smtClean="0"/>
              <a:t>    технического </a:t>
            </a:r>
            <a:r>
              <a:rPr lang="ru-RU" sz="2000" dirty="0"/>
              <a:t>объекта, способа его получения, термической и </a:t>
            </a:r>
            <a:r>
              <a:rPr lang="ru-RU" sz="2000" dirty="0" smtClean="0"/>
              <a:t>механической</a:t>
            </a:r>
          </a:p>
          <a:p>
            <a:r>
              <a:rPr lang="ru-RU" sz="2000" dirty="0"/>
              <a:t> </a:t>
            </a:r>
            <a:r>
              <a:rPr lang="ru-RU" sz="2000" dirty="0" smtClean="0"/>
              <a:t>    обработки </a:t>
            </a:r>
            <a:r>
              <a:rPr lang="ru-RU" sz="2000" dirty="0"/>
              <a:t>и т. д. </a:t>
            </a:r>
          </a:p>
          <a:p>
            <a:pPr algn="r"/>
            <a:r>
              <a:rPr lang="ru-RU" sz="2000" dirty="0"/>
              <a:t>-</a:t>
            </a:r>
            <a:r>
              <a:rPr lang="ru-RU" sz="2000" dirty="0" smtClean="0"/>
              <a:t>4-236-</a:t>
            </a:r>
            <a:endParaRPr lang="ru-RU" sz="2000" dirty="0"/>
          </a:p>
        </p:txBody>
      </p:sp>
    </p:spTree>
    <p:extLst>
      <p:ext uri="{BB962C8B-B14F-4D97-AF65-F5344CB8AC3E}">
        <p14:creationId xmlns:p14="http://schemas.microsoft.com/office/powerpoint/2010/main" val="40879272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940088"/>
          </a:xfrm>
          <a:prstGeom prst="rect">
            <a:avLst/>
          </a:prstGeom>
          <a:noFill/>
        </p:spPr>
        <p:txBody>
          <a:bodyPr wrap="square" rtlCol="0">
            <a:spAutoFit/>
          </a:bodyPr>
          <a:lstStyle/>
          <a:p>
            <a:pPr algn="ctr"/>
            <a:r>
              <a:rPr lang="ru-RU" sz="2400" b="1" dirty="0">
                <a:solidFill>
                  <a:srgbClr val="FF0000"/>
                </a:solidFill>
              </a:rPr>
              <a:t>Общие приемы титрования.</a:t>
            </a:r>
            <a:endParaRPr lang="ru-RU" sz="2400" dirty="0">
              <a:solidFill>
                <a:srgbClr val="FF0000"/>
              </a:solidFill>
            </a:endParaRPr>
          </a:p>
          <a:p>
            <a:r>
              <a:rPr lang="ru-RU" sz="2100" b="1" i="1" u="sng" dirty="0">
                <a:solidFill>
                  <a:srgbClr val="FF0000"/>
                </a:solidFill>
              </a:rPr>
              <a:t>Прямое титрование</a:t>
            </a:r>
            <a:r>
              <a:rPr lang="ru-RU" sz="2100" dirty="0"/>
              <a:t>. </a:t>
            </a:r>
            <a:endParaRPr lang="ru-RU" sz="2100" dirty="0" smtClean="0"/>
          </a:p>
          <a:p>
            <a:r>
              <a:rPr lang="ru-RU" sz="2100" dirty="0" smtClean="0"/>
              <a:t>	Простейший </a:t>
            </a:r>
            <a:r>
              <a:rPr lang="ru-RU" sz="2100" dirty="0"/>
              <a:t>прием титрования в объемном анализе состоит в том, что к определенному объему раствора или к определенной навеске вещества </a:t>
            </a:r>
            <a:r>
              <a:rPr lang="ru-RU" sz="2100" b="1" i="1" dirty="0"/>
              <a:t>А</a:t>
            </a:r>
            <a:r>
              <a:rPr lang="ru-RU" sz="2100" dirty="0"/>
              <a:t>, растворенного в подходящем растворителе, по каплям приливают из точно калиброванной бюретки стандартный (титрованный) раствор реагента </a:t>
            </a:r>
            <a:r>
              <a:rPr lang="ru-RU" sz="2100" b="1" i="1" dirty="0"/>
              <a:t>В</a:t>
            </a:r>
            <a:r>
              <a:rPr lang="ru-RU" sz="2100" dirty="0"/>
              <a:t>. </a:t>
            </a:r>
          </a:p>
          <a:p>
            <a:r>
              <a:rPr lang="ru-RU" sz="2100" dirty="0" smtClean="0"/>
              <a:t>	Точку </a:t>
            </a:r>
            <a:r>
              <a:rPr lang="ru-RU" sz="2100" dirty="0"/>
              <a:t>эквивалентности устанавливают по резкому уменьшению </a:t>
            </a:r>
            <a:r>
              <a:rPr lang="ru-RU" sz="2100" b="1" i="1" dirty="0"/>
              <a:t>С</a:t>
            </a:r>
            <a:r>
              <a:rPr lang="ru-RU" sz="2100" b="1" i="1" baseline="-25000" dirty="0"/>
              <a:t>А</a:t>
            </a:r>
            <a:r>
              <a:rPr lang="ru-RU" sz="2100" dirty="0"/>
              <a:t>, сопровождающемуся, например, исчезновением окраски раствора (если определяемое вещество </a:t>
            </a:r>
            <a:r>
              <a:rPr lang="ru-RU" sz="2100" b="1" i="1" dirty="0"/>
              <a:t>А</a:t>
            </a:r>
            <a:r>
              <a:rPr lang="ru-RU" sz="2100" dirty="0"/>
              <a:t> окрашено) или по началу повышения </a:t>
            </a:r>
            <a:r>
              <a:rPr lang="ru-RU" sz="2100" b="1" i="1" dirty="0"/>
              <a:t>С</a:t>
            </a:r>
            <a:r>
              <a:rPr lang="ru-RU" sz="2100" b="1" i="1" baseline="-25000" dirty="0"/>
              <a:t>В</a:t>
            </a:r>
            <a:r>
              <a:rPr lang="ru-RU" sz="2100" baseline="-25000" dirty="0"/>
              <a:t> </a:t>
            </a:r>
            <a:r>
              <a:rPr lang="ru-RU" sz="2100" dirty="0"/>
              <a:t>(по появлению окраски раствора, если реагент </a:t>
            </a:r>
            <a:r>
              <a:rPr lang="ru-RU" sz="2100" b="1" i="1" dirty="0"/>
              <a:t>В</a:t>
            </a:r>
            <a:r>
              <a:rPr lang="ru-RU" sz="2100" dirty="0"/>
              <a:t> окрашен), или по изменению окраски индикатора.</a:t>
            </a:r>
          </a:p>
          <a:p>
            <a:r>
              <a:rPr lang="ru-RU" sz="2100" dirty="0" smtClean="0"/>
              <a:t>	Если </a:t>
            </a:r>
            <a:r>
              <a:rPr lang="ru-RU" sz="2100" dirty="0"/>
              <a:t>в распоряжении аналитика имеется титрованный раствор требуемого реагента </a:t>
            </a:r>
            <a:r>
              <a:rPr lang="ru-RU" sz="2100" b="1" i="1" dirty="0"/>
              <a:t>В</a:t>
            </a:r>
            <a:r>
              <a:rPr lang="ru-RU" sz="2100" dirty="0"/>
              <a:t>, то весь процесс прямого титрования вещества </a:t>
            </a:r>
            <a:r>
              <a:rPr lang="ru-RU" sz="2100" b="1" i="1" dirty="0"/>
              <a:t>А</a:t>
            </a:r>
            <a:r>
              <a:rPr lang="ru-RU" sz="2100" dirty="0"/>
              <a:t> занимает несколько минут. </a:t>
            </a:r>
          </a:p>
          <a:p>
            <a:r>
              <a:rPr lang="ru-RU" sz="2100" dirty="0" smtClean="0"/>
              <a:t>	Зная </a:t>
            </a:r>
            <a:r>
              <a:rPr lang="ru-RU" sz="2100" dirty="0"/>
              <a:t>количество стандартного раствора реагента </a:t>
            </a:r>
            <a:r>
              <a:rPr lang="ru-RU" sz="2100" b="1" i="1" dirty="0"/>
              <a:t>В</a:t>
            </a:r>
            <a:r>
              <a:rPr lang="ru-RU" sz="2100" dirty="0"/>
              <a:t>, израсходованного на реакцию с определяемым веществом </a:t>
            </a:r>
            <a:r>
              <a:rPr lang="ru-RU" sz="2100" b="1" i="1" dirty="0"/>
              <a:t>А</a:t>
            </a:r>
            <a:r>
              <a:rPr lang="ru-RU" sz="2100" dirty="0"/>
              <a:t>, можно легко вычислить содержание вещества </a:t>
            </a:r>
            <a:r>
              <a:rPr lang="ru-RU" sz="2100" b="1" i="1" dirty="0"/>
              <a:t>А</a:t>
            </a:r>
            <a:r>
              <a:rPr lang="ru-RU" sz="2100" dirty="0"/>
              <a:t>.</a:t>
            </a:r>
          </a:p>
          <a:p>
            <a:pPr algn="r"/>
            <a:r>
              <a:rPr lang="ru-RU" sz="2000" dirty="0" smtClean="0"/>
              <a:t>-40-272-</a:t>
            </a:r>
            <a:endParaRPr lang="ru-RU" sz="2000" dirty="0"/>
          </a:p>
        </p:txBody>
      </p:sp>
    </p:spTree>
    <p:extLst>
      <p:ext uri="{BB962C8B-B14F-4D97-AF65-F5344CB8AC3E}">
        <p14:creationId xmlns:p14="http://schemas.microsoft.com/office/powerpoint/2010/main" val="21775604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186583"/>
          </a:xfrm>
          <a:prstGeom prst="rect">
            <a:avLst/>
          </a:prstGeom>
          <a:noFill/>
        </p:spPr>
        <p:txBody>
          <a:bodyPr wrap="square" rtlCol="0">
            <a:spAutoFit/>
          </a:bodyPr>
          <a:lstStyle/>
          <a:p>
            <a:r>
              <a:rPr lang="ru-RU" sz="2100" b="1" i="1" u="sng" dirty="0">
                <a:solidFill>
                  <a:srgbClr val="FF0000"/>
                </a:solidFill>
              </a:rPr>
              <a:t>Обратное титрование</a:t>
            </a:r>
            <a:r>
              <a:rPr lang="ru-RU" sz="2100" dirty="0"/>
              <a:t>. </a:t>
            </a:r>
          </a:p>
          <a:p>
            <a:pPr algn="just"/>
            <a:r>
              <a:rPr lang="ru-RU" sz="2100" dirty="0"/>
              <a:t>	Иногда по тем или иным причинам </a:t>
            </a:r>
            <a:r>
              <a:rPr lang="ru-RU" sz="2100" b="1" i="1" dirty="0"/>
              <a:t>нельзя</a:t>
            </a:r>
            <a:r>
              <a:rPr lang="ru-RU" sz="2100" dirty="0"/>
              <a:t> применить </a:t>
            </a:r>
            <a:r>
              <a:rPr lang="ru-RU" sz="2100" b="1" i="1" dirty="0"/>
              <a:t>метод прямого титрования</a:t>
            </a:r>
            <a:r>
              <a:rPr lang="ru-RU" sz="2100" dirty="0"/>
              <a:t>. Тогда прибегают к так называемому методу </a:t>
            </a:r>
            <a:r>
              <a:rPr lang="ru-RU" sz="2100" i="1" dirty="0"/>
              <a:t>обратного титрования ( титрование по остатку)</a:t>
            </a:r>
            <a:r>
              <a:rPr lang="ru-RU" sz="2100" dirty="0"/>
              <a:t>. </a:t>
            </a:r>
          </a:p>
          <a:p>
            <a:pPr algn="just"/>
            <a:r>
              <a:rPr lang="ru-RU" sz="2100" dirty="0" smtClean="0"/>
              <a:t>	Этот </a:t>
            </a:r>
            <a:r>
              <a:rPr lang="ru-RU" sz="2100" dirty="0"/>
              <a:t>прием состоит в том, что к определенному объему раствора или к определенной навеске вещества </a:t>
            </a:r>
            <a:r>
              <a:rPr lang="ru-RU" sz="2100" b="1" i="1" dirty="0"/>
              <a:t>А</a:t>
            </a:r>
            <a:r>
              <a:rPr lang="ru-RU" sz="2100" dirty="0"/>
              <a:t>, растворенного в подходящем растворителе, приливают </a:t>
            </a:r>
            <a:r>
              <a:rPr lang="ru-RU" sz="2100" i="1" dirty="0">
                <a:solidFill>
                  <a:srgbClr val="FF0000"/>
                </a:solidFill>
              </a:rPr>
              <a:t>точно измеренный объем титрованного раствора реагента </a:t>
            </a:r>
            <a:r>
              <a:rPr lang="ru-RU" sz="2100" b="1" i="1" dirty="0">
                <a:solidFill>
                  <a:srgbClr val="FF0000"/>
                </a:solidFill>
              </a:rPr>
              <a:t>В</a:t>
            </a:r>
            <a:r>
              <a:rPr lang="ru-RU" sz="2100" dirty="0"/>
              <a:t>, взятый </a:t>
            </a:r>
            <a:r>
              <a:rPr lang="ru-RU" sz="2100" b="1" i="1" dirty="0"/>
              <a:t>в избытке</a:t>
            </a:r>
            <a:r>
              <a:rPr lang="ru-RU" sz="2100" dirty="0"/>
              <a:t>. </a:t>
            </a:r>
            <a:endParaRPr lang="ru-RU" sz="2100" dirty="0" smtClean="0"/>
          </a:p>
          <a:p>
            <a:pPr algn="just"/>
            <a:r>
              <a:rPr lang="ru-RU" sz="2100" dirty="0"/>
              <a:t>	</a:t>
            </a:r>
            <a:r>
              <a:rPr lang="ru-RU" sz="2100" dirty="0" smtClean="0"/>
              <a:t>Избыток </a:t>
            </a:r>
            <a:r>
              <a:rPr lang="ru-RU" sz="2100" dirty="0"/>
              <a:t>не вошедшего в реакцию реагента </a:t>
            </a:r>
            <a:r>
              <a:rPr lang="ru-RU" sz="2100" b="1" i="1" dirty="0"/>
              <a:t>В</a:t>
            </a:r>
            <a:r>
              <a:rPr lang="ru-RU" sz="2100" dirty="0"/>
              <a:t> </a:t>
            </a:r>
            <a:r>
              <a:rPr lang="ru-RU" sz="2100" dirty="0" err="1"/>
              <a:t>оттитровывают</a:t>
            </a:r>
            <a:r>
              <a:rPr lang="ru-RU" sz="2100" dirty="0"/>
              <a:t> стандартным раствором другого вспомогательного реагента </a:t>
            </a:r>
            <a:r>
              <a:rPr lang="ru-RU" sz="2100" b="1" i="1" dirty="0"/>
              <a:t>В</a:t>
            </a:r>
            <a:r>
              <a:rPr lang="ru-RU" sz="2100" b="1" i="1" baseline="-25000" dirty="0"/>
              <a:t>1</a:t>
            </a:r>
            <a:r>
              <a:rPr lang="ru-RU" sz="2100" dirty="0"/>
              <a:t> точно известной концентрации. На титрование избытка реагента </a:t>
            </a:r>
            <a:r>
              <a:rPr lang="ru-RU" sz="2100" b="1" i="1" dirty="0"/>
              <a:t>В</a:t>
            </a:r>
            <a:r>
              <a:rPr lang="ru-RU" sz="2100" dirty="0"/>
              <a:t> должно идти не менее 15-20 мл реагента </a:t>
            </a:r>
            <a:r>
              <a:rPr lang="ru-RU" sz="2100" b="1" i="1" dirty="0"/>
              <a:t>В</a:t>
            </a:r>
            <a:r>
              <a:rPr lang="ru-RU" sz="2100" b="1" i="1" baseline="-25000" dirty="0"/>
              <a:t>1</a:t>
            </a:r>
            <a:r>
              <a:rPr lang="ru-RU" sz="2100" dirty="0"/>
              <a:t> (</a:t>
            </a:r>
            <a:r>
              <a:rPr lang="ru-RU" sz="2100" dirty="0" err="1"/>
              <a:t>макрометодом</a:t>
            </a:r>
            <a:r>
              <a:rPr lang="ru-RU" sz="2100" dirty="0"/>
              <a:t>) или 1,5-2 мл  (</a:t>
            </a:r>
            <a:r>
              <a:rPr lang="ru-RU" sz="2100" dirty="0" err="1"/>
              <a:t>микрометодом</a:t>
            </a:r>
            <a:r>
              <a:rPr lang="ru-RU" sz="2100" dirty="0"/>
              <a:t>).</a:t>
            </a:r>
          </a:p>
          <a:p>
            <a:pPr algn="just"/>
            <a:r>
              <a:rPr lang="ru-RU" sz="2100" dirty="0"/>
              <a:t>	Например, для определения содержания </a:t>
            </a:r>
            <a:r>
              <a:rPr lang="ru-RU" sz="2100" b="1" i="1" dirty="0" smtClean="0">
                <a:solidFill>
                  <a:srgbClr val="FF0000"/>
                </a:solidFill>
              </a:rPr>
              <a:t>НС</a:t>
            </a:r>
            <a:r>
              <a:rPr lang="en-US" sz="2100" dirty="0" smtClean="0"/>
              <a:t>l</a:t>
            </a:r>
            <a:r>
              <a:rPr lang="ru-RU" sz="2100" dirty="0" smtClean="0"/>
              <a:t> </a:t>
            </a:r>
            <a:r>
              <a:rPr lang="ru-RU" sz="2100" dirty="0"/>
              <a:t>в соляной кислоте неизвестной концентрации можно прибавить к ней точно отмеренное количество титрованного раствора </a:t>
            </a:r>
            <a:r>
              <a:rPr lang="ru-RU" sz="2100" b="1" i="1" dirty="0">
                <a:solidFill>
                  <a:srgbClr val="FF0000"/>
                </a:solidFill>
              </a:rPr>
              <a:t>AgN0</a:t>
            </a:r>
            <a:r>
              <a:rPr lang="ru-RU" sz="2100" b="1" i="1" baseline="-25000" dirty="0">
                <a:solidFill>
                  <a:srgbClr val="FF0000"/>
                </a:solidFill>
              </a:rPr>
              <a:t>3</a:t>
            </a:r>
            <a:r>
              <a:rPr lang="ru-RU" sz="2100" dirty="0"/>
              <a:t>, взятого с избытком, а затем непрореагировавший </a:t>
            </a:r>
            <a:r>
              <a:rPr lang="ru-RU" sz="2100" dirty="0">
                <a:solidFill>
                  <a:srgbClr val="FF0000"/>
                </a:solidFill>
              </a:rPr>
              <a:t>избыток </a:t>
            </a:r>
            <a:r>
              <a:rPr lang="ru-RU" sz="2100" b="1" i="1" dirty="0">
                <a:solidFill>
                  <a:srgbClr val="FF0000"/>
                </a:solidFill>
              </a:rPr>
              <a:t>AgN0</a:t>
            </a:r>
            <a:r>
              <a:rPr lang="ru-RU" sz="2100" b="1" i="1" baseline="-25000" dirty="0">
                <a:solidFill>
                  <a:srgbClr val="FF0000"/>
                </a:solidFill>
              </a:rPr>
              <a:t>3</a:t>
            </a:r>
            <a:r>
              <a:rPr lang="ru-RU" sz="2100" dirty="0">
                <a:solidFill>
                  <a:srgbClr val="FF0000"/>
                </a:solidFill>
              </a:rPr>
              <a:t> </a:t>
            </a:r>
            <a:r>
              <a:rPr lang="ru-RU" sz="2100" dirty="0"/>
              <a:t>оттитровать стандартным раствором подходящего реагента, реагирующего с ионами серебра, не вошедшими в реакцию.</a:t>
            </a:r>
          </a:p>
          <a:p>
            <a:pPr algn="just"/>
            <a:r>
              <a:rPr lang="ru-RU" sz="2100" dirty="0"/>
              <a:t>	Как и при прямом титровании, зная количество стандартного раствора реагента В, израсходованного на реакцию с определяемым веществом </a:t>
            </a:r>
            <a:r>
              <a:rPr lang="ru-RU" sz="2100" b="1" i="1" dirty="0"/>
              <a:t>А</a:t>
            </a:r>
            <a:r>
              <a:rPr lang="ru-RU" sz="2100" dirty="0"/>
              <a:t>, можно легко вычислить содержание вещества </a:t>
            </a:r>
            <a:r>
              <a:rPr lang="ru-RU" sz="2100" b="1" i="1" dirty="0"/>
              <a:t>А</a:t>
            </a:r>
            <a:r>
              <a:rPr lang="ru-RU" sz="2100" dirty="0" smtClean="0"/>
              <a:t>.</a:t>
            </a:r>
            <a:r>
              <a:rPr lang="en-US" sz="2100" dirty="0" smtClean="0"/>
              <a:t>             </a:t>
            </a:r>
            <a:r>
              <a:rPr lang="ru-RU" sz="2000" i="1" dirty="0" smtClean="0">
                <a:solidFill>
                  <a:srgbClr val="0070C0"/>
                </a:solidFill>
              </a:rPr>
              <a:t>-</a:t>
            </a:r>
            <a:r>
              <a:rPr lang="ru-RU" sz="2000" i="1" dirty="0">
                <a:solidFill>
                  <a:srgbClr val="0070C0"/>
                </a:solidFill>
              </a:rPr>
              <a:t>41-273-</a:t>
            </a:r>
          </a:p>
          <a:p>
            <a:pPr algn="r"/>
            <a:endParaRPr lang="ru-RU" sz="2000" dirty="0"/>
          </a:p>
        </p:txBody>
      </p:sp>
    </p:spTree>
    <p:extLst>
      <p:ext uri="{BB962C8B-B14F-4D97-AF65-F5344CB8AC3E}">
        <p14:creationId xmlns:p14="http://schemas.microsoft.com/office/powerpoint/2010/main" val="21145442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0"/>
            <a:ext cx="9036496" cy="6940361"/>
          </a:xfrm>
          <a:prstGeom prst="rect">
            <a:avLst/>
          </a:prstGeom>
          <a:noFill/>
        </p:spPr>
        <p:txBody>
          <a:bodyPr wrap="square" rtlCol="0">
            <a:spAutoFit/>
          </a:bodyPr>
          <a:lstStyle/>
          <a:p>
            <a:r>
              <a:rPr lang="ru-RU" sz="2000" b="1" i="1" u="sng" dirty="0">
                <a:solidFill>
                  <a:srgbClr val="FF0000"/>
                </a:solidFill>
              </a:rPr>
              <a:t>Косвенное титрование</a:t>
            </a:r>
            <a:r>
              <a:rPr lang="ru-RU" sz="2000" dirty="0"/>
              <a:t>. </a:t>
            </a:r>
            <a:endParaRPr lang="en-US" sz="2000" dirty="0" smtClean="0"/>
          </a:p>
          <a:p>
            <a:pPr>
              <a:spcBef>
                <a:spcPts val="600"/>
              </a:spcBef>
              <a:spcAft>
                <a:spcPts val="600"/>
              </a:spcAft>
            </a:pPr>
            <a:r>
              <a:rPr lang="en-US" sz="2000" dirty="0"/>
              <a:t>	</a:t>
            </a:r>
            <a:r>
              <a:rPr lang="ru-RU" sz="2000" dirty="0" smtClean="0"/>
              <a:t>Этот </a:t>
            </a:r>
            <a:r>
              <a:rPr lang="ru-RU" sz="2000" dirty="0"/>
              <a:t>вид титрования имеет несколько вариантов.</a:t>
            </a:r>
          </a:p>
          <a:p>
            <a:pPr algn="just">
              <a:spcAft>
                <a:spcPts val="900"/>
              </a:spcAft>
            </a:pPr>
            <a:r>
              <a:rPr lang="ru-RU" sz="2000" dirty="0"/>
              <a:t>	</a:t>
            </a:r>
            <a:r>
              <a:rPr lang="ru-RU" sz="2000" i="1" u="sng" dirty="0">
                <a:solidFill>
                  <a:srgbClr val="FF0000"/>
                </a:solidFill>
              </a:rPr>
              <a:t>а) Титрование заместителя</a:t>
            </a:r>
            <a:r>
              <a:rPr lang="ru-RU" sz="2000" dirty="0"/>
              <a:t>. Сущность этого варианта заключается в следующем. К определяемому веществу </a:t>
            </a:r>
            <a:r>
              <a:rPr lang="ru-RU" sz="2000" b="1" i="1" dirty="0"/>
              <a:t>А</a:t>
            </a:r>
            <a:r>
              <a:rPr lang="ru-RU" sz="2000" dirty="0"/>
              <a:t> прибавляют какой-либо вспомогательный реагент </a:t>
            </a:r>
            <a:r>
              <a:rPr lang="ru-RU" sz="2000" b="1" i="1" dirty="0"/>
              <a:t>В</a:t>
            </a:r>
            <a:r>
              <a:rPr lang="ru-RU" sz="2000" b="1" i="1" baseline="-25000" dirty="0"/>
              <a:t>1</a:t>
            </a:r>
            <a:r>
              <a:rPr lang="ru-RU" sz="2000" dirty="0"/>
              <a:t>, реагирующий с ним с выделением эквивалентного количества нового вещества </a:t>
            </a:r>
            <a:r>
              <a:rPr lang="ru-RU" sz="2000" b="1" i="1" dirty="0"/>
              <a:t>A</a:t>
            </a:r>
            <a:r>
              <a:rPr lang="ru-RU" sz="2000" b="1" i="1" baseline="-25000" dirty="0"/>
              <a:t>1</a:t>
            </a:r>
            <a:r>
              <a:rPr lang="ru-RU" sz="2000" dirty="0"/>
              <a:t>, которое  </a:t>
            </a:r>
            <a:r>
              <a:rPr lang="ru-RU" sz="2000" dirty="0" err="1"/>
              <a:t>оттитровывают</a:t>
            </a:r>
            <a:r>
              <a:rPr lang="ru-RU" sz="2000" dirty="0"/>
              <a:t> стандартным раствором основного реагента </a:t>
            </a:r>
            <a:r>
              <a:rPr lang="ru-RU" sz="2000" b="1" i="1" dirty="0"/>
              <a:t>В</a:t>
            </a:r>
            <a:r>
              <a:rPr lang="ru-RU" sz="2000" dirty="0"/>
              <a:t>. Другими словами, вместо непосредственного титрования определяемого вещества </a:t>
            </a:r>
            <a:r>
              <a:rPr lang="ru-RU" sz="2000" b="1" i="1" dirty="0"/>
              <a:t>А</a:t>
            </a:r>
            <a:r>
              <a:rPr lang="ru-RU" sz="2000" dirty="0"/>
              <a:t> титруют его заместитель </a:t>
            </a:r>
            <a:r>
              <a:rPr lang="ru-RU" sz="2000" b="1" i="1" dirty="0"/>
              <a:t>A</a:t>
            </a:r>
            <a:r>
              <a:rPr lang="ru-RU" sz="2000" b="1" i="1" baseline="-25000" dirty="0"/>
              <a:t>1</a:t>
            </a:r>
            <a:r>
              <a:rPr lang="ru-RU" sz="2000" dirty="0"/>
              <a:t>.</a:t>
            </a:r>
          </a:p>
          <a:p>
            <a:pPr algn="just">
              <a:spcAft>
                <a:spcPts val="900"/>
              </a:spcAft>
            </a:pPr>
            <a:r>
              <a:rPr lang="ru-RU" sz="2000" dirty="0"/>
              <a:t>	</a:t>
            </a:r>
            <a:r>
              <a:rPr lang="ru-RU" sz="2000" i="1" u="sng" dirty="0"/>
              <a:t>б) Определение по содержанию продуктов реакции титрования</a:t>
            </a:r>
            <a:r>
              <a:rPr lang="ru-RU" sz="2000" dirty="0"/>
              <a:t>. Содержание продуктов реакции D или Е определяют тем или иным способом после взаимодействия определяемого вещества А с реагентом В. </a:t>
            </a:r>
          </a:p>
          <a:p>
            <a:pPr algn="just"/>
            <a:r>
              <a:rPr lang="ru-RU" sz="2000" i="1" dirty="0" smtClean="0"/>
              <a:t>	</a:t>
            </a:r>
            <a:r>
              <a:rPr lang="ru-RU" sz="2000" i="1" u="sng" dirty="0" smtClean="0"/>
              <a:t>в</a:t>
            </a:r>
            <a:r>
              <a:rPr lang="ru-RU" sz="2000" i="1" u="sng" dirty="0"/>
              <a:t>) Определение по разности</a:t>
            </a:r>
            <a:r>
              <a:rPr lang="ru-RU" sz="2000" dirty="0"/>
              <a:t>. Если известно или определено содержание всех компонентов и компонентов </a:t>
            </a:r>
            <a:r>
              <a:rPr lang="ru-RU" sz="2000" b="1" i="1" dirty="0"/>
              <a:t>А</a:t>
            </a:r>
            <a:r>
              <a:rPr lang="en-US" sz="2000" b="1" i="1" baseline="30000" dirty="0"/>
              <a:t>I</a:t>
            </a:r>
            <a:r>
              <a:rPr lang="en-US" sz="2000" baseline="30000" dirty="0"/>
              <a:t> </a:t>
            </a:r>
            <a:r>
              <a:rPr lang="ru-RU" sz="2000" dirty="0"/>
              <a:t>и </a:t>
            </a:r>
            <a:r>
              <a:rPr lang="ru-RU" sz="2000" b="1" i="1" dirty="0"/>
              <a:t>А</a:t>
            </a:r>
            <a:r>
              <a:rPr lang="en-US" sz="2000" b="1" i="1" baseline="30000" dirty="0"/>
              <a:t>II</a:t>
            </a:r>
            <a:r>
              <a:rPr lang="en-US" sz="2000" baseline="30000" dirty="0"/>
              <a:t> </a:t>
            </a:r>
            <a:r>
              <a:rPr lang="ru-RU" sz="2000" dirty="0"/>
              <a:t>в титруемом растворе, легко можно вычислить содержание компонента </a:t>
            </a:r>
            <a:r>
              <a:rPr lang="ru-RU" sz="2000" b="1" i="1" dirty="0"/>
              <a:t>А</a:t>
            </a:r>
            <a:r>
              <a:rPr lang="ru-RU" sz="2000" dirty="0" smtClean="0"/>
              <a:t>:</a:t>
            </a:r>
            <a:endParaRPr lang="en-US" sz="2000" dirty="0" smtClean="0"/>
          </a:p>
          <a:p>
            <a:endParaRPr lang="en-US" sz="2000" dirty="0"/>
          </a:p>
          <a:p>
            <a:endParaRPr lang="en-US" sz="2000" dirty="0" smtClean="0"/>
          </a:p>
          <a:p>
            <a:r>
              <a:rPr lang="ru-RU" sz="2000" b="1" i="1" u="sng" dirty="0" smtClean="0">
                <a:solidFill>
                  <a:srgbClr val="FF0000"/>
                </a:solidFill>
              </a:rPr>
              <a:t>Реверсивное </a:t>
            </a:r>
            <a:r>
              <a:rPr lang="ru-RU" sz="2000" b="1" i="1" u="sng" dirty="0">
                <a:solidFill>
                  <a:srgbClr val="FF0000"/>
                </a:solidFill>
              </a:rPr>
              <a:t>титрование</a:t>
            </a:r>
            <a:r>
              <a:rPr lang="ru-RU" sz="2000" dirty="0"/>
              <a:t>. </a:t>
            </a:r>
            <a:endParaRPr lang="en-US" sz="2000" dirty="0" smtClean="0"/>
          </a:p>
          <a:p>
            <a:pPr algn="just"/>
            <a:r>
              <a:rPr lang="en-US" sz="2000" dirty="0"/>
              <a:t>	</a:t>
            </a:r>
            <a:r>
              <a:rPr lang="ru-RU" sz="2000" dirty="0" smtClean="0"/>
              <a:t>Во </a:t>
            </a:r>
            <a:r>
              <a:rPr lang="ru-RU" sz="2000" dirty="0"/>
              <a:t>многих случаях с целью получения более надежных данных проводят так называемое реверсивное титрование. При реверсивном титровании </a:t>
            </a:r>
            <a:r>
              <a:rPr lang="ru-RU" sz="2000" i="1" dirty="0">
                <a:solidFill>
                  <a:srgbClr val="FF0000"/>
                </a:solidFill>
              </a:rPr>
              <a:t>раствором определяемого вещества титруют стандартный раствор реагента</a:t>
            </a:r>
            <a:r>
              <a:rPr lang="ru-RU" sz="2000" dirty="0" smtClean="0"/>
              <a:t>.</a:t>
            </a:r>
            <a:r>
              <a:rPr lang="en-US" sz="2000" dirty="0" smtClean="0"/>
              <a:t>                                                                                                                   </a:t>
            </a:r>
            <a:r>
              <a:rPr lang="ru-RU" sz="2000" dirty="0" smtClean="0"/>
              <a:t>-42-274-</a:t>
            </a:r>
            <a:endParaRPr lang="ru-RU" sz="20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4725144"/>
            <a:ext cx="3336187"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09360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701835"/>
          </a:xfrm>
          <a:prstGeom prst="rect">
            <a:avLst/>
          </a:prstGeom>
          <a:noFill/>
        </p:spPr>
        <p:txBody>
          <a:bodyPr wrap="square" rtlCol="0">
            <a:spAutoFit/>
          </a:bodyPr>
          <a:lstStyle/>
          <a:p>
            <a:pPr algn="ctr"/>
            <a:r>
              <a:rPr lang="ru-RU" sz="2400" b="1" i="1" dirty="0">
                <a:solidFill>
                  <a:srgbClr val="FF0000"/>
                </a:solidFill>
              </a:rPr>
              <a:t>Сравнение гравиметрии (весового анализа)</a:t>
            </a:r>
            <a:endParaRPr lang="ru-RU" sz="2400" dirty="0">
              <a:solidFill>
                <a:srgbClr val="FF0000"/>
              </a:solidFill>
            </a:endParaRPr>
          </a:p>
          <a:p>
            <a:pPr algn="ctr"/>
            <a:r>
              <a:rPr lang="ru-RU" sz="2400" b="1" i="1" dirty="0">
                <a:solidFill>
                  <a:srgbClr val="FF0000"/>
                </a:solidFill>
              </a:rPr>
              <a:t>и объемного титриметрического метода анализа</a:t>
            </a:r>
            <a:r>
              <a:rPr lang="ru-RU" sz="2400" dirty="0" smtClean="0">
                <a:solidFill>
                  <a:srgbClr val="FF0000"/>
                </a:solidFill>
              </a:rPr>
              <a:t>.</a:t>
            </a:r>
            <a:endParaRPr lang="en-US" sz="2400" dirty="0" smtClean="0">
              <a:solidFill>
                <a:srgbClr val="FF0000"/>
              </a:solidFill>
            </a:endParaRPr>
          </a:p>
          <a:p>
            <a:pPr algn="ctr"/>
            <a:endParaRPr lang="ru-RU" sz="2400" dirty="0">
              <a:solidFill>
                <a:srgbClr val="FF0000"/>
              </a:solidFill>
            </a:endParaRPr>
          </a:p>
          <a:p>
            <a:pPr algn="just"/>
            <a:r>
              <a:rPr lang="en-US" sz="2000" dirty="0" smtClean="0"/>
              <a:t>	</a:t>
            </a:r>
            <a:r>
              <a:rPr lang="ru-RU" sz="2100" dirty="0" smtClean="0"/>
              <a:t>Для </a:t>
            </a:r>
            <a:r>
              <a:rPr lang="ru-RU" sz="2100" dirty="0"/>
              <a:t>определения одного и того же вещества в одном и том же объеме, например для определения содержания </a:t>
            </a:r>
            <a:r>
              <a:rPr lang="ru-RU" sz="2100" dirty="0" smtClean="0"/>
              <a:t>НС</a:t>
            </a:r>
            <a:r>
              <a:rPr lang="en-US" sz="2100" dirty="0" smtClean="0"/>
              <a:t>l</a:t>
            </a:r>
            <a:r>
              <a:rPr lang="ru-RU" sz="2100" dirty="0" smtClean="0"/>
              <a:t> </a:t>
            </a:r>
            <a:r>
              <a:rPr lang="ru-RU" sz="2100" dirty="0"/>
              <a:t>в соляной кислоте, могут быть использованы различные методы (весовой и титриметрический). </a:t>
            </a:r>
            <a:endParaRPr lang="en-US" sz="2100" dirty="0" smtClean="0"/>
          </a:p>
          <a:p>
            <a:pPr algn="just"/>
            <a:endParaRPr lang="ru-RU" sz="2100" dirty="0"/>
          </a:p>
          <a:p>
            <a:pPr algn="just">
              <a:spcAft>
                <a:spcPts val="900"/>
              </a:spcAft>
            </a:pPr>
            <a:r>
              <a:rPr lang="ru-RU" sz="2100" i="1" dirty="0">
                <a:solidFill>
                  <a:srgbClr val="FF0000"/>
                </a:solidFill>
              </a:rPr>
              <a:t>Весовой метод анализа отличается от титриметрического рядом </a:t>
            </a:r>
            <a:r>
              <a:rPr lang="ru-RU" sz="2100" i="1" dirty="0" smtClean="0">
                <a:solidFill>
                  <a:srgbClr val="FF0000"/>
                </a:solidFill>
              </a:rPr>
              <a:t>особенностей</a:t>
            </a:r>
            <a:r>
              <a:rPr lang="en-US" sz="2100" dirty="0" smtClean="0"/>
              <a:t>:</a:t>
            </a:r>
            <a:endParaRPr lang="ru-RU" sz="2100" dirty="0"/>
          </a:p>
          <a:p>
            <a:pPr algn="just">
              <a:spcAft>
                <a:spcPts val="900"/>
              </a:spcAft>
            </a:pPr>
            <a:r>
              <a:rPr lang="en-US" sz="2100" dirty="0" smtClean="0"/>
              <a:t>	</a:t>
            </a:r>
            <a:r>
              <a:rPr lang="ru-RU" sz="2100" b="1" i="1" dirty="0" smtClean="0">
                <a:solidFill>
                  <a:srgbClr val="FF0000"/>
                </a:solidFill>
              </a:rPr>
              <a:t>1</a:t>
            </a:r>
            <a:r>
              <a:rPr lang="ru-RU" sz="2100" dirty="0"/>
              <a:t>. В основе </a:t>
            </a:r>
            <a:r>
              <a:rPr lang="ru-RU" sz="2100" b="1" i="1" dirty="0"/>
              <a:t>весового</a:t>
            </a:r>
            <a:r>
              <a:rPr lang="ru-RU" sz="2100" dirty="0"/>
              <a:t> метода анализа лежит </a:t>
            </a:r>
            <a:r>
              <a:rPr lang="ru-RU" sz="2100" b="1" i="1" dirty="0"/>
              <a:t>точное измерение массы</a:t>
            </a:r>
            <a:r>
              <a:rPr lang="ru-RU" sz="2100" dirty="0"/>
              <a:t>, в основе </a:t>
            </a:r>
            <a:r>
              <a:rPr lang="ru-RU" sz="2100" b="1" i="1" dirty="0">
                <a:solidFill>
                  <a:srgbClr val="FF0000"/>
                </a:solidFill>
              </a:rPr>
              <a:t>объемного</a:t>
            </a:r>
            <a:r>
              <a:rPr lang="ru-RU" sz="2100" dirty="0">
                <a:solidFill>
                  <a:srgbClr val="FF0000"/>
                </a:solidFill>
              </a:rPr>
              <a:t> </a:t>
            </a:r>
            <a:r>
              <a:rPr lang="ru-RU" sz="2100" dirty="0"/>
              <a:t>метода — </a:t>
            </a:r>
            <a:r>
              <a:rPr lang="ru-RU" sz="2100" b="1" i="1" dirty="0">
                <a:solidFill>
                  <a:srgbClr val="FF0000"/>
                </a:solidFill>
              </a:rPr>
              <a:t>измерение объема</a:t>
            </a:r>
            <a:r>
              <a:rPr lang="ru-RU" sz="2100" dirty="0"/>
              <a:t>. </a:t>
            </a:r>
          </a:p>
          <a:p>
            <a:pPr algn="just">
              <a:spcAft>
                <a:spcPts val="900"/>
              </a:spcAft>
            </a:pPr>
            <a:r>
              <a:rPr lang="en-US" sz="2100" b="1" i="1" dirty="0" smtClean="0">
                <a:solidFill>
                  <a:srgbClr val="FF0000"/>
                </a:solidFill>
              </a:rPr>
              <a:t>	</a:t>
            </a:r>
            <a:r>
              <a:rPr lang="ru-RU" sz="2100" b="1" i="1" dirty="0" smtClean="0">
                <a:solidFill>
                  <a:srgbClr val="FF0000"/>
                </a:solidFill>
              </a:rPr>
              <a:t>2</a:t>
            </a:r>
            <a:r>
              <a:rPr lang="ru-RU" sz="2100" dirty="0"/>
              <a:t>. В </a:t>
            </a:r>
            <a:r>
              <a:rPr lang="ru-RU" sz="2100" b="1" i="1" dirty="0"/>
              <a:t>весовом</a:t>
            </a:r>
            <a:r>
              <a:rPr lang="ru-RU" sz="2100" dirty="0"/>
              <a:t> анализе </a:t>
            </a:r>
            <a:r>
              <a:rPr lang="ru-RU" sz="2100" b="1" u="sng" dirty="0"/>
              <a:t>измеряют</a:t>
            </a:r>
            <a:r>
              <a:rPr lang="ru-RU" sz="2100" dirty="0"/>
              <a:t> </a:t>
            </a:r>
            <a:r>
              <a:rPr lang="ru-RU" sz="2100" b="1" i="1" dirty="0"/>
              <a:t>массу определяемого вещества </a:t>
            </a:r>
            <a:r>
              <a:rPr lang="ru-RU" sz="2100" dirty="0"/>
              <a:t>или малорастворимого осадка, в котором содержится определяемое соединение или ион; в </a:t>
            </a:r>
            <a:r>
              <a:rPr lang="ru-RU" sz="2100" b="1" i="1" dirty="0">
                <a:solidFill>
                  <a:srgbClr val="FF0000"/>
                </a:solidFill>
              </a:rPr>
              <a:t>объемном анализе измеряют объем реактива</a:t>
            </a:r>
            <a:r>
              <a:rPr lang="ru-RU" sz="2100" dirty="0"/>
              <a:t>, использованного для реакции с анализируемым веществом. </a:t>
            </a:r>
          </a:p>
          <a:p>
            <a:pPr algn="just"/>
            <a:r>
              <a:rPr lang="en-US" sz="2100" b="1" i="1" dirty="0" smtClean="0">
                <a:solidFill>
                  <a:srgbClr val="FF0000"/>
                </a:solidFill>
              </a:rPr>
              <a:t>	</a:t>
            </a:r>
            <a:r>
              <a:rPr lang="ru-RU" sz="2100" b="1" i="1" dirty="0" smtClean="0">
                <a:solidFill>
                  <a:srgbClr val="FF0000"/>
                </a:solidFill>
              </a:rPr>
              <a:t>3</a:t>
            </a:r>
            <a:r>
              <a:rPr lang="ru-RU" sz="2100" dirty="0"/>
              <a:t>. В весовом анализе используют растворы основных исходных реактивов приблизительной концентрации; в объемном анализе применяют реактивы точно известной концентрации. </a:t>
            </a:r>
          </a:p>
          <a:p>
            <a:pPr algn="r"/>
            <a:r>
              <a:rPr lang="ru-RU" sz="2000" dirty="0"/>
              <a:t>-</a:t>
            </a:r>
            <a:r>
              <a:rPr lang="ru-RU" sz="2000" dirty="0" smtClean="0"/>
              <a:t>43-275-</a:t>
            </a:r>
            <a:endParaRPr lang="ru-RU" sz="2000" dirty="0"/>
          </a:p>
        </p:txBody>
      </p:sp>
    </p:spTree>
    <p:extLst>
      <p:ext uri="{BB962C8B-B14F-4D97-AF65-F5344CB8AC3E}">
        <p14:creationId xmlns:p14="http://schemas.microsoft.com/office/powerpoint/2010/main" val="27819663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55641"/>
          </a:xfrm>
          <a:prstGeom prst="rect">
            <a:avLst/>
          </a:prstGeom>
          <a:noFill/>
        </p:spPr>
        <p:txBody>
          <a:bodyPr wrap="square" rtlCol="0">
            <a:spAutoFit/>
          </a:bodyPr>
          <a:lstStyle/>
          <a:p>
            <a:r>
              <a:rPr lang="en-US" sz="2000" dirty="0" smtClean="0"/>
              <a:t>	</a:t>
            </a:r>
            <a:r>
              <a:rPr lang="ru-RU" sz="2000" b="1" i="1" dirty="0" smtClean="0">
                <a:solidFill>
                  <a:srgbClr val="FF0000"/>
                </a:solidFill>
              </a:rPr>
              <a:t>4</a:t>
            </a:r>
            <a:r>
              <a:rPr lang="ru-RU" sz="2000" dirty="0"/>
              <a:t>. В весовом анализе, как правило, растворы реактивов приливают к анализируемому раствору в избытке; в объемном анализе – в строго эквивалентных количествах. </a:t>
            </a:r>
          </a:p>
          <a:p>
            <a:r>
              <a:rPr lang="en-US" sz="2000" dirty="0" smtClean="0"/>
              <a:t>	</a:t>
            </a:r>
            <a:r>
              <a:rPr lang="ru-RU" sz="2000" b="1" i="1" dirty="0" smtClean="0">
                <a:solidFill>
                  <a:srgbClr val="FF0000"/>
                </a:solidFill>
              </a:rPr>
              <a:t>5</a:t>
            </a:r>
            <a:r>
              <a:rPr lang="ru-RU" sz="2000" dirty="0"/>
              <a:t>. В весовом анализе не имеет особого значения вопрос, когда наступил </a:t>
            </a:r>
          </a:p>
          <a:p>
            <a:r>
              <a:rPr lang="ru-RU" sz="2000" dirty="0"/>
              <a:t>момент эквивалентности; в объемном анализе решающее значение имеет </a:t>
            </a:r>
          </a:p>
          <a:p>
            <a:r>
              <a:rPr lang="ru-RU" sz="2000" dirty="0"/>
              <a:t>фиксирование точки эквивалентности, которую определяют с помощью индикатора или другим способом. </a:t>
            </a:r>
          </a:p>
          <a:p>
            <a:r>
              <a:rPr lang="en-US" sz="2000" dirty="0" smtClean="0"/>
              <a:t>	</a:t>
            </a:r>
            <a:r>
              <a:rPr lang="ru-RU" sz="2000" b="1" i="1" dirty="0" smtClean="0">
                <a:solidFill>
                  <a:srgbClr val="FF0000"/>
                </a:solidFill>
              </a:rPr>
              <a:t>6</a:t>
            </a:r>
            <a:r>
              <a:rPr lang="ru-RU" sz="2000" dirty="0"/>
              <a:t>. В весовом анализе требуется много времени для осаждения вещества, декантации, фильтрования, промывания осадка, подготовки его к взвешиванию и т. д. Все операции в объемном анализе проводятся быстрее, чем в весовом анализе, так как определение в объемном анализе по существу начинается и заканчивается процессом постепенного </a:t>
            </a:r>
            <a:r>
              <a:rPr lang="ru-RU" sz="2000" dirty="0" err="1"/>
              <a:t>приливания</a:t>
            </a:r>
            <a:r>
              <a:rPr lang="ru-RU" sz="2000" dirty="0"/>
              <a:t> раствора реактива к анализируемому веществу до завершения реакции. </a:t>
            </a:r>
          </a:p>
          <a:p>
            <a:r>
              <a:rPr lang="ru-RU" sz="2000" dirty="0"/>
              <a:t>Так, для завершения определения весовым способом требуется от 2 до 24 </a:t>
            </a:r>
            <a:r>
              <a:rPr lang="ru-RU" sz="2000" dirty="0" smtClean="0"/>
              <a:t>часов </a:t>
            </a:r>
            <a:r>
              <a:rPr lang="ru-RU" sz="2000" dirty="0"/>
              <a:t>определение объемным методом продолжается обычно от нескольких минут до 1 </a:t>
            </a:r>
            <a:r>
              <a:rPr lang="ru-RU" sz="2000" dirty="0" smtClean="0"/>
              <a:t>часа. </a:t>
            </a:r>
            <a:endParaRPr lang="ru-RU" sz="2000" dirty="0"/>
          </a:p>
          <a:p>
            <a:r>
              <a:rPr lang="ru-RU" sz="2000" dirty="0"/>
              <a:t> </a:t>
            </a:r>
            <a:r>
              <a:rPr lang="ru-RU" sz="2000" dirty="0" smtClean="0"/>
              <a:t>           </a:t>
            </a:r>
            <a:r>
              <a:rPr lang="ru-RU" sz="2000" b="1" i="1" dirty="0" smtClean="0">
                <a:solidFill>
                  <a:srgbClr val="FF0000"/>
                </a:solidFill>
              </a:rPr>
              <a:t>7</a:t>
            </a:r>
            <a:r>
              <a:rPr lang="ru-RU" sz="2000" dirty="0"/>
              <a:t>. Весовой анализ отличается большой </a:t>
            </a:r>
            <a:r>
              <a:rPr lang="ru-RU" sz="2000" b="1" i="1" dirty="0"/>
              <a:t>точностью</a:t>
            </a:r>
            <a:r>
              <a:rPr lang="ru-RU" sz="2000" dirty="0"/>
              <a:t> порядка </a:t>
            </a:r>
            <a:r>
              <a:rPr lang="ru-RU" sz="2000" b="1" i="1" dirty="0">
                <a:solidFill>
                  <a:srgbClr val="FF0000"/>
                </a:solidFill>
              </a:rPr>
              <a:t>0,01— 0,005%</a:t>
            </a:r>
            <a:r>
              <a:rPr lang="ru-RU" sz="2000" dirty="0"/>
              <a:t>. </a:t>
            </a:r>
            <a:r>
              <a:rPr lang="ru-RU" sz="2000" b="1" i="1" dirty="0"/>
              <a:t>Объемный</a:t>
            </a:r>
            <a:r>
              <a:rPr lang="ru-RU" sz="2000" dirty="0"/>
              <a:t> анализ </a:t>
            </a:r>
            <a:r>
              <a:rPr lang="ru-RU" sz="2000" b="1" i="1" dirty="0"/>
              <a:t>менее </a:t>
            </a:r>
            <a:r>
              <a:rPr lang="ru-RU" sz="2000" b="1" i="1" dirty="0" smtClean="0"/>
              <a:t>точен:</a:t>
            </a:r>
            <a:r>
              <a:rPr lang="ru-RU" sz="2000" dirty="0" smtClean="0"/>
              <a:t> </a:t>
            </a:r>
            <a:r>
              <a:rPr lang="ru-RU" sz="2000" dirty="0"/>
              <a:t>достигаемая точность составляет </a:t>
            </a:r>
            <a:r>
              <a:rPr lang="ru-RU" sz="2000" b="1" i="1" dirty="0"/>
              <a:t>0,1—0,05%</a:t>
            </a:r>
            <a:r>
              <a:rPr lang="ru-RU" sz="2000" dirty="0"/>
              <a:t>.</a:t>
            </a:r>
          </a:p>
          <a:p>
            <a:r>
              <a:rPr lang="ru-RU" sz="2000" dirty="0"/>
              <a:t> </a:t>
            </a:r>
            <a:r>
              <a:rPr lang="ru-RU" sz="2000" dirty="0" smtClean="0"/>
              <a:t>           </a:t>
            </a:r>
            <a:r>
              <a:rPr lang="ru-RU" sz="2000" b="1" i="1" dirty="0" smtClean="0">
                <a:solidFill>
                  <a:srgbClr val="FF0000"/>
                </a:solidFill>
              </a:rPr>
              <a:t>8</a:t>
            </a:r>
            <a:r>
              <a:rPr lang="ru-RU" sz="2000" dirty="0"/>
              <a:t>. </a:t>
            </a:r>
            <a:r>
              <a:rPr lang="ru-RU" sz="2000" b="1" i="1" dirty="0"/>
              <a:t>Пределы обнаружения </a:t>
            </a:r>
            <a:r>
              <a:rPr lang="ru-RU" sz="2000" i="1" u="sng" dirty="0">
                <a:solidFill>
                  <a:srgbClr val="FF0000"/>
                </a:solidFill>
              </a:rPr>
              <a:t>для гравиметрии и </a:t>
            </a:r>
            <a:r>
              <a:rPr lang="ru-RU" sz="2000" i="1" u="sng" dirty="0" err="1">
                <a:solidFill>
                  <a:srgbClr val="FF0000"/>
                </a:solidFill>
              </a:rPr>
              <a:t>титриметрии</a:t>
            </a:r>
            <a:r>
              <a:rPr lang="ru-RU" sz="2000" i="1" u="sng" dirty="0">
                <a:solidFill>
                  <a:srgbClr val="FF0000"/>
                </a:solidFill>
              </a:rPr>
              <a:t> </a:t>
            </a:r>
            <a:r>
              <a:rPr lang="ru-RU" sz="2000" dirty="0"/>
              <a:t>составляют </a:t>
            </a:r>
            <a:endParaRPr lang="ru-RU" sz="2000" dirty="0" smtClean="0"/>
          </a:p>
          <a:p>
            <a:r>
              <a:rPr lang="ru-RU" sz="2000" b="1" i="1" dirty="0"/>
              <a:t> </a:t>
            </a:r>
            <a:r>
              <a:rPr lang="ru-RU" sz="2000" b="1" i="1" dirty="0" smtClean="0"/>
              <a:t>~ </a:t>
            </a:r>
            <a:r>
              <a:rPr lang="ru-RU" sz="2000" b="1" i="1" dirty="0"/>
              <a:t>0,10 % или 10</a:t>
            </a:r>
            <a:r>
              <a:rPr lang="ru-RU" sz="2000" b="1" i="1" baseline="30000" dirty="0"/>
              <a:t>-3</a:t>
            </a:r>
            <a:r>
              <a:rPr lang="ru-RU" sz="2000" b="1" i="1" dirty="0"/>
              <a:t> моль/дм</a:t>
            </a:r>
            <a:r>
              <a:rPr lang="ru-RU" sz="2000" b="1" i="1" baseline="30000" dirty="0"/>
              <a:t>3</a:t>
            </a:r>
            <a:r>
              <a:rPr lang="ru-RU" sz="2000" dirty="0"/>
              <a:t>.</a:t>
            </a:r>
          </a:p>
          <a:p>
            <a:pPr algn="r"/>
            <a:r>
              <a:rPr lang="ru-RU" sz="2000"/>
              <a:t>-</a:t>
            </a:r>
            <a:r>
              <a:rPr lang="ru-RU" sz="2000" smtClean="0"/>
              <a:t>44-276-</a:t>
            </a:r>
            <a:endParaRPr lang="ru-RU" sz="2000" dirty="0"/>
          </a:p>
        </p:txBody>
      </p:sp>
    </p:spTree>
    <p:extLst>
      <p:ext uri="{BB962C8B-B14F-4D97-AF65-F5344CB8AC3E}">
        <p14:creationId xmlns:p14="http://schemas.microsoft.com/office/powerpoint/2010/main" val="1517365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017306"/>
          </a:xfrm>
          <a:prstGeom prst="rect">
            <a:avLst/>
          </a:prstGeom>
          <a:noFill/>
        </p:spPr>
        <p:txBody>
          <a:bodyPr wrap="square" rtlCol="0">
            <a:spAutoFit/>
          </a:bodyPr>
          <a:lstStyle/>
          <a:p>
            <a:pPr algn="ctr">
              <a:spcAft>
                <a:spcPts val="600"/>
              </a:spcAft>
            </a:pPr>
            <a:r>
              <a:rPr lang="ru-RU" sz="2000" dirty="0" smtClean="0"/>
              <a:t>	В </a:t>
            </a:r>
            <a:r>
              <a:rPr lang="ru-RU" sz="2000" dirty="0"/>
              <a:t>широком смысле слова </a:t>
            </a:r>
            <a:r>
              <a:rPr lang="ru-RU" sz="2000" b="1" i="1" u="sng" dirty="0">
                <a:solidFill>
                  <a:srgbClr val="FF0000"/>
                </a:solidFill>
              </a:rPr>
              <a:t>количественным анализом</a:t>
            </a:r>
            <a:r>
              <a:rPr lang="ru-RU" sz="2000" b="1" dirty="0">
                <a:solidFill>
                  <a:srgbClr val="FF0000"/>
                </a:solidFill>
              </a:rPr>
              <a:t> </a:t>
            </a:r>
            <a:r>
              <a:rPr lang="ru-RU" sz="2000" i="1" dirty="0">
                <a:solidFill>
                  <a:srgbClr val="FF0000"/>
                </a:solidFill>
              </a:rPr>
              <a:t>следует называть </a:t>
            </a:r>
            <a:r>
              <a:rPr lang="ru-RU" sz="2000" b="1" i="1" dirty="0">
                <a:solidFill>
                  <a:srgbClr val="FF0000"/>
                </a:solidFill>
              </a:rPr>
              <a:t>совокупность</a:t>
            </a:r>
            <a:r>
              <a:rPr lang="ru-RU" sz="2000" i="1" dirty="0">
                <a:solidFill>
                  <a:srgbClr val="FF0000"/>
                </a:solidFill>
              </a:rPr>
              <a:t> химических, физических и физико-химических методов исследования, позволяющих с требуемой точностью определять в образце анализируемого вещества количественное содержание отдельных составных частей или концентрацию их в растворе, а также устанавливать содержание примесей в исследуемом техническом объекте.</a:t>
            </a:r>
            <a:endParaRPr lang="ru-RU" sz="2000" dirty="0">
              <a:solidFill>
                <a:srgbClr val="FF0000"/>
              </a:solidFill>
            </a:endParaRPr>
          </a:p>
          <a:p>
            <a:pPr algn="ctr"/>
            <a:r>
              <a:rPr lang="ru-RU" sz="2000" i="1" u="sng" dirty="0" smtClean="0"/>
              <a:t>Значение </a:t>
            </a:r>
            <a:r>
              <a:rPr lang="ru-RU" sz="2000" i="1" u="sng" dirty="0"/>
              <a:t>количественного анализа. </a:t>
            </a:r>
            <a:endParaRPr lang="ru-RU" sz="2000" i="1" u="sng" dirty="0" smtClean="0"/>
          </a:p>
          <a:p>
            <a:r>
              <a:rPr lang="ru-RU" sz="2000" i="1" dirty="0"/>
              <a:t>	</a:t>
            </a:r>
            <a:r>
              <a:rPr lang="ru-RU" sz="2000" dirty="0" smtClean="0"/>
              <a:t>Количественный </a:t>
            </a:r>
            <a:r>
              <a:rPr lang="ru-RU" sz="2000" dirty="0"/>
              <a:t>анализ является основным методом контроля химических процессов, сырья, промежуточных и готовых продуктов производства, а также наряду с качественным анализом служит важнейшим методом исследования при выполнении химических научно-исследовательских работ. </a:t>
            </a:r>
          </a:p>
          <a:p>
            <a:r>
              <a:rPr lang="ru-RU" sz="2000" dirty="0" smtClean="0"/>
              <a:t>	Количественный </a:t>
            </a:r>
            <a:r>
              <a:rPr lang="ru-RU" sz="2000" dirty="0"/>
              <a:t>анализ играет большую роль в науке, технике и промышленности, в значительной степени способствуя прогрессу химической </a:t>
            </a:r>
            <a:r>
              <a:rPr lang="ru-RU" sz="2000" dirty="0" smtClean="0"/>
              <a:t>и других отраслей промышленности, </a:t>
            </a:r>
            <a:r>
              <a:rPr lang="ru-RU" sz="2000" dirty="0"/>
              <a:t>а также развитию </a:t>
            </a:r>
            <a:r>
              <a:rPr lang="ru-RU" sz="2000" dirty="0" smtClean="0"/>
              <a:t>других </a:t>
            </a:r>
            <a:r>
              <a:rPr lang="ru-RU" sz="2000" dirty="0"/>
              <a:t>естественных наук, например геохимии, геологии, минералогии, агрохимии, биологии, почвоведения, медицины и т. п. Внедрение в производство и научно-исследовательскую работу высокочувствительных и точных методов количественного определения ультрамалых количеств примесей в значительной мере способствовало развитию </a:t>
            </a:r>
            <a:r>
              <a:rPr lang="ru-RU" sz="2000" b="1" i="1" dirty="0">
                <a:solidFill>
                  <a:srgbClr val="FF0000"/>
                </a:solidFill>
              </a:rPr>
              <a:t>атомной</a:t>
            </a:r>
            <a:r>
              <a:rPr lang="ru-RU" sz="2000" dirty="0">
                <a:solidFill>
                  <a:srgbClr val="FF0000"/>
                </a:solidFill>
              </a:rPr>
              <a:t> </a:t>
            </a:r>
            <a:r>
              <a:rPr lang="ru-RU" sz="2000" dirty="0"/>
              <a:t>и </a:t>
            </a:r>
            <a:r>
              <a:rPr lang="ru-RU" sz="2000" i="1" dirty="0">
                <a:solidFill>
                  <a:srgbClr val="FF0000"/>
                </a:solidFill>
              </a:rPr>
              <a:t>полупроводниковой</a:t>
            </a:r>
            <a:r>
              <a:rPr lang="ru-RU" sz="2000" dirty="0">
                <a:solidFill>
                  <a:srgbClr val="FF0000"/>
                </a:solidFill>
              </a:rPr>
              <a:t> </a:t>
            </a:r>
            <a:r>
              <a:rPr lang="ru-RU" sz="2000" dirty="0"/>
              <a:t>техники, производству жаростойких сплавов и высококачественных полимерных </a:t>
            </a:r>
            <a:r>
              <a:rPr lang="ru-RU" sz="2000" dirty="0" smtClean="0"/>
              <a:t>материалов и т.д. …                                                                                                        -5-237-</a:t>
            </a:r>
            <a:endParaRPr lang="ru-RU" sz="2000" dirty="0"/>
          </a:p>
        </p:txBody>
      </p:sp>
    </p:spTree>
    <p:extLst>
      <p:ext uri="{BB962C8B-B14F-4D97-AF65-F5344CB8AC3E}">
        <p14:creationId xmlns:p14="http://schemas.microsoft.com/office/powerpoint/2010/main" val="44033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986528"/>
          </a:xfrm>
          <a:prstGeom prst="rect">
            <a:avLst/>
          </a:prstGeom>
          <a:solidFill>
            <a:srgbClr val="FFFF00"/>
          </a:solidFill>
        </p:spPr>
        <p:txBody>
          <a:bodyPr wrap="square" rtlCol="0">
            <a:spAutoFit/>
          </a:bodyPr>
          <a:lstStyle/>
          <a:p>
            <a:pPr algn="ctr"/>
            <a:r>
              <a:rPr lang="ru-RU" sz="3200" b="1" i="1" dirty="0" smtClean="0"/>
              <a:t>!    №  10        </a:t>
            </a:r>
            <a:r>
              <a:rPr lang="ru-RU" sz="2000" b="1" i="1" dirty="0" smtClean="0">
                <a:solidFill>
                  <a:srgbClr val="FF0000"/>
                </a:solidFill>
              </a:rPr>
              <a:t>Общая </a:t>
            </a:r>
            <a:r>
              <a:rPr lang="ru-RU" sz="2000" b="1" i="1" dirty="0">
                <a:solidFill>
                  <a:srgbClr val="FF0000"/>
                </a:solidFill>
              </a:rPr>
              <a:t>характеристика методов анализа</a:t>
            </a:r>
            <a:endParaRPr lang="ru-RU" sz="2000" dirty="0">
              <a:solidFill>
                <a:srgbClr val="FF0000"/>
              </a:solidFill>
            </a:endParaRPr>
          </a:p>
          <a:p>
            <a:r>
              <a:rPr lang="ru-RU" sz="2000" dirty="0" smtClean="0"/>
              <a:t>	После </a:t>
            </a:r>
            <a:r>
              <a:rPr lang="ru-RU" sz="2000" i="1" dirty="0">
                <a:solidFill>
                  <a:srgbClr val="FF0000"/>
                </a:solidFill>
              </a:rPr>
              <a:t>выбора метода анализа, </a:t>
            </a:r>
            <a:r>
              <a:rPr lang="ru-RU" sz="2000" i="1" dirty="0" err="1">
                <a:solidFill>
                  <a:srgbClr val="FF0000"/>
                </a:solidFill>
              </a:rPr>
              <a:t>опробирования</a:t>
            </a:r>
            <a:r>
              <a:rPr lang="ru-RU" sz="2000" i="1" dirty="0">
                <a:solidFill>
                  <a:srgbClr val="FF0000"/>
                </a:solidFill>
              </a:rPr>
              <a:t> (отбора и подготовки пробы), разделения и концентрирования компонентов </a:t>
            </a:r>
            <a:r>
              <a:rPr lang="ru-RU" sz="2000" dirty="0"/>
              <a:t>наступает стадия </a:t>
            </a:r>
            <a:r>
              <a:rPr lang="ru-RU" sz="2000" dirty="0" smtClean="0"/>
              <a:t>собственно </a:t>
            </a:r>
            <a:r>
              <a:rPr lang="ru-RU" sz="2000" b="1" i="1" dirty="0" smtClean="0">
                <a:solidFill>
                  <a:srgbClr val="FF0000"/>
                </a:solidFill>
              </a:rPr>
              <a:t>анализа</a:t>
            </a:r>
            <a:r>
              <a:rPr lang="ru-RU" sz="2000" dirty="0"/>
              <a:t>, на которой и проводят обнаружение компонента и определение его количества. </a:t>
            </a:r>
            <a:endParaRPr lang="ru-RU" sz="2000" dirty="0" smtClean="0"/>
          </a:p>
          <a:p>
            <a:r>
              <a:rPr lang="ru-RU" sz="2000" dirty="0"/>
              <a:t>	</a:t>
            </a:r>
            <a:r>
              <a:rPr lang="ru-RU" sz="2000" b="1" i="1" dirty="0" smtClean="0">
                <a:solidFill>
                  <a:srgbClr val="FF0000"/>
                </a:solidFill>
              </a:rPr>
              <a:t>Все </a:t>
            </a:r>
            <a:r>
              <a:rPr lang="ru-RU" sz="2000" b="1" i="1" dirty="0">
                <a:solidFill>
                  <a:srgbClr val="FF0000"/>
                </a:solidFill>
              </a:rPr>
              <a:t>методы определения </a:t>
            </a:r>
            <a:r>
              <a:rPr lang="ru-RU" sz="2000" dirty="0"/>
              <a:t>основаны</a:t>
            </a:r>
            <a:r>
              <a:rPr lang="ru-RU" sz="2000" dirty="0">
                <a:solidFill>
                  <a:srgbClr val="FF0000"/>
                </a:solidFill>
              </a:rPr>
              <a:t> </a:t>
            </a:r>
            <a:r>
              <a:rPr lang="ru-RU" sz="2000" dirty="0"/>
              <a:t>на разных принципах, но при этом практически</a:t>
            </a:r>
            <a:r>
              <a:rPr lang="ru-RU" sz="2000" i="1" dirty="0"/>
              <a:t> </a:t>
            </a:r>
            <a:r>
              <a:rPr lang="ru-RU" sz="2000" b="1" i="1" dirty="0">
                <a:solidFill>
                  <a:srgbClr val="FF0000"/>
                </a:solidFill>
              </a:rPr>
              <a:t>все они основаны на зависимости между составом вещества и его свойствами.</a:t>
            </a:r>
            <a:r>
              <a:rPr lang="ru-RU" sz="2000" dirty="0"/>
              <a:t> Обычно измеряют </a:t>
            </a:r>
            <a:r>
              <a:rPr lang="ru-RU" sz="2000" b="1" i="1" dirty="0">
                <a:solidFill>
                  <a:srgbClr val="FF0000"/>
                </a:solidFill>
              </a:rPr>
              <a:t>свойство</a:t>
            </a:r>
            <a:r>
              <a:rPr lang="ru-RU" sz="2000" dirty="0">
                <a:solidFill>
                  <a:srgbClr val="FF0000"/>
                </a:solidFill>
              </a:rPr>
              <a:t> </a:t>
            </a:r>
            <a:r>
              <a:rPr lang="ru-RU" sz="2000" dirty="0"/>
              <a:t>(например, интенсивность окраски, радиоактивность, интенсивность излучения или поглощения света и т.д.) и по полученному </a:t>
            </a:r>
            <a:r>
              <a:rPr lang="ru-RU" sz="2000" b="1" dirty="0">
                <a:solidFill>
                  <a:srgbClr val="FF0000"/>
                </a:solidFill>
              </a:rPr>
              <a:t>аналитическому сигналу </a:t>
            </a:r>
            <a:r>
              <a:rPr lang="ru-RU" sz="2000" dirty="0"/>
              <a:t>судят о составе вещества, точнее о содержании интересующего компонента. В большинстве </a:t>
            </a:r>
            <a:r>
              <a:rPr lang="ru-RU" sz="2000" dirty="0" smtClean="0"/>
              <a:t>методов</a:t>
            </a:r>
          </a:p>
          <a:p>
            <a:pPr algn="ctr"/>
            <a:r>
              <a:rPr lang="ru-RU" sz="2000" b="1" i="1" dirty="0" smtClean="0">
                <a:solidFill>
                  <a:srgbClr val="FF0000"/>
                </a:solidFill>
              </a:rPr>
              <a:t>аналитическим </a:t>
            </a:r>
            <a:r>
              <a:rPr lang="ru-RU" sz="2000" b="1" i="1" dirty="0">
                <a:solidFill>
                  <a:srgbClr val="FF0000"/>
                </a:solidFill>
              </a:rPr>
              <a:t>сигналом </a:t>
            </a:r>
            <a:r>
              <a:rPr lang="ru-RU" sz="1900" b="1" i="1" dirty="0">
                <a:solidFill>
                  <a:srgbClr val="FF0000"/>
                </a:solidFill>
              </a:rPr>
              <a:t>служит</a:t>
            </a:r>
            <a:r>
              <a:rPr lang="ru-RU" sz="2000" b="1" i="1" dirty="0">
                <a:solidFill>
                  <a:srgbClr val="FF0000"/>
                </a:solidFill>
              </a:rPr>
              <a:t> </a:t>
            </a:r>
            <a:r>
              <a:rPr lang="ru-RU" sz="2000" i="1" dirty="0">
                <a:solidFill>
                  <a:srgbClr val="FF0000"/>
                </a:solidFill>
              </a:rPr>
              <a:t>среднее из измерений физической </a:t>
            </a:r>
            <a:endParaRPr lang="ru-RU" sz="2000" i="1" dirty="0" smtClean="0">
              <a:solidFill>
                <a:srgbClr val="FF0000"/>
              </a:solidFill>
            </a:endParaRPr>
          </a:p>
          <a:p>
            <a:pPr algn="ctr"/>
            <a:r>
              <a:rPr lang="ru-RU" sz="2000" i="1" dirty="0" smtClean="0">
                <a:solidFill>
                  <a:srgbClr val="FF0000"/>
                </a:solidFill>
              </a:rPr>
              <a:t>величины</a:t>
            </a:r>
            <a:r>
              <a:rPr lang="ru-RU" sz="2000" i="1" dirty="0">
                <a:solidFill>
                  <a:srgbClr val="FF0000"/>
                </a:solidFill>
              </a:rPr>
              <a:t>, функционально связанной с содержанием определяемого </a:t>
            </a:r>
            <a:r>
              <a:rPr lang="ru-RU" sz="2000" i="1" dirty="0" smtClean="0">
                <a:solidFill>
                  <a:srgbClr val="FF0000"/>
                </a:solidFill>
              </a:rPr>
              <a:t>компонента</a:t>
            </a:r>
            <a:r>
              <a:rPr lang="ru-RU" sz="2000" dirty="0" smtClean="0"/>
              <a:t>.</a:t>
            </a:r>
          </a:p>
          <a:p>
            <a:r>
              <a:rPr lang="ru-RU" sz="2000" dirty="0" smtClean="0"/>
              <a:t>	Это </a:t>
            </a:r>
            <a:r>
              <a:rPr lang="ru-RU" sz="2000" dirty="0"/>
              <a:t>может быть интенсивность излучения, сила тока, ЭДС системы, оптическая плотность и т.д. В отдельных случаях возможно непосредственное определение содержания. Так, например, в гравиметрическом методе иногда прямо измеряют массу определяемого компонента, например, </a:t>
            </a:r>
            <a:r>
              <a:rPr lang="en-US" sz="2000" dirty="0"/>
              <a:t>U</a:t>
            </a:r>
            <a:r>
              <a:rPr lang="ru-RU" sz="2000" baseline="-25000" dirty="0"/>
              <a:t>3</a:t>
            </a:r>
            <a:r>
              <a:rPr lang="en-US" sz="2000" dirty="0"/>
              <a:t>O</a:t>
            </a:r>
            <a:r>
              <a:rPr lang="ru-RU" sz="2000" baseline="-25000" dirty="0"/>
              <a:t>8</a:t>
            </a:r>
            <a:r>
              <a:rPr lang="ru-RU" sz="2000" dirty="0"/>
              <a:t>, которая и является аналитическим сигналом. </a:t>
            </a:r>
          </a:p>
          <a:p>
            <a:r>
              <a:rPr lang="ru-RU" sz="2000" dirty="0" smtClean="0"/>
              <a:t>	Методы </a:t>
            </a:r>
            <a:r>
              <a:rPr lang="ru-RU" sz="2000" dirty="0"/>
              <a:t>определения принято классифицировать по характеру измеряемого свойства или по способу регистрации соответствующего сигнала. </a:t>
            </a:r>
          </a:p>
          <a:p>
            <a:pPr algn="r"/>
            <a:r>
              <a:rPr lang="ru-RU" sz="2000" dirty="0"/>
              <a:t>-</a:t>
            </a:r>
            <a:r>
              <a:rPr lang="ru-RU" sz="2000" dirty="0" smtClean="0"/>
              <a:t>6-238-</a:t>
            </a:r>
            <a:endParaRPr lang="ru-RU" sz="2000" dirty="0"/>
          </a:p>
        </p:txBody>
      </p:sp>
    </p:spTree>
    <p:extLst>
      <p:ext uri="{BB962C8B-B14F-4D97-AF65-F5344CB8AC3E}">
        <p14:creationId xmlns:p14="http://schemas.microsoft.com/office/powerpoint/2010/main" val="4044518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9392"/>
            <a:ext cx="9144000" cy="7078861"/>
          </a:xfrm>
          <a:prstGeom prst="rect">
            <a:avLst/>
          </a:prstGeom>
          <a:noFill/>
        </p:spPr>
        <p:txBody>
          <a:bodyPr wrap="square" rtlCol="0">
            <a:spAutoFit/>
          </a:bodyPr>
          <a:lstStyle/>
          <a:p>
            <a:r>
              <a:rPr lang="ru-RU" sz="2000" dirty="0" smtClean="0"/>
              <a:t>	Методы </a:t>
            </a:r>
            <a:r>
              <a:rPr lang="ru-RU" sz="2000" dirty="0"/>
              <a:t>определения делятся на следующие виды:</a:t>
            </a:r>
          </a:p>
          <a:p>
            <a:pPr algn="ctr"/>
            <a:r>
              <a:rPr lang="ru-RU" sz="2000" dirty="0" smtClean="0"/>
              <a:t> </a:t>
            </a:r>
            <a:r>
              <a:rPr lang="ru-RU" sz="2000" b="1" i="1" u="sng" dirty="0">
                <a:solidFill>
                  <a:srgbClr val="FF0000"/>
                </a:solidFill>
              </a:rPr>
              <a:t>химические</a:t>
            </a:r>
            <a:r>
              <a:rPr lang="ru-RU" sz="2000" dirty="0"/>
              <a:t>, </a:t>
            </a:r>
            <a:r>
              <a:rPr lang="ru-RU" sz="2000" dirty="0" smtClean="0"/>
              <a:t>   </a:t>
            </a:r>
            <a:r>
              <a:rPr lang="ru-RU" sz="2000" b="1" i="1" u="sng" dirty="0" smtClean="0">
                <a:solidFill>
                  <a:srgbClr val="FF0000"/>
                </a:solidFill>
              </a:rPr>
              <a:t>физические</a:t>
            </a:r>
            <a:r>
              <a:rPr lang="ru-RU" sz="2000" dirty="0" smtClean="0"/>
              <a:t>   и  </a:t>
            </a:r>
            <a:r>
              <a:rPr lang="ru-RU" sz="2000" b="1" i="1" u="sng" dirty="0">
                <a:solidFill>
                  <a:srgbClr val="FF0000"/>
                </a:solidFill>
              </a:rPr>
              <a:t>физико-химические</a:t>
            </a:r>
            <a:r>
              <a:rPr lang="ru-RU" sz="2000" dirty="0"/>
              <a:t>. </a:t>
            </a:r>
          </a:p>
          <a:p>
            <a:r>
              <a:rPr lang="ru-RU" sz="2000" dirty="0" smtClean="0"/>
              <a:t>	Эта </a:t>
            </a:r>
            <a:r>
              <a:rPr lang="ru-RU" sz="2000" dirty="0"/>
              <a:t>классификация весьма условна, две последние группы методов </a:t>
            </a:r>
            <a:endParaRPr lang="ru-RU" sz="2000" dirty="0" smtClean="0"/>
          </a:p>
          <a:p>
            <a:pPr algn="ctr"/>
            <a:r>
              <a:rPr lang="ru-RU" sz="2000" dirty="0" smtClean="0"/>
              <a:t>– </a:t>
            </a:r>
            <a:r>
              <a:rPr lang="ru-RU" sz="2000" i="1" dirty="0">
                <a:solidFill>
                  <a:srgbClr val="FF0000"/>
                </a:solidFill>
              </a:rPr>
              <a:t>физические</a:t>
            </a:r>
            <a:r>
              <a:rPr lang="ru-RU" sz="2000" dirty="0">
                <a:solidFill>
                  <a:srgbClr val="FF0000"/>
                </a:solidFill>
              </a:rPr>
              <a:t> и </a:t>
            </a:r>
            <a:r>
              <a:rPr lang="ru-RU" sz="2000" i="1" dirty="0">
                <a:solidFill>
                  <a:srgbClr val="FF0000"/>
                </a:solidFill>
              </a:rPr>
              <a:t>физико-химические</a:t>
            </a:r>
            <a:r>
              <a:rPr lang="ru-RU" sz="2000" i="1" dirty="0"/>
              <a:t> </a:t>
            </a:r>
            <a:r>
              <a:rPr lang="ru-RU" sz="2000" dirty="0"/>
              <a:t>– </a:t>
            </a:r>
            <a:endParaRPr lang="ru-RU" sz="2000" dirty="0" smtClean="0"/>
          </a:p>
          <a:p>
            <a:r>
              <a:rPr lang="ru-RU" sz="2000" dirty="0" smtClean="0"/>
              <a:t>в </a:t>
            </a:r>
            <a:r>
              <a:rPr lang="ru-RU" sz="2000" dirty="0"/>
              <a:t>связи с отсутствием единой их классификации (нет критериев четкого и однозначного их разделения) в последнее время преимущественно </a:t>
            </a:r>
            <a:r>
              <a:rPr lang="ru-RU" sz="2000" dirty="0">
                <a:solidFill>
                  <a:srgbClr val="FF0000"/>
                </a:solidFill>
              </a:rPr>
              <a:t>объединяют в одну группу – </a:t>
            </a:r>
            <a:r>
              <a:rPr lang="ru-RU" sz="2000" dirty="0" smtClean="0">
                <a:solidFill>
                  <a:srgbClr val="FF0000"/>
                </a:solidFill>
              </a:rPr>
              <a:t> </a:t>
            </a:r>
            <a:r>
              <a:rPr lang="ru-RU" sz="2400" b="1" i="1" dirty="0" smtClean="0">
                <a:solidFill>
                  <a:srgbClr val="FF0000"/>
                </a:solidFill>
              </a:rPr>
              <a:t>инструментальные</a:t>
            </a:r>
            <a:r>
              <a:rPr lang="ru-RU" sz="2400" dirty="0" smtClean="0">
                <a:solidFill>
                  <a:srgbClr val="FF0000"/>
                </a:solidFill>
              </a:rPr>
              <a:t> </a:t>
            </a:r>
            <a:r>
              <a:rPr lang="ru-RU" sz="2400" dirty="0">
                <a:solidFill>
                  <a:srgbClr val="FF0000"/>
                </a:solidFill>
              </a:rPr>
              <a:t>методы</a:t>
            </a:r>
            <a:r>
              <a:rPr lang="ru-RU" sz="2400" dirty="0"/>
              <a:t>. </a:t>
            </a:r>
            <a:endParaRPr lang="ru-RU" sz="2400" dirty="0" smtClean="0"/>
          </a:p>
          <a:p>
            <a:r>
              <a:rPr lang="ru-RU" sz="2000" dirty="0"/>
              <a:t>	</a:t>
            </a:r>
            <a:r>
              <a:rPr lang="ru-RU" sz="2000" dirty="0" smtClean="0"/>
              <a:t>Общее </a:t>
            </a:r>
            <a:r>
              <a:rPr lang="ru-RU" sz="2000" dirty="0"/>
              <a:t>число их составляет </a:t>
            </a:r>
            <a:r>
              <a:rPr lang="ru-RU" sz="2000" dirty="0" smtClean="0"/>
              <a:t>многие десятки, </a:t>
            </a:r>
            <a:r>
              <a:rPr lang="ru-RU" sz="2000" dirty="0"/>
              <a:t>они постоянно совершенствуются и видоизменяются. </a:t>
            </a:r>
          </a:p>
          <a:p>
            <a:pPr algn="ctr">
              <a:spcBef>
                <a:spcPts val="600"/>
              </a:spcBef>
              <a:spcAft>
                <a:spcPts val="600"/>
              </a:spcAft>
            </a:pPr>
            <a:r>
              <a:rPr lang="ru-RU" sz="2000" b="1" i="1" u="sng" dirty="0" smtClean="0">
                <a:solidFill>
                  <a:srgbClr val="FF0000"/>
                </a:solidFill>
              </a:rPr>
              <a:t>Анализ </a:t>
            </a:r>
            <a:r>
              <a:rPr lang="ru-RU" sz="2000" b="1" i="1" u="sng" dirty="0">
                <a:solidFill>
                  <a:srgbClr val="FF0000"/>
                </a:solidFill>
              </a:rPr>
              <a:t>больших и малых количеств вещества</a:t>
            </a:r>
            <a:endParaRPr lang="ru-RU" sz="2000" u="sng" dirty="0">
              <a:solidFill>
                <a:srgbClr val="FF0000"/>
              </a:solidFill>
            </a:endParaRPr>
          </a:p>
          <a:p>
            <a:r>
              <a:rPr lang="ru-RU" sz="2000" dirty="0" smtClean="0"/>
              <a:t>	В </a:t>
            </a:r>
            <a:r>
              <a:rPr lang="ru-RU" sz="2000" dirty="0"/>
              <a:t>количественном анализе приходится иметь дело с анализом больших и малых количеств исследуемого вещества. В соответствии с этим </a:t>
            </a:r>
            <a:r>
              <a:rPr lang="ru-RU" sz="2000" dirty="0" smtClean="0"/>
              <a:t>различают</a:t>
            </a:r>
          </a:p>
          <a:p>
            <a:pPr algn="ctr"/>
            <a:r>
              <a:rPr lang="ru-RU" sz="2000" dirty="0" smtClean="0"/>
              <a:t> </a:t>
            </a:r>
            <a:r>
              <a:rPr lang="ru-RU" sz="2000" i="1" dirty="0">
                <a:solidFill>
                  <a:srgbClr val="FF0000"/>
                </a:solidFill>
              </a:rPr>
              <a:t>микро-, </a:t>
            </a:r>
            <a:r>
              <a:rPr lang="ru-RU" sz="2000" i="1" dirty="0" err="1">
                <a:solidFill>
                  <a:srgbClr val="FF0000"/>
                </a:solidFill>
              </a:rPr>
              <a:t>полумикро</a:t>
            </a:r>
            <a:r>
              <a:rPr lang="ru-RU" sz="2000" i="1" dirty="0">
                <a:solidFill>
                  <a:srgbClr val="FF0000"/>
                </a:solidFill>
              </a:rPr>
              <a:t>- и </a:t>
            </a:r>
            <a:r>
              <a:rPr lang="ru-RU" sz="2000" i="1" dirty="0" err="1">
                <a:solidFill>
                  <a:srgbClr val="FF0000"/>
                </a:solidFill>
              </a:rPr>
              <a:t>макроколичественный</a:t>
            </a:r>
            <a:r>
              <a:rPr lang="ru-RU" sz="2000" i="1" dirty="0">
                <a:solidFill>
                  <a:srgbClr val="FF0000"/>
                </a:solidFill>
              </a:rPr>
              <a:t> анализ</a:t>
            </a:r>
            <a:r>
              <a:rPr lang="ru-RU" sz="2000" dirty="0"/>
              <a:t>. </a:t>
            </a:r>
          </a:p>
          <a:p>
            <a:r>
              <a:rPr lang="ru-RU" sz="2000" dirty="0"/>
              <a:t>Микро- и </a:t>
            </a:r>
            <a:r>
              <a:rPr lang="ru-RU" sz="2000" dirty="0" err="1"/>
              <a:t>полумикрометоды</a:t>
            </a:r>
            <a:r>
              <a:rPr lang="ru-RU" sz="2000" dirty="0"/>
              <a:t> позволяют применять весовой и объемный методы для анализа очень малых количеств (порядка 10 мг) определяемого вещества, экономить реактивы и время, требующиеся для выполнения анализов. </a:t>
            </a:r>
            <a:endParaRPr lang="ru-RU" sz="2000" dirty="0" smtClean="0"/>
          </a:p>
          <a:p>
            <a:r>
              <a:rPr lang="ru-RU" sz="2000" dirty="0"/>
              <a:t>	</a:t>
            </a:r>
            <a:r>
              <a:rPr lang="ru-RU" sz="2000" i="1" u="sng" dirty="0"/>
              <a:t> </a:t>
            </a:r>
            <a:r>
              <a:rPr lang="ru-RU" sz="2000" i="1" u="sng" dirty="0">
                <a:solidFill>
                  <a:srgbClr val="FF0000"/>
                </a:solidFill>
              </a:rPr>
              <a:t>Отличие макро- от </a:t>
            </a:r>
            <a:r>
              <a:rPr lang="ru-RU" sz="2000" i="1" u="sng" dirty="0" err="1">
                <a:solidFill>
                  <a:srgbClr val="FF0000"/>
                </a:solidFill>
              </a:rPr>
              <a:t>микрометода</a:t>
            </a:r>
            <a:r>
              <a:rPr lang="ru-RU" sz="2000" dirty="0"/>
              <a:t>. При использовании </a:t>
            </a:r>
            <a:r>
              <a:rPr lang="ru-RU" sz="2000" dirty="0" err="1"/>
              <a:t>макрометодов</a:t>
            </a:r>
            <a:r>
              <a:rPr lang="ru-RU" sz="2000" dirty="0"/>
              <a:t> анализа имеют дело с относительно большими количествами веществ. В весовом анализе работают с навесками, превышающими 0,05-0,1 г, которые взвешивают с точностью </a:t>
            </a:r>
            <a:r>
              <a:rPr lang="ru-RU" sz="2000" i="1" dirty="0">
                <a:solidFill>
                  <a:srgbClr val="FF0000"/>
                </a:solidFill>
              </a:rPr>
              <a:t>до десятитысячных долей грамма</a:t>
            </a:r>
            <a:r>
              <a:rPr lang="ru-RU" sz="2000" dirty="0"/>
              <a:t>. В объемном анализе измеряют объемы растворов и газообразных веществ, превышающих 1 мл, и проводят отсчеты </a:t>
            </a:r>
            <a:r>
              <a:rPr lang="ru-RU" sz="2000" i="1" dirty="0">
                <a:solidFill>
                  <a:srgbClr val="FF0000"/>
                </a:solidFill>
              </a:rPr>
              <a:t>с точностью до 0,020—0,025 мл</a:t>
            </a:r>
            <a:r>
              <a:rPr lang="ru-RU" sz="2000" dirty="0"/>
              <a:t>. </a:t>
            </a:r>
            <a:r>
              <a:rPr lang="ru-RU" sz="2000" dirty="0" smtClean="0"/>
              <a:t>                                                              -7-239-</a:t>
            </a:r>
            <a:endParaRPr lang="ru-RU" sz="2000" dirty="0"/>
          </a:p>
        </p:txBody>
      </p:sp>
    </p:spTree>
    <p:extLst>
      <p:ext uri="{BB962C8B-B14F-4D97-AF65-F5344CB8AC3E}">
        <p14:creationId xmlns:p14="http://schemas.microsoft.com/office/powerpoint/2010/main" val="209130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2246769"/>
          </a:xfrm>
          <a:prstGeom prst="rect">
            <a:avLst/>
          </a:prstGeom>
          <a:noFill/>
        </p:spPr>
        <p:txBody>
          <a:bodyPr wrap="square" rtlCol="0">
            <a:spAutoFit/>
          </a:bodyPr>
          <a:lstStyle/>
          <a:p>
            <a:r>
              <a:rPr lang="ru-RU" sz="2000" dirty="0" smtClean="0"/>
              <a:t>	При </a:t>
            </a:r>
            <a:r>
              <a:rPr lang="ru-RU" sz="2000" dirty="0"/>
              <a:t>использовании микро- и </a:t>
            </a:r>
            <a:r>
              <a:rPr lang="ru-RU" sz="2000" dirty="0" err="1"/>
              <a:t>полумикрометодов</a:t>
            </a:r>
            <a:r>
              <a:rPr lang="ru-RU" sz="2000" dirty="0"/>
              <a:t> работают со значительно меньшими количествами веществ. Навески берут в пределах от 1 до 50 мг и применяют специальные микровесы. Объемы измеряют при помощи микробюреток емкостью несколько миллилитров, градуированных на 0,01 мл, и делают отсчеты с точностью до 0,0020-0,0025 мл.</a:t>
            </a:r>
          </a:p>
          <a:p>
            <a:r>
              <a:rPr lang="ru-RU" sz="2000" dirty="0" smtClean="0"/>
              <a:t>	В </a:t>
            </a:r>
            <a:r>
              <a:rPr lang="ru-RU" sz="2000" dirty="0"/>
              <a:t>таблице приведена сравнительная характеристика различных химико-аналитических методов: </a:t>
            </a:r>
          </a:p>
        </p:txBody>
      </p:sp>
      <p:pic>
        <p:nvPicPr>
          <p:cNvPr id="3" name="Рисунок 2"/>
          <p:cNvPicPr/>
          <p:nvPr/>
        </p:nvPicPr>
        <p:blipFill rotWithShape="1">
          <a:blip r:embed="rId2"/>
          <a:srcRect t="2693" b="13336"/>
          <a:stretch/>
        </p:blipFill>
        <p:spPr>
          <a:xfrm>
            <a:off x="0" y="2132856"/>
            <a:ext cx="8676456" cy="3010644"/>
          </a:xfrm>
          <a:prstGeom prst="rect">
            <a:avLst/>
          </a:prstGeom>
        </p:spPr>
      </p:pic>
      <p:sp>
        <p:nvSpPr>
          <p:cNvPr id="4" name="TextBox 3"/>
          <p:cNvSpPr txBox="1"/>
          <p:nvPr/>
        </p:nvSpPr>
        <p:spPr>
          <a:xfrm>
            <a:off x="107504" y="5143500"/>
            <a:ext cx="9036496" cy="1631216"/>
          </a:xfrm>
          <a:prstGeom prst="rect">
            <a:avLst/>
          </a:prstGeom>
          <a:noFill/>
        </p:spPr>
        <p:txBody>
          <a:bodyPr wrap="square" rtlCol="0">
            <a:spAutoFit/>
          </a:bodyPr>
          <a:lstStyle/>
          <a:p>
            <a:r>
              <a:rPr lang="ru-RU" sz="2000" dirty="0" smtClean="0"/>
              <a:t>	Микро-и </a:t>
            </a:r>
            <a:r>
              <a:rPr lang="ru-RU" sz="2000" dirty="0" err="1"/>
              <a:t>полумикрометоды</a:t>
            </a:r>
            <a:r>
              <a:rPr lang="ru-RU" sz="2000" dirty="0"/>
              <a:t> незаменимы в тех случаях, когда в распоряжении аналитика имеется очень незначительное количество вещества. </a:t>
            </a:r>
            <a:r>
              <a:rPr lang="ru-RU" sz="2000" dirty="0" smtClean="0"/>
              <a:t>	Указанные </a:t>
            </a:r>
            <a:r>
              <a:rPr lang="ru-RU" sz="2000" dirty="0"/>
              <a:t>методы очень полезны и тогда, когда для анализа есть достаточное количество исследуемого вещества. </a:t>
            </a:r>
          </a:p>
          <a:p>
            <a:pPr algn="r"/>
            <a:r>
              <a:rPr lang="ru-RU" sz="2000" dirty="0"/>
              <a:t>-</a:t>
            </a:r>
            <a:r>
              <a:rPr lang="ru-RU" sz="2000" dirty="0" smtClean="0"/>
              <a:t>8-240-</a:t>
            </a:r>
            <a:endParaRPr lang="ru-RU" sz="2000" dirty="0"/>
          </a:p>
        </p:txBody>
      </p:sp>
    </p:spTree>
    <p:extLst>
      <p:ext uri="{BB962C8B-B14F-4D97-AF65-F5344CB8AC3E}">
        <p14:creationId xmlns:p14="http://schemas.microsoft.com/office/powerpoint/2010/main" val="3777555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ru-RU" sz="2000" dirty="0" smtClean="0"/>
              <a:t>Теоретические </a:t>
            </a:r>
            <a:r>
              <a:rPr lang="ru-RU" sz="2000" dirty="0"/>
              <a:t>основы микро-, </a:t>
            </a:r>
            <a:r>
              <a:rPr lang="ru-RU" sz="2000" dirty="0" err="1"/>
              <a:t>полумикро</a:t>
            </a:r>
            <a:r>
              <a:rPr lang="ru-RU" sz="2000" dirty="0"/>
              <a:t>- и </a:t>
            </a:r>
            <a:r>
              <a:rPr lang="ru-RU" sz="2000" dirty="0" err="1"/>
              <a:t>макрометодов</a:t>
            </a:r>
            <a:r>
              <a:rPr lang="ru-RU" sz="2000" dirty="0"/>
              <a:t> одни и те же. В этом отношении между ними нет принципиального различия. Разница состоит лишь в применяемой технике химического эксперимента, в конструкции используемых приборов, аппаратов и химической посуды. </a:t>
            </a:r>
          </a:p>
          <a:p>
            <a:r>
              <a:rPr lang="ru-RU" sz="2000" dirty="0" smtClean="0"/>
              <a:t>      Следует </a:t>
            </a:r>
            <a:r>
              <a:rPr lang="ru-RU" sz="2000" dirty="0"/>
              <a:t>иметь в виду, что при работе с маленькими навесками вещества часто могут происходить ошибки, вызываемые неполнотой отделения определяемого вещества, растворимостью осадков, </a:t>
            </a:r>
            <a:r>
              <a:rPr lang="ru-RU" sz="2000" dirty="0" smtClean="0"/>
              <a:t>потерями </a:t>
            </a:r>
            <a:r>
              <a:rPr lang="ru-RU" sz="2000" dirty="0"/>
              <a:t>в процессе экспериментирования и т. д. Неизбежными являются </a:t>
            </a:r>
            <a:r>
              <a:rPr lang="ru-RU" sz="2000" dirty="0" smtClean="0"/>
              <a:t>потери </a:t>
            </a:r>
            <a:r>
              <a:rPr lang="ru-RU" sz="2000" i="1" dirty="0" smtClean="0">
                <a:solidFill>
                  <a:srgbClr val="FF0000"/>
                </a:solidFill>
              </a:rPr>
              <a:t>при </a:t>
            </a:r>
            <a:r>
              <a:rPr lang="ru-RU" sz="2000" i="1" dirty="0">
                <a:solidFill>
                  <a:srgbClr val="FF0000"/>
                </a:solidFill>
              </a:rPr>
              <a:t>отделении </a:t>
            </a:r>
            <a:r>
              <a:rPr lang="ru-RU" sz="2000" dirty="0"/>
              <a:t>определяемого элемента от других компонентов анализируемой смеси. Поэтому </a:t>
            </a:r>
            <a:r>
              <a:rPr lang="ru-RU" sz="2000" dirty="0" smtClean="0"/>
              <a:t> нужно строго соблюдать </a:t>
            </a:r>
            <a:r>
              <a:rPr lang="ru-RU" sz="2000" b="1" i="1" u="sng" dirty="0" smtClean="0">
                <a:solidFill>
                  <a:srgbClr val="FF0000"/>
                </a:solidFill>
              </a:rPr>
              <a:t>методику</a:t>
            </a:r>
            <a:r>
              <a:rPr lang="ru-RU" sz="2000" dirty="0" smtClean="0">
                <a:solidFill>
                  <a:srgbClr val="FF0000"/>
                </a:solidFill>
              </a:rPr>
              <a:t> </a:t>
            </a:r>
            <a:r>
              <a:rPr lang="ru-RU" sz="2000" dirty="0"/>
              <a:t>анализа. </a:t>
            </a:r>
            <a:r>
              <a:rPr lang="ru-RU" sz="2000" dirty="0" smtClean="0"/>
              <a:t>По </a:t>
            </a:r>
            <a:r>
              <a:rPr lang="ru-RU" sz="2000" dirty="0"/>
              <a:t>возможности </a:t>
            </a:r>
            <a:r>
              <a:rPr lang="ru-RU" sz="2000" dirty="0" smtClean="0"/>
              <a:t>используют методы </a:t>
            </a:r>
            <a:r>
              <a:rPr lang="ru-RU" sz="2000" dirty="0"/>
              <a:t>непосредственного (прямого) определения </a:t>
            </a:r>
            <a:r>
              <a:rPr lang="ru-RU" sz="2000" dirty="0" smtClean="0"/>
              <a:t>элементов </a:t>
            </a:r>
            <a:r>
              <a:rPr lang="ru-RU" sz="2000" dirty="0"/>
              <a:t>в присутствии посторонних веществ, а если это невозможно, то применяют </a:t>
            </a:r>
            <a:r>
              <a:rPr lang="ru-RU" sz="2000" i="1" dirty="0">
                <a:solidFill>
                  <a:srgbClr val="FF0000"/>
                </a:solidFill>
              </a:rPr>
              <a:t>не более одной операции разделения</a:t>
            </a:r>
            <a:r>
              <a:rPr lang="ru-RU" sz="2000" dirty="0"/>
              <a:t>. </a:t>
            </a:r>
          </a:p>
          <a:p>
            <a:r>
              <a:rPr lang="ru-RU" sz="2000" dirty="0" smtClean="0"/>
              <a:t>         Применяемые </a:t>
            </a:r>
            <a:r>
              <a:rPr lang="ru-RU" sz="2000" i="1" dirty="0">
                <a:solidFill>
                  <a:srgbClr val="FF0000"/>
                </a:solidFill>
              </a:rPr>
              <a:t>в </a:t>
            </a:r>
            <a:r>
              <a:rPr lang="ru-RU" sz="2000" i="1" dirty="0" err="1">
                <a:solidFill>
                  <a:srgbClr val="FF0000"/>
                </a:solidFill>
              </a:rPr>
              <a:t>микрометодах</a:t>
            </a:r>
            <a:r>
              <a:rPr lang="ru-RU" sz="2000" i="1" dirty="0">
                <a:solidFill>
                  <a:srgbClr val="FF0000"/>
                </a:solidFill>
              </a:rPr>
              <a:t> реактивы </a:t>
            </a:r>
            <a:r>
              <a:rPr lang="ru-RU" sz="2000" dirty="0"/>
              <a:t>должны отличаться особенной </a:t>
            </a:r>
            <a:r>
              <a:rPr lang="ru-RU" sz="2000" i="1" dirty="0">
                <a:solidFill>
                  <a:srgbClr val="FF0000"/>
                </a:solidFill>
              </a:rPr>
              <a:t>чистотой</a:t>
            </a:r>
            <a:r>
              <a:rPr lang="ru-RU" sz="2000" dirty="0"/>
              <a:t>. </a:t>
            </a:r>
            <a:r>
              <a:rPr lang="ru-RU" sz="2000" dirty="0" smtClean="0"/>
              <a:t>С </a:t>
            </a:r>
            <a:r>
              <a:rPr lang="ru-RU" sz="2000" dirty="0"/>
              <a:t>целью учета влияния небольших количеств </a:t>
            </a:r>
            <a:r>
              <a:rPr lang="ru-RU" sz="2000" dirty="0" smtClean="0"/>
              <a:t>примесей (даже </a:t>
            </a:r>
            <a:r>
              <a:rPr lang="ru-RU" sz="2000" dirty="0"/>
              <a:t>в очень тщательно очищенных </a:t>
            </a:r>
            <a:r>
              <a:rPr lang="ru-RU" sz="2000" dirty="0" smtClean="0"/>
              <a:t>реактивах) </a:t>
            </a:r>
            <a:r>
              <a:rPr lang="ru-RU" sz="2000" dirty="0"/>
              <a:t>проводят параллельно </a:t>
            </a:r>
            <a:r>
              <a:rPr lang="ru-RU" sz="2000" i="1" dirty="0">
                <a:solidFill>
                  <a:srgbClr val="FF0000"/>
                </a:solidFill>
              </a:rPr>
              <a:t>«холостые» опыты</a:t>
            </a:r>
            <a:r>
              <a:rPr lang="ru-RU" sz="2000" dirty="0"/>
              <a:t>. </a:t>
            </a:r>
          </a:p>
          <a:p>
            <a:r>
              <a:rPr lang="ru-RU" sz="2000" dirty="0" smtClean="0"/>
              <a:t>      Введение </a:t>
            </a:r>
            <a:r>
              <a:rPr lang="ru-RU" sz="2000" dirty="0" err="1"/>
              <a:t>микрометодов</a:t>
            </a:r>
            <a:r>
              <a:rPr lang="ru-RU" sz="2000" dirty="0"/>
              <a:t> в весовой анализ встречает </a:t>
            </a:r>
            <a:r>
              <a:rPr lang="ru-RU" sz="2000" dirty="0" smtClean="0"/>
              <a:t>технические </a:t>
            </a:r>
            <a:r>
              <a:rPr lang="ru-RU" sz="2000" dirty="0"/>
              <a:t>затруднения из-за необходимости пользоваться микровесами. Методы анализа, позволяющие определять тысячные и миллионные доли миллиграмма вещества и оперировать с объемами растворов, не превышающими 0,001 мл, называют </a:t>
            </a:r>
            <a:r>
              <a:rPr lang="ru-RU" sz="2000" i="1" dirty="0">
                <a:solidFill>
                  <a:srgbClr val="FF0000"/>
                </a:solidFill>
              </a:rPr>
              <a:t>количественным </a:t>
            </a:r>
            <a:r>
              <a:rPr lang="ru-RU" sz="2000" i="1" dirty="0" err="1">
                <a:solidFill>
                  <a:srgbClr val="FF0000"/>
                </a:solidFill>
              </a:rPr>
              <a:t>ультрамикроанализом</a:t>
            </a:r>
            <a:r>
              <a:rPr lang="ru-RU" sz="2000" i="1" dirty="0">
                <a:solidFill>
                  <a:srgbClr val="FF0000"/>
                </a:solidFill>
              </a:rPr>
              <a:t>. </a:t>
            </a:r>
            <a:r>
              <a:rPr lang="ru-RU" sz="2000" dirty="0" smtClean="0"/>
              <a:t>В </a:t>
            </a:r>
            <a:r>
              <a:rPr lang="ru-RU" sz="2000" dirty="0"/>
              <a:t>микро- и </a:t>
            </a:r>
            <a:r>
              <a:rPr lang="ru-RU" sz="2000" dirty="0" err="1"/>
              <a:t>ультрамикроанализе</a:t>
            </a:r>
            <a:r>
              <a:rPr lang="ru-RU" sz="2000" dirty="0"/>
              <a:t>, как ц. в </a:t>
            </a:r>
            <a:r>
              <a:rPr lang="ru-RU" sz="2000" dirty="0" err="1"/>
              <a:t>макроанализе</a:t>
            </a:r>
            <a:r>
              <a:rPr lang="ru-RU" sz="2000" dirty="0"/>
              <a:t>, наряду с весовым и объемным методами анализа широко применяют также разнообразные физико-химические методы анализа</a:t>
            </a:r>
            <a:r>
              <a:rPr lang="ru-RU" sz="2000" dirty="0" smtClean="0"/>
              <a:t>.</a:t>
            </a:r>
            <a:r>
              <a:rPr lang="ru-RU" sz="2000" dirty="0"/>
              <a:t> </a:t>
            </a:r>
            <a:r>
              <a:rPr lang="ru-RU" sz="2000" dirty="0" smtClean="0"/>
              <a:t>                                 -9-241-</a:t>
            </a:r>
            <a:endParaRPr lang="ru-RU" sz="2000" dirty="0"/>
          </a:p>
        </p:txBody>
      </p:sp>
    </p:spTree>
    <p:extLst>
      <p:ext uri="{BB962C8B-B14F-4D97-AF65-F5344CB8AC3E}">
        <p14:creationId xmlns:p14="http://schemas.microsoft.com/office/powerpoint/2010/main" val="32647464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8948</TotalTime>
  <Words>1878</Words>
  <Application>Microsoft Office PowerPoint</Application>
  <PresentationFormat>Экран (4:3)</PresentationFormat>
  <Paragraphs>449</Paragraphs>
  <Slides>44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44</vt:i4>
      </vt:variant>
    </vt:vector>
  </HeadingPairs>
  <TitlesOfParts>
    <vt:vector size="45"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391</cp:revision>
  <dcterms:created xsi:type="dcterms:W3CDTF">2013-09-02T05:55:44Z</dcterms:created>
  <dcterms:modified xsi:type="dcterms:W3CDTF">2013-11-11T03:49:59Z</dcterms:modified>
</cp:coreProperties>
</file>