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2" r:id="rId4"/>
    <p:sldId id="260" r:id="rId5"/>
    <p:sldId id="261" r:id="rId6"/>
    <p:sldId id="263" r:id="rId7"/>
  </p:sldIdLst>
  <p:sldSz cx="9144000" cy="6858000" type="screen4x3"/>
  <p:notesSz cx="6669088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4660"/>
  </p:normalViewPr>
  <p:slideViewPr>
    <p:cSldViewPr>
      <p:cViewPr varScale="1">
        <p:scale>
          <a:sx n="69" d="100"/>
          <a:sy n="69" d="100"/>
        </p:scale>
        <p:origin x="-16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B82E6-9087-4F4A-92F2-7C24588E517E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F4389-94C7-49B2-9D03-C6E34C52E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93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17690-9D65-4775-A7F2-2B27298DA5EC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AF313-5060-4DF1-9771-0F23BF6805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78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0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66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43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87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2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6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19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33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73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C99AC-8673-4530-92AE-9240EAE72505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7404B-C509-4976-871B-BB2E6F3F3A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77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1340768"/>
            <a:ext cx="7772400" cy="245070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latin typeface="Monotype Corsiva" pitchFamily="66" charset="0"/>
              </a:rPr>
              <a:t>Задание:</a:t>
            </a:r>
            <a:br>
              <a:rPr lang="ru-RU" sz="36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Monotype Corsiva" pitchFamily="66" charset="0"/>
              </a:rPr>
              <a:t>1.Повторите теоретический материал</a:t>
            </a:r>
            <a:br>
              <a:rPr lang="ru-RU" sz="36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Monotype Corsiva" pitchFamily="66" charset="0"/>
              </a:rPr>
              <a:t>2. Правила и определения перенесите </a:t>
            </a:r>
            <a:r>
              <a:rPr lang="ru-RU" sz="3600" smtClean="0">
                <a:solidFill>
                  <a:srgbClr val="7030A0"/>
                </a:solidFill>
                <a:latin typeface="Monotype Corsiva" pitchFamily="66" charset="0"/>
              </a:rPr>
              <a:t>в тетрадь</a:t>
            </a:r>
            <a:endParaRPr lang="ru-RU" sz="3600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9686" y="764704"/>
            <a:ext cx="318946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905"/>
                <a:solidFill>
                  <a:srgbClr val="7030A0"/>
                </a:solidFill>
              </a:rPr>
              <a:t>ОПРЕДЕЛЕННЫЙ ИНТЕГРАЛ</a:t>
            </a:r>
            <a:endParaRPr lang="ru-RU" sz="2000" cap="none" spc="0" dirty="0">
              <a:ln w="1905"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406" y="1772816"/>
            <a:ext cx="5789746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Если  </a:t>
            </a:r>
            <a:r>
              <a:rPr lang="en-US" sz="2000" dirty="0" smtClean="0"/>
              <a:t>F(x)</a:t>
            </a:r>
            <a:r>
              <a:rPr lang="ru-RU" sz="2000" dirty="0" smtClean="0"/>
              <a:t> + С  </a:t>
            </a:r>
            <a:r>
              <a:rPr lang="en-US" sz="2000" dirty="0" smtClean="0"/>
              <a:t>-</a:t>
            </a:r>
            <a:r>
              <a:rPr lang="ru-RU" sz="2000" dirty="0" smtClean="0"/>
              <a:t>первообразная функция для  </a:t>
            </a:r>
            <a:r>
              <a:rPr lang="en-US" sz="2000" dirty="0" smtClean="0"/>
              <a:t>f(x)</a:t>
            </a:r>
            <a:r>
              <a:rPr lang="ru-RU" sz="2000" dirty="0" smtClean="0"/>
              <a:t>, то  приращение </a:t>
            </a:r>
            <a:r>
              <a:rPr lang="en-US" sz="2000" dirty="0" smtClean="0"/>
              <a:t>F(b)</a:t>
            </a:r>
            <a:r>
              <a:rPr lang="ru-RU" sz="2000" dirty="0" smtClean="0"/>
              <a:t> </a:t>
            </a:r>
            <a:r>
              <a:rPr lang="en-US" sz="2000" dirty="0" smtClean="0"/>
              <a:t>-F(a)</a:t>
            </a:r>
            <a:r>
              <a:rPr lang="ru-RU" sz="2000" dirty="0" smtClean="0"/>
              <a:t>  первообразных функций при изменении аргумента </a:t>
            </a:r>
            <a:r>
              <a:rPr lang="en-US" sz="2000" dirty="0"/>
              <a:t>x</a:t>
            </a:r>
            <a:r>
              <a:rPr lang="ru-RU" sz="2000" dirty="0" smtClean="0"/>
              <a:t> от х = </a:t>
            </a:r>
            <a:r>
              <a:rPr lang="en-US" sz="2000" dirty="0" smtClean="0"/>
              <a:t>a</a:t>
            </a:r>
            <a:r>
              <a:rPr lang="ru-RU" sz="2000" dirty="0" smtClean="0"/>
              <a:t> до </a:t>
            </a:r>
            <a:r>
              <a:rPr lang="en-US" sz="2000" dirty="0" smtClean="0"/>
              <a:t>x=b</a:t>
            </a:r>
            <a:r>
              <a:rPr lang="ru-RU" sz="2000" b="1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smtClean="0"/>
              <a:t>называется определенным интегралом</a:t>
            </a:r>
            <a:endParaRPr lang="ru-RU" sz="2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962665"/>
            <a:ext cx="2016223" cy="176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49" t="32281" r="33758" b="38188"/>
          <a:stretch>
            <a:fillRect/>
          </a:stretch>
        </p:blipFill>
        <p:spPr bwMode="auto">
          <a:xfrm>
            <a:off x="1403648" y="4149080"/>
            <a:ext cx="1489478" cy="114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131840" y="4537290"/>
            <a:ext cx="4142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, где </a:t>
            </a:r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 </a:t>
            </a:r>
            <a:r>
              <a:rPr lang="ru-RU" sz="2000" dirty="0"/>
              <a:t>и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b</a:t>
            </a:r>
            <a:r>
              <a:rPr lang="ru-RU" sz="2000" dirty="0"/>
              <a:t> </a:t>
            </a:r>
            <a:r>
              <a:rPr lang="ru-RU" sz="2000" i="1" u="sng" dirty="0"/>
              <a:t>пределы интегрирования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5003" y="434697"/>
            <a:ext cx="185871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ОПРЕДЕЛЕНИЕ: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556792"/>
            <a:ext cx="8280920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7030A0"/>
                </a:solidFill>
              </a:rPr>
              <a:t>Криволинейной трапецией </a:t>
            </a:r>
            <a:r>
              <a:rPr lang="ru-RU" sz="2000" dirty="0" smtClean="0"/>
              <a:t>называется фигура, ограниченная графиком непрерывной и неотрицательной функции </a:t>
            </a:r>
            <a:r>
              <a:rPr lang="en-US" sz="2000" dirty="0" smtClean="0"/>
              <a:t>f(x)</a:t>
            </a:r>
            <a:r>
              <a:rPr lang="ru-RU" sz="20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x </a:t>
            </a:r>
            <a:r>
              <a:rPr lang="el-GR" sz="2000" dirty="0" smtClean="0"/>
              <a:t>ϵ</a:t>
            </a:r>
            <a:r>
              <a:rPr lang="en-US" sz="2000" dirty="0" smtClean="0"/>
              <a:t> [a; b]</a:t>
            </a:r>
            <a:r>
              <a:rPr lang="ru-RU" sz="2000" dirty="0" smtClean="0"/>
              <a:t>  , прямыми</a:t>
            </a:r>
            <a:r>
              <a:rPr lang="en-US" sz="2000" dirty="0" smtClean="0"/>
              <a:t> x= a, x=b</a:t>
            </a:r>
            <a:r>
              <a:rPr lang="ru-RU" sz="2000" dirty="0" smtClean="0"/>
              <a:t> и отрезком оси </a:t>
            </a:r>
            <a:r>
              <a:rPr lang="en-US" sz="2000" dirty="0" smtClean="0"/>
              <a:t>Ox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8797" y="366929"/>
            <a:ext cx="495038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СВОЙСТВА ОПРЕДЕЛЕННОГО ИНТЕГРАЛА</a:t>
            </a:r>
            <a:endParaRPr lang="ru-RU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1</a:t>
            </a:r>
            <a:r>
              <a:rPr lang="ru-RU" sz="2400" dirty="0" smtClean="0"/>
              <a:t>.</a:t>
            </a:r>
            <a:r>
              <a:rPr lang="ru-RU" sz="2400" i="1" dirty="0" smtClean="0">
                <a:solidFill>
                  <a:schemeClr val="accent1"/>
                </a:solidFill>
              </a:rPr>
              <a:t> </a:t>
            </a:r>
            <a:r>
              <a:rPr lang="ru-RU" sz="2000" i="1" dirty="0" smtClean="0"/>
              <a:t>При перестановке пределов интегрирования определенный интеграл меняет знак: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683568" y="3861048"/>
                <a:ext cx="820891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 smtClean="0"/>
                  <a:t>2</a:t>
                </a:r>
                <a:r>
                  <a:rPr lang="ru-RU" sz="2000" b="1" i="1" dirty="0" smtClean="0">
                    <a:solidFill>
                      <a:schemeClr val="accent1"/>
                    </a:solidFill>
                  </a:rPr>
                  <a:t>. </a:t>
                </a:r>
                <a:r>
                  <a:rPr lang="ru-RU" sz="2000" i="1" dirty="0" smtClean="0"/>
                  <a:t>Для любого значения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7030A0"/>
                        </a:solidFill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2000" i="1" dirty="0" smtClean="0"/>
                  <a:t>справедливо равенство: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861048"/>
                <a:ext cx="8208912" cy="400110"/>
              </a:xfrm>
              <a:prstGeom prst="rect">
                <a:avLst/>
              </a:prstGeom>
              <a:blipFill rotWithShape="1">
                <a:blip r:embed="rId2"/>
                <a:stretch>
                  <a:fillRect l="-742" t="-7576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19672" y="2420888"/>
                <a:ext cx="5688632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=−</m:t>
                          </m:r>
                          <m:nary>
                            <m:nary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420888"/>
                <a:ext cx="5688632" cy="7965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19872" y="4941168"/>
                <a:ext cx="1885068" cy="757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941168"/>
                <a:ext cx="1885068" cy="75770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9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611560" y="980728"/>
                <a:ext cx="79208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i="1" dirty="0"/>
                  <a:t>3</a:t>
                </a:r>
                <a:r>
                  <a:rPr lang="ru-RU" sz="2000" i="1" dirty="0" smtClean="0"/>
                  <a:t>.</a:t>
                </a:r>
                <a:r>
                  <a:rPr lang="ru-RU" sz="2000" b="1" i="1" dirty="0" smtClean="0"/>
                  <a:t> </a:t>
                </a:r>
                <a:r>
                  <a:rPr lang="ru-RU" sz="2000" i="1" dirty="0" smtClean="0"/>
                  <a:t>Для любых значений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ru-RU" sz="2000" i="1" dirty="0" smtClean="0"/>
                  <a:t>,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</a:rPr>
                      <m:t>𝑏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sz="2000" i="1" dirty="0" smtClean="0"/>
                  <a:t>и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ru-RU" sz="2000" i="1" dirty="0" smtClean="0"/>
                  <a:t> верно равенство:</a:t>
                </a:r>
                <a:endParaRPr lang="ru-RU" sz="2000" i="1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980728"/>
                <a:ext cx="7920880" cy="400110"/>
              </a:xfrm>
              <a:prstGeom prst="rect">
                <a:avLst/>
              </a:prstGeom>
              <a:blipFill rotWithShape="1">
                <a:blip r:embed="rId2"/>
                <a:stretch>
                  <a:fillRect l="-769" t="-7576" b="-257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4"/>
          <p:cNvSpPr/>
          <p:nvPr/>
        </p:nvSpPr>
        <p:spPr>
          <a:xfrm>
            <a:off x="683568" y="2636912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smtClean="0">
                <a:cs typeface="Times New Roman" pitchFamily="18" charset="0"/>
              </a:rPr>
              <a:t>Интеграл от суммы функций равен сумме интегралов слагаемых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565159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5.</a:t>
            </a:r>
            <a:r>
              <a:rPr lang="ru-RU" sz="2000" b="1" i="1" dirty="0" smtClean="0">
                <a:solidFill>
                  <a:schemeClr val="accent1"/>
                </a:solidFill>
              </a:rPr>
              <a:t> </a:t>
            </a:r>
            <a:r>
              <a:rPr lang="ru-RU" sz="2000" i="1" dirty="0" smtClean="0"/>
              <a:t>Постоянный множитель можно вынести за знак интеграла: </a:t>
            </a:r>
            <a:endParaRPr lang="ru-RU" sz="20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95736" y="1700808"/>
                <a:ext cx="4419287" cy="7965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700808"/>
                <a:ext cx="4419287" cy="7965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54756" y="3488840"/>
                <a:ext cx="6336704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d>
                            <m:dPr>
                              <m:ctrlPr>
                                <a:rPr lang="ru-RU" sz="20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ru-RU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ѱ</m:t>
                              </m:r>
                              <m:d>
                                <m:dPr>
                                  <m:ctrlPr>
                                    <a:rPr lang="ru-RU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/>
                                </a:rPr>
                                <m:t>ѱ</m:t>
                              </m:r>
                              <m:d>
                                <m:dPr>
                                  <m:ctrlPr>
                                    <a:rPr lang="ru-RU" sz="20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4756" y="3488840"/>
                <a:ext cx="6336704" cy="7965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833052" y="5445224"/>
                <a:ext cx="4680520" cy="790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ru-RU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000" b="0" i="1" smtClean="0">
                          <a:latin typeface="Cambria Math"/>
                        </a:rPr>
                        <m:t>𝑑𝑥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𝑘</m:t>
                      </m:r>
                      <m:nary>
                        <m:nary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052" y="5445224"/>
                <a:ext cx="4680520" cy="79047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256" y="323165"/>
            <a:ext cx="37841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905"/>
                <a:solidFill>
                  <a:srgbClr val="7030A0"/>
                </a:solidFill>
              </a:rPr>
              <a:t>ФОРМУЛА НЬЮТОНА-ЛЕЙБНИЦА</a:t>
            </a:r>
            <a:endParaRPr lang="ru-RU" sz="2000" cap="none" spc="0" dirty="0">
              <a:ln w="1905"/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2564904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где F - одна из первообразных функции f.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77383" y="1423124"/>
                <a:ext cx="4320480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ru-RU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000" b="0" i="1" smtClean="0">
                        <a:latin typeface="Cambria Math"/>
                      </a:rPr>
                      <m:t>𝑑𝑥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ru-RU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383" y="1423124"/>
                <a:ext cx="4320480" cy="516423"/>
              </a:xfrm>
              <a:prstGeom prst="rect">
                <a:avLst/>
              </a:prstGeom>
              <a:blipFill rotWithShape="1">
                <a:blip r:embed="rId2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Прямая соединительная линия 9"/>
          <p:cNvCxnSpPr/>
          <p:nvPr/>
        </p:nvCxnSpPr>
        <p:spPr>
          <a:xfrm>
            <a:off x="3851920" y="1501315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3908" y="117549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</a:t>
            </a:r>
            <a:endParaRPr lang="ru-RU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64049" y="183615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b</a:t>
            </a:r>
            <a:endParaRPr lang="ru-RU" i="1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297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Задание: 1.Повторите теоретический материал 2. Правила и определения перенесите в тетрадь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Uesr</dc:creator>
  <cp:lastModifiedBy>2</cp:lastModifiedBy>
  <cp:revision>112</cp:revision>
  <cp:lastPrinted>2014-06-24T10:28:34Z</cp:lastPrinted>
  <dcterms:created xsi:type="dcterms:W3CDTF">2012-09-09T10:01:30Z</dcterms:created>
  <dcterms:modified xsi:type="dcterms:W3CDTF">2026-09-15T03:59:34Z</dcterms:modified>
</cp:coreProperties>
</file>