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867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690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440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138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26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3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043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23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484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35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885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9816-94B7-4F22-8D2E-21B60699CD6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8C286-63C8-490A-AB39-093FCD68A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352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7772400" cy="1470025"/>
          </a:xfrm>
        </p:spPr>
        <p:txBody>
          <a:bodyPr/>
          <a:lstStyle/>
          <a:p>
            <a:r>
              <a:rPr lang="ru-RU" dirty="0" smtClean="0"/>
              <a:t>Задание: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492896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1.Решите примеры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2.Проверьте решение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304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28980" y="188640"/>
            <a:ext cx="138371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ПРИМЕРЫ:</a:t>
            </a:r>
            <a:endParaRPr lang="ru-RU" sz="20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 l="18993" t="33266" r="47047" b="12594"/>
          <a:stretch>
            <a:fillRect/>
          </a:stretch>
        </p:blipFill>
        <p:spPr bwMode="auto">
          <a:xfrm>
            <a:off x="1115616" y="1268760"/>
            <a:ext cx="3240360" cy="387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66492" y="15183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617655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5718" y="260648"/>
            <a:ext cx="112614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ОТВЕТЫ:</a:t>
            </a:r>
            <a:endParaRPr lang="ru-RU" sz="20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 l="15129" t="34078" r="50172" b="54110"/>
          <a:stretch>
            <a:fillRect/>
          </a:stretch>
        </p:blipFill>
        <p:spPr bwMode="auto">
          <a:xfrm>
            <a:off x="1259632" y="2636912"/>
            <a:ext cx="3082730" cy="787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/>
          <a:srcRect l="16242" t="65922" r="18052" b="22266"/>
          <a:stretch>
            <a:fillRect/>
          </a:stretch>
        </p:blipFill>
        <p:spPr bwMode="auto">
          <a:xfrm>
            <a:off x="1403648" y="4797152"/>
            <a:ext cx="640871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 cstate="print"/>
          <a:srcRect l="13086" t="63781" r="59598" b="28344"/>
          <a:stretch>
            <a:fillRect/>
          </a:stretch>
        </p:blipFill>
        <p:spPr bwMode="auto">
          <a:xfrm>
            <a:off x="1259632" y="1844824"/>
            <a:ext cx="266429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905040" y="3470459"/>
            <a:ext cx="184730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3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5" cstate="print"/>
          <a:srcRect l="21774" t="36047" r="75273" b="50172"/>
          <a:stretch>
            <a:fillRect/>
          </a:stretch>
        </p:blipFill>
        <p:spPr bwMode="auto">
          <a:xfrm>
            <a:off x="1763688" y="1628800"/>
            <a:ext cx="28803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6" cstate="print"/>
          <a:srcRect l="33020" t="36219" r="64027" b="50000"/>
          <a:stretch>
            <a:fillRect/>
          </a:stretch>
        </p:blipFill>
        <p:spPr bwMode="auto">
          <a:xfrm>
            <a:off x="2123728" y="2564904"/>
            <a:ext cx="28803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7" cstate="print"/>
          <a:srcRect l="33020" t="35235" r="64765" b="50984"/>
          <a:stretch>
            <a:fillRect/>
          </a:stretch>
        </p:blipFill>
        <p:spPr bwMode="auto">
          <a:xfrm>
            <a:off x="2267744" y="4581128"/>
            <a:ext cx="21602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11"/>
          <p:cNvPicPr>
            <a:picLocks noChangeAspect="1" noChangeArrowheads="1"/>
          </p:cNvPicPr>
          <p:nvPr/>
        </p:nvPicPr>
        <p:blipFill>
          <a:blip r:embed="rId8" cstate="print"/>
          <a:srcRect l="14563" t="65750" r="78054" b="25391"/>
          <a:stretch>
            <a:fillRect/>
          </a:stretch>
        </p:blipFill>
        <p:spPr bwMode="auto">
          <a:xfrm>
            <a:off x="2339752" y="4653136"/>
            <a:ext cx="432048" cy="38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375756" y="429309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3516309"/>
            <a:ext cx="6552727" cy="125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1943834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50392" y="2768842"/>
            <a:ext cx="725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2.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57310" y="366132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3.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16980" y="4978564"/>
            <a:ext cx="137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4.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80290417"/>
      </p:ext>
    </p:extLst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05611" y="271416"/>
            <a:ext cx="138371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ПРИМЕРЫ:</a:t>
            </a:r>
            <a:endParaRPr lang="ru-RU" sz="20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2510" t="82737" r="43527" b="16704"/>
          <a:stretch>
            <a:fillRect/>
          </a:stretch>
        </p:blipFill>
        <p:spPr bwMode="auto">
          <a:xfrm>
            <a:off x="2843808" y="2996952"/>
            <a:ext cx="1360962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89005" y="1340768"/>
                <a:ext cx="4248472" cy="4187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5.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  <m:e>
                        <m:d>
                          <m:d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5</m:t>
                            </m:r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sz="2800" b="0" i="1" smtClean="0">
                                <a:latin typeface="Cambria Math"/>
                              </a:rPr>
                              <m:t>+2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−8</m:t>
                            </m:r>
                          </m:e>
                        </m:d>
                        <m:r>
                          <a:rPr lang="en-US" sz="2800" b="0" i="1" smtClean="0">
                            <a:latin typeface="Cambria Math"/>
                          </a:rPr>
                          <m:t>𝑑𝑥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=   </m:t>
                        </m:r>
                      </m:e>
                    </m:nary>
                  </m:oMath>
                </a14:m>
                <a:endParaRPr lang="en-US" sz="2800" dirty="0" smtClean="0"/>
              </a:p>
              <a:p>
                <a:endParaRPr lang="en-US" sz="2800" dirty="0" smtClean="0"/>
              </a:p>
              <a:p>
                <a:r>
                  <a:rPr lang="en-US" sz="2800" dirty="0" smtClean="0"/>
                  <a:t>6.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p>
                      <m:e>
                        <m:rad>
                          <m:rad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2800" b="0" i="1" smtClean="0">
                                <a:latin typeface="Cambria Math"/>
                              </a:rPr>
                              <m:t>3</m:t>
                            </m:r>
                          </m:deg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</m:rad>
                        <m:r>
                          <a:rPr lang="en-US" sz="2800" b="0" i="1" smtClean="0">
                            <a:latin typeface="Cambria Math"/>
                          </a:rPr>
                          <m:t>𝑑𝑥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=</m:t>
                        </m:r>
                      </m:e>
                    </m:nary>
                  </m:oMath>
                </a14:m>
                <a:r>
                  <a:rPr lang="en-US" sz="2800" dirty="0" smtClean="0"/>
                  <a:t>  </a:t>
                </a:r>
              </a:p>
              <a:p>
                <a:endParaRPr lang="en-US" sz="2800" dirty="0"/>
              </a:p>
              <a:p>
                <a:r>
                  <a:rPr lang="en-US" sz="2800" dirty="0" smtClean="0"/>
                  <a:t>7.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𝑑𝑥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=</m:t>
                        </m:r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  </m:t>
                    </m:r>
                  </m:oMath>
                </a14:m>
                <a:endParaRPr lang="en-US" sz="2800" b="0" dirty="0" smtClean="0"/>
              </a:p>
              <a:p>
                <a:endParaRPr lang="en-US" sz="2800" dirty="0" smtClean="0"/>
              </a:p>
              <a:p>
                <a:r>
                  <a:rPr lang="en-US" sz="2800" dirty="0" smtClean="0"/>
                  <a:t>8.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p>
                      <m:e>
                        <m:f>
                          <m:f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</a:rPr>
                              <m:t>𝑑𝑢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/>
                              </a:rPr>
                              <m:t>𝑢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+1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/>
                          </a:rPr>
                          <m:t>=</m:t>
                        </m:r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  </m:t>
                    </m:r>
                  </m:oMath>
                </a14:m>
                <a:endParaRPr lang="en-US" sz="2800" b="0" dirty="0" smtClean="0"/>
              </a:p>
              <a:p>
                <a:endParaRPr lang="ru-RU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005" y="1340768"/>
                <a:ext cx="4248472" cy="4187428"/>
              </a:xfrm>
              <a:prstGeom prst="rect">
                <a:avLst/>
              </a:prstGeom>
              <a:blipFill rotWithShape="1">
                <a:blip r:embed="rId3"/>
                <a:stretch>
                  <a:fillRect l="-30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6532761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3749082" y="404664"/>
            <a:ext cx="112614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ОТВЕТЫ:</a:t>
            </a:r>
            <a:endParaRPr lang="ru-RU" sz="20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pic>
        <p:nvPicPr>
          <p:cNvPr id="23564" name="Picture 12"/>
          <p:cNvPicPr>
            <a:picLocks noChangeAspect="1" noChangeArrowheads="1"/>
          </p:cNvPicPr>
          <p:nvPr/>
        </p:nvPicPr>
        <p:blipFill>
          <a:blip r:embed="rId2" cstate="print"/>
          <a:srcRect l="15129" t="53766" r="17688" b="33437"/>
          <a:stretch>
            <a:fillRect/>
          </a:stretch>
        </p:blipFill>
        <p:spPr bwMode="auto">
          <a:xfrm>
            <a:off x="1187624" y="5445224"/>
            <a:ext cx="655272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13"/>
          <p:cNvPicPr>
            <a:picLocks noChangeAspect="1" noChangeArrowheads="1"/>
          </p:cNvPicPr>
          <p:nvPr/>
        </p:nvPicPr>
        <p:blipFill>
          <a:blip r:embed="rId3" cstate="print"/>
          <a:srcRect l="33020" t="36219" r="64027" b="50984"/>
          <a:stretch>
            <a:fillRect/>
          </a:stretch>
        </p:blipFill>
        <p:spPr bwMode="auto">
          <a:xfrm>
            <a:off x="4644008" y="5373216"/>
            <a:ext cx="28803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85674" y="1029605"/>
                <a:ext cx="8594838" cy="769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5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ru-RU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  <m:e>
                        <m:sSup>
                          <m:sSupPr>
                            <m:ctrlPr>
                              <a:rPr lang="ru-RU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+2</m:t>
                    </m:r>
                    <m:nary>
                      <m:nary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  <m:e>
                        <m:r>
                          <a:rPr lang="en-US" sz="2800" b="0" i="1" smtClean="0">
                            <a:latin typeface="Cambria Math"/>
                          </a:rPr>
                          <m:t>𝑥𝑑𝑥</m:t>
                        </m:r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−8</m:t>
                    </m:r>
                    <m:nary>
                      <m:nary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  <m:e>
                        <m:r>
                          <a:rPr lang="en-US" sz="2800" b="0" i="1" smtClean="0">
                            <a:latin typeface="Cambria Math"/>
                          </a:rPr>
                          <m:t>𝑑𝑥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=(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</a:rPr>
                              <m:t>5</m:t>
                            </m:r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5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800" b="0" i="1" smtClean="0">
                                <a:latin typeface="Cambria Math"/>
                              </a:rPr>
                              <m:t>5</m:t>
                            </m:r>
                          </m:den>
                        </m:f>
                      </m:e>
                    </m:nary>
                    <m:r>
                      <a:rPr lang="en-US" sz="2800" b="0" i="0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−8</m:t>
                    </m:r>
                    <m:r>
                      <a:rPr lang="en-US" sz="2800" b="0" i="1" smtClean="0">
                        <a:latin typeface="Cambria Math"/>
                      </a:rPr>
                      <m:t>𝑥</m:t>
                    </m:r>
                    <m:r>
                      <a:rPr lang="en-US" sz="2800" b="0" i="1" smtClean="0">
                        <a:latin typeface="Cambria Math"/>
                      </a:rPr>
                      <m:t>)=26</m:t>
                    </m:r>
                  </m:oMath>
                </a14:m>
                <a:endParaRPr lang="en-US" sz="2800" b="0" dirty="0" smtClean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74" y="1029605"/>
                <a:ext cx="8594838" cy="769313"/>
              </a:xfrm>
              <a:prstGeom prst="rect">
                <a:avLst/>
              </a:prstGeom>
              <a:blipFill rotWithShape="1">
                <a:blip r:embed="rId4"/>
                <a:stretch>
                  <a:fillRect l="-1418" b="-103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единительная линия 7"/>
          <p:cNvCxnSpPr/>
          <p:nvPr/>
        </p:nvCxnSpPr>
        <p:spPr>
          <a:xfrm>
            <a:off x="8172400" y="1217671"/>
            <a:ext cx="0" cy="5040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74632" y="896441"/>
            <a:ext cx="395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046640" y="1721727"/>
            <a:ext cx="323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403648" y="2544268"/>
                <a:ext cx="5152501" cy="9315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ru-RU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ru-RU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f>
                              <m:fPr>
                                <m:ctrlPr>
                                  <a:rPr lang="ru-RU" sz="280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𝑑𝑥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800" dirty="0" smtClean="0"/>
                  <a:t>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800" b="0" i="1" dirty="0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2800" b="0" i="1" dirty="0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dirty="0" smtClean="0">
                                <a:latin typeface="Cambria Math"/>
                              </a:rPr>
                              <m:t>1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800" b="0" i="1" dirty="0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  <m:r>
                          <a:rPr lang="en-US" sz="2800" b="0" i="1" dirty="0" smtClean="0">
                            <a:latin typeface="Cambria Math"/>
                          </a:rPr>
                          <m:t>−0</m:t>
                        </m:r>
                      </m:e>
                    </m:d>
                    <m:r>
                      <a:rPr lang="en-US" sz="2800" b="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ru-RU" sz="28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2544268"/>
                <a:ext cx="5152501" cy="931537"/>
              </a:xfrm>
              <a:prstGeom prst="rect">
                <a:avLst/>
              </a:prstGeom>
              <a:blipFill rotWithShape="1">
                <a:blip r:embed="rId5"/>
                <a:stretch>
                  <a:fillRect b="-84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Прямая соединительная линия 25"/>
          <p:cNvCxnSpPr/>
          <p:nvPr/>
        </p:nvCxnSpPr>
        <p:spPr>
          <a:xfrm>
            <a:off x="3770554" y="2841879"/>
            <a:ext cx="0" cy="43204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60526" y="2544268"/>
            <a:ext cx="32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23552" name="TextBox 23551"/>
          <p:cNvSpPr txBox="1"/>
          <p:nvPr/>
        </p:nvSpPr>
        <p:spPr>
          <a:xfrm>
            <a:off x="3619711" y="320291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3" name="TextBox 23552"/>
              <p:cNvSpPr txBox="1"/>
              <p:nvPr/>
            </p:nvSpPr>
            <p:spPr>
              <a:xfrm>
                <a:off x="683568" y="4231516"/>
                <a:ext cx="4394131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23553" name="TextBox 235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231516"/>
                <a:ext cx="4394131" cy="89896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561" name="Прямая соединительная линия 23560"/>
          <p:cNvCxnSpPr/>
          <p:nvPr/>
        </p:nvCxnSpPr>
        <p:spPr>
          <a:xfrm>
            <a:off x="2267744" y="4242417"/>
            <a:ext cx="0" cy="73475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562" name="TextBox 23561"/>
          <p:cNvSpPr txBox="1"/>
          <p:nvPr/>
        </p:nvSpPr>
        <p:spPr>
          <a:xfrm>
            <a:off x="2205672" y="4080018"/>
            <a:ext cx="865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23563" name="TextBox 23562"/>
          <p:cNvSpPr txBox="1"/>
          <p:nvPr/>
        </p:nvSpPr>
        <p:spPr>
          <a:xfrm>
            <a:off x="2205672" y="4761148"/>
            <a:ext cx="672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p:sp>
        <p:nvSpPr>
          <p:cNvPr id="23568" name="TextBox 23567"/>
          <p:cNvSpPr txBox="1"/>
          <p:nvPr/>
        </p:nvSpPr>
        <p:spPr>
          <a:xfrm>
            <a:off x="52277" y="1204274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5.</a:t>
            </a:r>
            <a:endParaRPr lang="ru-RU" sz="2800" dirty="0"/>
          </a:p>
        </p:txBody>
      </p:sp>
      <p:sp>
        <p:nvSpPr>
          <p:cNvPr id="23569" name="TextBox 23568"/>
          <p:cNvSpPr txBox="1"/>
          <p:nvPr/>
        </p:nvSpPr>
        <p:spPr>
          <a:xfrm>
            <a:off x="210550" y="286611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6.</a:t>
            </a:r>
            <a:endParaRPr lang="ru-RU" sz="2800" dirty="0"/>
          </a:p>
        </p:txBody>
      </p:sp>
      <p:sp>
        <p:nvSpPr>
          <p:cNvPr id="23570" name="TextBox 23569"/>
          <p:cNvSpPr txBox="1"/>
          <p:nvPr/>
        </p:nvSpPr>
        <p:spPr>
          <a:xfrm>
            <a:off x="251520" y="4499538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7.</a:t>
            </a:r>
            <a:endParaRPr lang="ru-RU" sz="2800" dirty="0"/>
          </a:p>
        </p:txBody>
      </p:sp>
      <p:sp>
        <p:nvSpPr>
          <p:cNvPr id="23571" name="TextBox 23570"/>
          <p:cNvSpPr txBox="1"/>
          <p:nvPr/>
        </p:nvSpPr>
        <p:spPr>
          <a:xfrm>
            <a:off x="218912" y="5579658"/>
            <a:ext cx="1040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8.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7733554"/>
      </p:ext>
    </p:extLst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18821" t="27188" r="49433" b="9813"/>
          <a:stretch>
            <a:fillRect/>
          </a:stretch>
        </p:blipFill>
        <p:spPr bwMode="auto">
          <a:xfrm>
            <a:off x="1043608" y="1124744"/>
            <a:ext cx="3312368" cy="493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131039" y="194737"/>
            <a:ext cx="21339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ПРИМЕРЫ:</a:t>
            </a:r>
            <a:endParaRPr lang="ru-RU" sz="28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428713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03824" y="188640"/>
            <a:ext cx="33843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ПРОВЕРЬ </a:t>
            </a:r>
            <a:r>
              <a:rPr lang="ru-RU" sz="28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ОТВЕТЫ:</a:t>
            </a:r>
            <a:endParaRPr lang="ru-RU" sz="28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22848" y="2132856"/>
                <a:ext cx="1159506" cy="739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848" y="2132856"/>
                <a:ext cx="1159506" cy="73981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97996" y="1412776"/>
            <a:ext cx="777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9.</a:t>
            </a:r>
            <a:endParaRPr lang="ru-RU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545495" y="234888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10.</a:t>
            </a:r>
            <a:endParaRPr lang="ru-RU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545495" y="3421717"/>
            <a:ext cx="930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11.</a:t>
            </a:r>
            <a:endParaRPr lang="ru-RU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556056" y="485075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12.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526270" y="1412776"/>
            <a:ext cx="75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64228" y="3264094"/>
                <a:ext cx="378758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228" y="3264094"/>
                <a:ext cx="378758" cy="56477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64228" y="4714108"/>
                <a:ext cx="378758" cy="564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ru-RU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228" y="4714108"/>
                <a:ext cx="378758" cy="5647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555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249</Words>
  <Application>Microsoft Office PowerPoint</Application>
  <PresentationFormat>Экран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Задание: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Задание:</dc:title>
  <dc:creator>2</dc:creator>
  <cp:lastModifiedBy>2</cp:lastModifiedBy>
  <cp:revision>1</cp:revision>
  <dcterms:created xsi:type="dcterms:W3CDTF">2026-09-15T03:52:06Z</dcterms:created>
  <dcterms:modified xsi:type="dcterms:W3CDTF">2026-09-15T03:58:27Z</dcterms:modified>
</cp:coreProperties>
</file>