
<file path=[Content_Types].xml><?xml version="1.0" encoding="utf-8"?>
<Types xmlns="http://schemas.openxmlformats.org/package/2006/content-types">
  <Default Extension="docx" ContentType="application/vnd.openxmlformats-officedocument.wordprocessingml.documen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wav" ContentType="audio/wav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notesMasterIdLst>
    <p:notesMasterId r:id="rId28"/>
  </p:notesMasterIdLst>
  <p:sldIdLst>
    <p:sldId id="272" r:id="rId2"/>
    <p:sldId id="302" r:id="rId3"/>
    <p:sldId id="347" r:id="rId4"/>
    <p:sldId id="331" r:id="rId5"/>
    <p:sldId id="332" r:id="rId6"/>
    <p:sldId id="312" r:id="rId7"/>
    <p:sldId id="313" r:id="rId8"/>
    <p:sldId id="317" r:id="rId9"/>
    <p:sldId id="334" r:id="rId10"/>
    <p:sldId id="316" r:id="rId11"/>
    <p:sldId id="335" r:id="rId12"/>
    <p:sldId id="348" r:id="rId13"/>
    <p:sldId id="327" r:id="rId14"/>
    <p:sldId id="349" r:id="rId15"/>
    <p:sldId id="350" r:id="rId16"/>
    <p:sldId id="326" r:id="rId17"/>
    <p:sldId id="337" r:id="rId18"/>
    <p:sldId id="338" r:id="rId19"/>
    <p:sldId id="339" r:id="rId20"/>
    <p:sldId id="351" r:id="rId21"/>
    <p:sldId id="352" r:id="rId22"/>
    <p:sldId id="353" r:id="rId23"/>
    <p:sldId id="340" r:id="rId24"/>
    <p:sldId id="341" r:id="rId25"/>
    <p:sldId id="314" r:id="rId26"/>
    <p:sldId id="329" r:id="rId2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4831" autoAdjust="0"/>
    <p:restoredTop sz="94660"/>
  </p:normalViewPr>
  <p:slideViewPr>
    <p:cSldViewPr>
      <p:cViewPr varScale="1">
        <p:scale>
          <a:sx n="108" d="100"/>
          <a:sy n="108" d="100"/>
        </p:scale>
        <p:origin x="2328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96A3161-61E9-FB4F-B153-01338B7329FD}" type="datetimeFigureOut">
              <a:rPr lang="ru-RU" smtClean="0"/>
              <a:t>24.09.2025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35E89E0-88F6-3D45-BC77-C85741EA55F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67219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5E89E0-88F6-3D45-BC77-C85741EA55FF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579131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5E89E0-88F6-3D45-BC77-C85741EA55FF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23179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5E89E0-88F6-3D45-BC77-C85741EA55FF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579131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5E89E0-88F6-3D45-BC77-C85741EA55FF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57913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24.09.2025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98819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24.09.2025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19324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24.09.2025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771785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2117725" y="0"/>
            <a:ext cx="6867525" cy="106521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209800" y="1927225"/>
            <a:ext cx="3311525" cy="199866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5673725" y="1927225"/>
            <a:ext cx="3311525" cy="199866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2209800" y="4078288"/>
            <a:ext cx="3311525" cy="200025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5673725" y="4078288"/>
            <a:ext cx="3311525" cy="200025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преподаватель: Головина Е.А.</a:t>
            </a:r>
          </a:p>
        </p:txBody>
      </p:sp>
      <p:sp>
        <p:nvSpPr>
          <p:cNvPr id="9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F5EBEC-5D03-47F8-9357-1EF51A705CA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8068834"/>
      </p:ext>
    </p:extLst>
  </p:cSld>
  <p:clrMapOvr>
    <a:masterClrMapping/>
  </p:clrMapOvr>
  <p:transition spd="med">
    <p:newsflash/>
    <p:sndAc>
      <p:stSnd>
        <p:snd r:embed="rId1" name="wind.wav"/>
      </p:stSnd>
    </p:sndAc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24.09.2025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39515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24.09.2025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60678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24.09.2025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52011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24.09.2025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14414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24.09.2025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50041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24.09.2025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89170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24.09.2025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80088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24.09.2025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82252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24.09.2025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16848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.em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eg"/><Relationship Id="rId3" Type="http://schemas.openxmlformats.org/officeDocument/2006/relationships/image" Target="../media/image14.jpeg"/><Relationship Id="rId7" Type="http://schemas.openxmlformats.org/officeDocument/2006/relationships/image" Target="../media/image18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636912"/>
            <a:ext cx="8229600" cy="3312368"/>
          </a:xfrm>
        </p:spPr>
        <p:txBody>
          <a:bodyPr>
            <a:noAutofit/>
          </a:bodyPr>
          <a:lstStyle/>
          <a:p>
            <a:r>
              <a:rPr lang="ru-RU" sz="6000" b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Природные ресурсы. Классификация</a:t>
            </a:r>
            <a:endParaRPr lang="ru-RU" sz="6000" dirty="0">
              <a:latin typeface="Times New Roman"/>
              <a:cs typeface="Times New Roman"/>
            </a:endParaRPr>
          </a:p>
        </p:txBody>
      </p:sp>
      <p:graphicFrame>
        <p:nvGraphicFramePr>
          <p:cNvPr id="3" name="Объект 2">
            <a:extLst>
              <a:ext uri="{FF2B5EF4-FFF2-40B4-BE49-F238E27FC236}">
                <a16:creationId xmlns:a16="http://schemas.microsoft.com/office/drawing/2014/main" id="{73B46721-5B62-4C5E-8BFB-D6D9CF1CD38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06867644"/>
              </p:ext>
            </p:extLst>
          </p:nvPr>
        </p:nvGraphicFramePr>
        <p:xfrm>
          <a:off x="827584" y="366534"/>
          <a:ext cx="7632848" cy="304889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7" name="Document" r:id="rId3" imgW="5940803" imgH="2510730" progId="Word.Document.12">
                  <p:embed/>
                </p:oleObj>
              </mc:Choice>
              <mc:Fallback>
                <p:oleObj name="Document" r:id="rId3" imgW="5940803" imgH="251073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827584" y="366534"/>
                        <a:ext cx="7632848" cy="304889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75543624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Rot="1" noChangeArrowheads="1"/>
          </p:cNvSpPr>
          <p:nvPr>
            <p:ph type="title" idx="4294967295"/>
          </p:nvPr>
        </p:nvSpPr>
        <p:spPr>
          <a:xfrm>
            <a:off x="0" y="115888"/>
            <a:ext cx="6804248" cy="576808"/>
          </a:xfrm>
        </p:spPr>
        <p:txBody>
          <a:bodyPr lIns="91440" tIns="45720" rIns="91440" bIns="45720" anchor="ctr">
            <a:normAutofit fontScale="90000"/>
          </a:bodyPr>
          <a:lstStyle/>
          <a:p>
            <a:pPr algn="ctr" eaLnBrk="1" hangingPunct="1"/>
            <a:r>
              <a:rPr lang="ru-RU" sz="4000" b="1" dirty="0">
                <a:solidFill>
                  <a:srgbClr val="0000FF"/>
                </a:solidFill>
                <a:latin typeface="Times New Roman"/>
                <a:cs typeface="Times New Roman"/>
              </a:rPr>
              <a:t>Водные ресурсы (воды суши)</a:t>
            </a:r>
          </a:p>
        </p:txBody>
      </p:sp>
      <p:sp>
        <p:nvSpPr>
          <p:cNvPr id="115715" name="Rectangle 3"/>
          <p:cNvSpPr>
            <a:spLocks noGrp="1" noRot="1" noChangeArrowheads="1"/>
          </p:cNvSpPr>
          <p:nvPr>
            <p:ph type="body" idx="4294967295"/>
          </p:nvPr>
        </p:nvSpPr>
        <p:spPr>
          <a:xfrm>
            <a:off x="107504" y="692696"/>
            <a:ext cx="6910915" cy="6165304"/>
          </a:xfrm>
        </p:spPr>
        <p:txBody>
          <a:bodyPr lIns="91440" tIns="45720" rIns="91440" bIns="45720">
            <a:normAutofit fontScale="70000" lnSpcReduction="20000"/>
          </a:bodyPr>
          <a:lstStyle/>
          <a:p>
            <a:pPr marL="0" indent="0" algn="just">
              <a:buNone/>
            </a:pPr>
            <a:r>
              <a:rPr lang="ru-RU" sz="3600" b="1" dirty="0">
                <a:latin typeface="Times New Roman"/>
                <a:cs typeface="Times New Roman"/>
              </a:rPr>
              <a:t>Вода является </a:t>
            </a:r>
            <a:r>
              <a:rPr lang="ru-RU" sz="3600" b="1" dirty="0">
                <a:solidFill>
                  <a:srgbClr val="FF0000"/>
                </a:solidFill>
                <a:latin typeface="Times New Roman"/>
                <a:cs typeface="Times New Roman"/>
              </a:rPr>
              <a:t>неисчерпаемым природным ресурсом </a:t>
            </a:r>
            <a:r>
              <a:rPr lang="ru-RU" sz="3600" dirty="0">
                <a:latin typeface="Times New Roman"/>
                <a:cs typeface="Times New Roman"/>
              </a:rPr>
              <a:t>(круговорот воды в природе, м/д океаном, атмосферой и сушей)</a:t>
            </a:r>
          </a:p>
          <a:p>
            <a:pPr marL="0" indent="0" algn="just">
              <a:lnSpc>
                <a:spcPct val="120000"/>
              </a:lnSpc>
              <a:buNone/>
            </a:pPr>
            <a:r>
              <a:rPr lang="ru-RU" sz="3600" b="1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lang="ru-RU" sz="3600" b="1" dirty="0">
                <a:latin typeface="Times New Roman"/>
                <a:cs typeface="Times New Roman"/>
              </a:rPr>
              <a:t>Из всех запасов воды на планете на долю Мирового океана приходится ≈ 98%, на долю пресной воды ≈ 2%</a:t>
            </a:r>
          </a:p>
          <a:p>
            <a:pPr algn="just">
              <a:lnSpc>
                <a:spcPct val="120000"/>
              </a:lnSpc>
            </a:pPr>
            <a:r>
              <a:rPr lang="ru-RU" sz="3600" dirty="0">
                <a:latin typeface="Times New Roman"/>
                <a:cs typeface="Times New Roman"/>
              </a:rPr>
              <a:t>В ледниках Антарктиды, Гренландии, во льдах Арктики, в горных ледниках находится </a:t>
            </a:r>
            <a:r>
              <a:rPr lang="ru-RU" sz="3600" dirty="0">
                <a:solidFill>
                  <a:srgbClr val="FF0000"/>
                </a:solidFill>
                <a:latin typeface="Times New Roman"/>
                <a:cs typeface="Times New Roman"/>
              </a:rPr>
              <a:t>«неприкосновенный запас»</a:t>
            </a:r>
            <a:r>
              <a:rPr lang="ru-RU" sz="3600" b="1" dirty="0">
                <a:latin typeface="Times New Roman"/>
                <a:cs typeface="Times New Roman"/>
              </a:rPr>
              <a:t> ≈ 70% пресной воды</a:t>
            </a:r>
            <a:r>
              <a:rPr lang="ru-RU" sz="3600" dirty="0">
                <a:solidFill>
                  <a:srgbClr val="FF0000"/>
                </a:solidFill>
                <a:latin typeface="Times New Roman"/>
                <a:cs typeface="Times New Roman"/>
              </a:rPr>
              <a:t>.</a:t>
            </a:r>
          </a:p>
          <a:p>
            <a:pPr algn="just">
              <a:lnSpc>
                <a:spcPct val="120000"/>
              </a:lnSpc>
            </a:pPr>
            <a:r>
              <a:rPr lang="ru-RU" sz="3600" dirty="0">
                <a:latin typeface="Times New Roman"/>
                <a:cs typeface="Times New Roman"/>
              </a:rPr>
              <a:t>Подземные воды – 23%</a:t>
            </a:r>
          </a:p>
          <a:p>
            <a:pPr algn="just">
              <a:lnSpc>
                <a:spcPct val="120000"/>
              </a:lnSpc>
            </a:pPr>
            <a:r>
              <a:rPr lang="ru-RU" sz="3600" dirty="0">
                <a:latin typeface="Times New Roman"/>
                <a:cs typeface="Times New Roman"/>
              </a:rPr>
              <a:t>Доступным для использования остаются – 7%</a:t>
            </a:r>
          </a:p>
          <a:p>
            <a:pPr marL="0" indent="0">
              <a:buNone/>
            </a:pPr>
            <a:endParaRPr lang="ru-RU" sz="3100" b="1" i="1" dirty="0">
              <a:latin typeface="Times New Roman"/>
              <a:cs typeface="Times New Roman"/>
            </a:endParaRPr>
          </a:p>
          <a:p>
            <a:pPr marL="0" indent="0">
              <a:buNone/>
            </a:pPr>
            <a:r>
              <a:rPr lang="ru-RU" sz="3100" b="1" i="1" dirty="0">
                <a:latin typeface="Times New Roman"/>
                <a:cs typeface="Times New Roman"/>
              </a:rPr>
              <a:t>Ресурсы пресной воды</a:t>
            </a:r>
            <a:r>
              <a:rPr lang="ru-RU" sz="3100" i="1" dirty="0">
                <a:latin typeface="Times New Roman"/>
                <a:cs typeface="Times New Roman"/>
              </a:rPr>
              <a:t>, </a:t>
            </a:r>
            <a:r>
              <a:rPr lang="ru-RU" sz="3100" b="1" i="1" dirty="0">
                <a:latin typeface="Times New Roman"/>
                <a:cs typeface="Times New Roman"/>
              </a:rPr>
              <a:t>отличаются неравномерным географическим распределением по поверхности суши.</a:t>
            </a:r>
          </a:p>
          <a:p>
            <a:pPr marL="0" indent="0" algn="just">
              <a:buNone/>
            </a:pPr>
            <a:endParaRPr lang="ru-RU" sz="3600" baseline="30000" dirty="0">
              <a:latin typeface="Times New Roman"/>
              <a:cs typeface="Times New Roman"/>
            </a:endParaRPr>
          </a:p>
          <a:p>
            <a:pPr eaLnBrk="1" hangingPunct="1">
              <a:lnSpc>
                <a:spcPct val="80000"/>
              </a:lnSpc>
              <a:buFont typeface="Wingdings" charset="0"/>
              <a:buNone/>
            </a:pPr>
            <a:endParaRPr lang="ru-RU" dirty="0">
              <a:latin typeface="Tahoma" charset="0"/>
              <a:cs typeface="Lucida Sans Unicode" charset="0"/>
            </a:endParaRPr>
          </a:p>
          <a:p>
            <a:pPr eaLnBrk="1" hangingPunct="1">
              <a:lnSpc>
                <a:spcPct val="80000"/>
              </a:lnSpc>
              <a:buFont typeface="Wingdings" charset="0"/>
              <a:buNone/>
            </a:pPr>
            <a:endParaRPr lang="en-US" dirty="0">
              <a:latin typeface="Tahoma" charset="0"/>
              <a:cs typeface="Lucida Sans Unicode" charset="0"/>
            </a:endParaRPr>
          </a:p>
        </p:txBody>
      </p:sp>
      <p:pic>
        <p:nvPicPr>
          <p:cNvPr id="8196" name="Picture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4360" y="1981553"/>
            <a:ext cx="2119640" cy="1587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7" name="Picture 1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35111" y="4306966"/>
            <a:ext cx="2123728" cy="15907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8663906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>
          <a:xfrm>
            <a:off x="1403648" y="332656"/>
            <a:ext cx="6867525" cy="935757"/>
          </a:xfrm>
        </p:spPr>
        <p:txBody>
          <a:bodyPr>
            <a:normAutofit/>
          </a:bodyPr>
          <a:lstStyle/>
          <a:p>
            <a:pPr algn="ctr" eaLnBrk="1" hangingPunct="1">
              <a:defRPr/>
            </a:pPr>
            <a:r>
              <a:rPr lang="ru-RU" sz="3200" b="1" dirty="0">
                <a:ln w="1905"/>
                <a:solidFill>
                  <a:srgbClr val="0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/>
                <a:cs typeface="Times New Roman"/>
              </a:rPr>
              <a:t>Главные потребители пресной воды</a:t>
            </a:r>
          </a:p>
        </p:txBody>
      </p:sp>
      <p:sp>
        <p:nvSpPr>
          <p:cNvPr id="46083" name="Rectangle 3"/>
          <p:cNvSpPr>
            <a:spLocks noGrp="1" noChangeArrowheads="1"/>
          </p:cNvSpPr>
          <p:nvPr>
            <p:ph idx="1"/>
          </p:nvPr>
        </p:nvSpPr>
        <p:spPr>
          <a:xfrm>
            <a:off x="611560" y="1196752"/>
            <a:ext cx="7221537" cy="2869927"/>
          </a:xfrm>
        </p:spPr>
        <p:txBody>
          <a:bodyPr>
            <a:normAutofit/>
          </a:bodyPr>
          <a:lstStyle/>
          <a:p>
            <a:pPr algn="ctr" eaLnBrk="1" hangingPunct="1"/>
            <a:r>
              <a:rPr lang="ru-RU" sz="2800" b="1" dirty="0">
                <a:solidFill>
                  <a:schemeClr val="accent2"/>
                </a:solidFill>
                <a:latin typeface="Times New Roman"/>
                <a:cs typeface="Times New Roman"/>
              </a:rPr>
              <a:t>Сельское хозяйство; </a:t>
            </a:r>
            <a:r>
              <a:rPr lang="ru-RU" sz="2800" dirty="0">
                <a:latin typeface="Times New Roman"/>
                <a:cs typeface="Times New Roman"/>
              </a:rPr>
              <a:t>1 место</a:t>
            </a:r>
          </a:p>
          <a:p>
            <a:pPr algn="ctr" eaLnBrk="1" hangingPunct="1"/>
            <a:r>
              <a:rPr lang="ru-RU" sz="2800" b="1" dirty="0">
                <a:solidFill>
                  <a:schemeClr val="accent2"/>
                </a:solidFill>
                <a:latin typeface="Times New Roman"/>
                <a:cs typeface="Times New Roman"/>
              </a:rPr>
              <a:t>Промышленность;</a:t>
            </a:r>
            <a:r>
              <a:rPr lang="en-US" sz="2800" b="1" dirty="0">
                <a:solidFill>
                  <a:schemeClr val="accent2"/>
                </a:solidFill>
                <a:latin typeface="Times New Roman"/>
                <a:cs typeface="Times New Roman"/>
              </a:rPr>
              <a:t> </a:t>
            </a:r>
            <a:r>
              <a:rPr lang="en-US" sz="2800" dirty="0">
                <a:latin typeface="Times New Roman"/>
                <a:cs typeface="Times New Roman"/>
              </a:rPr>
              <a:t>2 </a:t>
            </a:r>
            <a:r>
              <a:rPr lang="ru-RU" sz="2800" dirty="0">
                <a:latin typeface="Times New Roman"/>
                <a:cs typeface="Times New Roman"/>
              </a:rPr>
              <a:t>место</a:t>
            </a:r>
          </a:p>
          <a:p>
            <a:pPr algn="ctr" eaLnBrk="1" hangingPunct="1"/>
            <a:r>
              <a:rPr lang="ru-RU" sz="2800" b="1" dirty="0">
                <a:solidFill>
                  <a:schemeClr val="accent2"/>
                </a:solidFill>
                <a:latin typeface="Times New Roman"/>
                <a:cs typeface="Times New Roman"/>
              </a:rPr>
              <a:t>Электроэнергетика; </a:t>
            </a:r>
            <a:r>
              <a:rPr lang="ru-RU" sz="2800" dirty="0">
                <a:latin typeface="Times New Roman"/>
                <a:cs typeface="Times New Roman"/>
              </a:rPr>
              <a:t>3 место</a:t>
            </a:r>
          </a:p>
          <a:p>
            <a:pPr algn="ctr" eaLnBrk="1" hangingPunct="1"/>
            <a:r>
              <a:rPr lang="ru-RU" sz="2800" b="1" dirty="0">
                <a:solidFill>
                  <a:schemeClr val="accent2"/>
                </a:solidFill>
                <a:latin typeface="Times New Roman"/>
                <a:cs typeface="Times New Roman"/>
              </a:rPr>
              <a:t>Коммунально-бытовые службы</a:t>
            </a:r>
            <a:r>
              <a:rPr lang="ru-RU" sz="2800" dirty="0">
                <a:latin typeface="Times New Roman"/>
                <a:cs typeface="Times New Roman"/>
              </a:rPr>
              <a:t>. 4 место</a:t>
            </a:r>
          </a:p>
        </p:txBody>
      </p:sp>
      <p:sp>
        <p:nvSpPr>
          <p:cNvPr id="27650" name="Нижний колонтитул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ru-RU">
                <a:latin typeface="Times New Roman" pitchFamily="18" charset="0"/>
              </a:rPr>
              <a:t> 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287524" y="4599921"/>
            <a:ext cx="856895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defRPr/>
            </a:pPr>
            <a:r>
              <a:rPr lang="ru-RU" sz="2400" b="1" dirty="0">
                <a:latin typeface="Times New Roman"/>
                <a:cs typeface="Times New Roman"/>
              </a:rPr>
              <a:t>Питьевая вода уже стала стратегическим ресурсом.</a:t>
            </a:r>
            <a:r>
              <a:rPr lang="ru-RU" sz="2400" dirty="0">
                <a:latin typeface="Times New Roman"/>
                <a:cs typeface="Times New Roman"/>
              </a:rPr>
              <a:t> </a:t>
            </a:r>
            <a:r>
              <a:rPr lang="ru-RU" sz="2400" i="1" dirty="0">
                <a:latin typeface="Times New Roman"/>
                <a:cs typeface="Times New Roman"/>
              </a:rPr>
              <a:t>Объясняется это нехваткой пресной воды ввиду неравномерности распределения её запасов и возрастающих объёмов потребления, резким ухудшением качества поверхностных вод в результате хищнического отношения.</a:t>
            </a:r>
          </a:p>
        </p:txBody>
      </p:sp>
    </p:spTree>
    <p:extLst>
      <p:ext uri="{BB962C8B-B14F-4D97-AF65-F5344CB8AC3E}">
        <p14:creationId xmlns:p14="http://schemas.microsoft.com/office/powerpoint/2010/main" val="40087992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60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60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60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60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60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60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60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60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60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60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60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60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60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60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60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082" grpId="0"/>
      <p:bldP spid="4608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179388" y="115888"/>
            <a:ext cx="9217025" cy="648816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>
                <a:latin typeface="Times New Roman"/>
                <a:cs typeface="Times New Roman"/>
              </a:rPr>
              <a:t>Земельные ресурсы</a:t>
            </a:r>
            <a:endParaRPr lang="ru-RU" sz="2400" dirty="0">
              <a:solidFill>
                <a:srgbClr val="282B56"/>
              </a:solidFill>
              <a:latin typeface="Times New Roman"/>
              <a:cs typeface="Times New Roman"/>
            </a:endParaRPr>
          </a:p>
        </p:txBody>
      </p:sp>
      <p:sp>
        <p:nvSpPr>
          <p:cNvPr id="6147" name="Rectangle 3"/>
          <p:cNvSpPr>
            <a:spLocks noGrp="1" noChangeArrowheads="1"/>
          </p:cNvSpPr>
          <p:nvPr>
            <p:ph idx="1"/>
          </p:nvPr>
        </p:nvSpPr>
        <p:spPr>
          <a:xfrm>
            <a:off x="683568" y="2049637"/>
            <a:ext cx="8064896" cy="1080120"/>
          </a:xfrm>
        </p:spPr>
        <p:txBody>
          <a:bodyPr>
            <a:normAutofit/>
          </a:bodyPr>
          <a:lstStyle/>
          <a:p>
            <a:pPr>
              <a:lnSpc>
                <a:spcPct val="81000"/>
              </a:lnSpc>
            </a:pPr>
            <a:r>
              <a:rPr lang="ru-RU" sz="2800" dirty="0">
                <a:latin typeface="Tahoma" charset="0"/>
                <a:cs typeface="Lucida Sans Unicode" charset="0"/>
              </a:rPr>
              <a:t> </a:t>
            </a:r>
            <a:r>
              <a:rPr lang="ru-RU" sz="2400" b="1" dirty="0">
                <a:solidFill>
                  <a:srgbClr val="660066"/>
                </a:solidFill>
                <a:latin typeface="Times New Roman"/>
                <a:cs typeface="Times New Roman"/>
              </a:rPr>
              <a:t>Площадь мирового земельного фонда - 13,4 млрд. га. </a:t>
            </a:r>
          </a:p>
          <a:p>
            <a:pPr>
              <a:lnSpc>
                <a:spcPct val="81000"/>
              </a:lnSpc>
            </a:pPr>
            <a:r>
              <a:rPr lang="ru-RU" sz="2400" b="1" dirty="0">
                <a:solidFill>
                  <a:srgbClr val="660066"/>
                </a:solidFill>
                <a:latin typeface="Times New Roman"/>
                <a:cs typeface="Times New Roman"/>
              </a:rPr>
              <a:t> Земельный фонд РФ – 1,7 млрд. га. </a:t>
            </a: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12067069"/>
              </p:ext>
            </p:extLst>
          </p:nvPr>
        </p:nvGraphicFramePr>
        <p:xfrm>
          <a:off x="0" y="3284984"/>
          <a:ext cx="9144000" cy="4114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3156810626"/>
                    </a:ext>
                  </a:extLst>
                </a:gridCol>
                <a:gridCol w="4572000">
                  <a:extLst>
                    <a:ext uri="{9D8B030D-6E8A-4147-A177-3AD203B41FA5}">
                      <a16:colId xmlns:a16="http://schemas.microsoft.com/office/drawing/2014/main" val="1118520283"/>
                    </a:ext>
                  </a:extLst>
                </a:gridCol>
              </a:tblGrid>
              <a:tr h="364866">
                <a:tc gridSpan="2">
                  <a:txBody>
                    <a:bodyPr/>
                    <a:lstStyle/>
                    <a:p>
                      <a:r>
                        <a:rPr lang="ru-RU" sz="2400" dirty="0">
                          <a:solidFill>
                            <a:schemeClr val="bg1"/>
                          </a:solidFill>
                          <a:latin typeface="Times New Roman"/>
                          <a:cs typeface="Times New Roman"/>
                        </a:rPr>
                        <a:t>Виды использования земельных ресурсов</a:t>
                      </a:r>
                      <a:endParaRPr lang="ru-RU" sz="2400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18993444"/>
                  </a:ext>
                </a:extLst>
              </a:tr>
              <a:tr h="295368">
                <a:tc>
                  <a:txBody>
                    <a:bodyPr/>
                    <a:lstStyle/>
                    <a:p>
                      <a:r>
                        <a:rPr lang="ru-RU" sz="24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Индустриальное</a:t>
                      </a: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Сельскохозяйственное</a:t>
                      </a: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58647746"/>
                  </a:ext>
                </a:extLst>
              </a:tr>
              <a:tr h="364866">
                <a:tc>
                  <a:txBody>
                    <a:bodyPr/>
                    <a:lstStyle/>
                    <a:p>
                      <a:r>
                        <a:rPr lang="ru-RU" sz="2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Добыча полезных ископаемых</a:t>
                      </a: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Земли для</a:t>
                      </a:r>
                      <a:r>
                        <a:rPr lang="ru-RU" sz="2400" baseline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выращивания с/х культур (пашни)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32296768"/>
                  </a:ext>
                </a:extLst>
              </a:tr>
              <a:tr h="480697">
                <a:tc>
                  <a:txBody>
                    <a:bodyPr/>
                    <a:lstStyle/>
                    <a:p>
                      <a:r>
                        <a:rPr lang="ru-RU" sz="2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Создание</a:t>
                      </a:r>
                      <a:r>
                        <a:rPr lang="ru-RU" sz="2400" baseline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промышленной инфраструктуры (строительство, дороги и т.д.)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Земли для животноводства (пастбища, сенокосы</a:t>
                      </a:r>
                      <a:r>
                        <a:rPr lang="ru-RU" sz="2400" baseline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и т.д.)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77107214"/>
                  </a:ext>
                </a:extLst>
              </a:tr>
              <a:tr h="654443">
                <a:tc>
                  <a:txBody>
                    <a:bodyPr/>
                    <a:lstStyle/>
                    <a:p>
                      <a:r>
                        <a:rPr lang="ru-RU" sz="2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Земли населенных пунктов и ведения хозяйственной деятельности</a:t>
                      </a: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52942473"/>
                  </a:ext>
                </a:extLst>
              </a:tr>
            </a:tbl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683568" y="752628"/>
            <a:ext cx="806489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latin typeface="Times New Roman"/>
                <a:cs typeface="Times New Roman"/>
              </a:rPr>
              <a:t>Это универсальный вид природных ресурсов, необходимый практически для всех сфер человеческой деятельности</a:t>
            </a:r>
            <a:r>
              <a:rPr lang="ru-RU" sz="2400" dirty="0">
                <a:latin typeface="Times New Roman"/>
                <a:cs typeface="Times New Roman"/>
              </a:rPr>
              <a:t> 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403680339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Заголовок 1"/>
          <p:cNvSpPr>
            <a:spLocks noGrp="1"/>
          </p:cNvSpPr>
          <p:nvPr>
            <p:ph type="title"/>
          </p:nvPr>
        </p:nvSpPr>
        <p:spPr>
          <a:xfrm>
            <a:off x="595859" y="0"/>
            <a:ext cx="7886700" cy="1325563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>
                <a:solidFill>
                  <a:schemeClr val="accent6">
                    <a:lumMod val="75000"/>
                  </a:schemeClr>
                </a:solidFill>
                <a:latin typeface="Times New Roman"/>
                <a:cs typeface="Times New Roman"/>
              </a:rPr>
              <a:t>БИОЛОГИЧЕСКИЕ РЕСУРСЫ (БИОРЕСУРСЫ)</a:t>
            </a:r>
          </a:p>
        </p:txBody>
      </p:sp>
      <p:sp>
        <p:nvSpPr>
          <p:cNvPr id="15363" name="Содержимое 2"/>
          <p:cNvSpPr>
            <a:spLocks noGrp="1"/>
          </p:cNvSpPr>
          <p:nvPr>
            <p:ph idx="1"/>
          </p:nvPr>
        </p:nvSpPr>
        <p:spPr>
          <a:xfrm>
            <a:off x="576263" y="1484313"/>
            <a:ext cx="8316912" cy="4725987"/>
          </a:xfrm>
        </p:spPr>
        <p:txBody>
          <a:bodyPr>
            <a:normAutofit/>
          </a:bodyPr>
          <a:lstStyle/>
          <a:p>
            <a:pPr marL="0" indent="0">
              <a:buFont typeface="Wingdings" charset="0"/>
              <a:buNone/>
            </a:pPr>
            <a:r>
              <a:rPr lang="ru-RU" sz="2800" dirty="0">
                <a:latin typeface="Times New Roman"/>
                <a:cs typeface="Times New Roman"/>
              </a:rPr>
              <a:t>Для оценки биоресурсов используют понятия:</a:t>
            </a:r>
          </a:p>
          <a:p>
            <a:pPr marL="0" indent="0"/>
            <a:r>
              <a:rPr lang="ru-RU" sz="2800" dirty="0">
                <a:latin typeface="Times New Roman"/>
                <a:cs typeface="Times New Roman"/>
              </a:rPr>
              <a:t> </a:t>
            </a:r>
            <a:r>
              <a:rPr lang="ru-RU" sz="2800" b="1" dirty="0">
                <a:solidFill>
                  <a:srgbClr val="FF0000"/>
                </a:solidFill>
                <a:latin typeface="Times New Roman"/>
                <a:cs typeface="Times New Roman"/>
              </a:rPr>
              <a:t>Биомасса</a:t>
            </a:r>
            <a:r>
              <a:rPr lang="ru-RU" sz="2800" dirty="0">
                <a:latin typeface="Times New Roman"/>
                <a:cs typeface="Times New Roman"/>
              </a:rPr>
              <a:t> – масса всех живых организмов </a:t>
            </a:r>
          </a:p>
          <a:p>
            <a:pPr marL="0" indent="0">
              <a:buFont typeface="Wingdings" charset="0"/>
              <a:buNone/>
            </a:pPr>
            <a:r>
              <a:rPr lang="ru-RU" sz="2400" dirty="0">
                <a:latin typeface="Times New Roman"/>
                <a:cs typeface="Times New Roman"/>
              </a:rPr>
              <a:t>общая -1,3 </a:t>
            </a:r>
            <a:r>
              <a:rPr lang="ru-RU" sz="2400" dirty="0" err="1">
                <a:latin typeface="Times New Roman"/>
                <a:cs typeface="Times New Roman"/>
              </a:rPr>
              <a:t>трлн.т</a:t>
            </a:r>
            <a:r>
              <a:rPr lang="ru-RU" sz="2400" dirty="0">
                <a:latin typeface="Times New Roman"/>
                <a:cs typeface="Times New Roman"/>
              </a:rPr>
              <a:t>, суши-1265 </a:t>
            </a:r>
            <a:r>
              <a:rPr lang="ru-RU" sz="2400" dirty="0" err="1">
                <a:latin typeface="Times New Roman"/>
                <a:cs typeface="Times New Roman"/>
              </a:rPr>
              <a:t>млрд.т</a:t>
            </a:r>
            <a:r>
              <a:rPr lang="ru-RU" sz="2400" dirty="0">
                <a:latin typeface="Times New Roman"/>
                <a:cs typeface="Times New Roman"/>
              </a:rPr>
              <a:t>, воды-35 </a:t>
            </a:r>
            <a:r>
              <a:rPr lang="ru-RU" sz="2400" dirty="0" err="1">
                <a:latin typeface="Times New Roman"/>
                <a:cs typeface="Times New Roman"/>
              </a:rPr>
              <a:t>млрд.т</a:t>
            </a:r>
            <a:r>
              <a:rPr lang="ru-RU" sz="2400" dirty="0">
                <a:latin typeface="Times New Roman"/>
                <a:cs typeface="Times New Roman"/>
              </a:rPr>
              <a:t>.</a:t>
            </a:r>
          </a:p>
          <a:p>
            <a:pPr marL="0" indent="0"/>
            <a:r>
              <a:rPr lang="ru-RU" sz="2800" dirty="0">
                <a:latin typeface="Times New Roman"/>
                <a:cs typeface="Times New Roman"/>
              </a:rPr>
              <a:t> </a:t>
            </a:r>
            <a:r>
              <a:rPr lang="ru-RU" sz="2800" b="1" dirty="0" err="1">
                <a:solidFill>
                  <a:srgbClr val="FF0000"/>
                </a:solidFill>
                <a:latin typeface="Times New Roman"/>
                <a:cs typeface="Times New Roman"/>
              </a:rPr>
              <a:t>Биопродуктивность</a:t>
            </a:r>
            <a:r>
              <a:rPr lang="ru-RU" sz="2800" b="1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lang="ru-RU" sz="2800" dirty="0">
                <a:latin typeface="Times New Roman"/>
                <a:cs typeface="Times New Roman"/>
              </a:rPr>
              <a:t>– прирост биомассы в единицу времени.</a:t>
            </a:r>
          </a:p>
          <a:p>
            <a:pPr marL="0" indent="0">
              <a:buFont typeface="Wingdings" charset="0"/>
              <a:buNone/>
            </a:pPr>
            <a:r>
              <a:rPr lang="ru-RU" sz="2800" b="1" dirty="0">
                <a:solidFill>
                  <a:srgbClr val="660066"/>
                </a:solidFill>
                <a:latin typeface="Times New Roman"/>
                <a:cs typeface="Times New Roman"/>
              </a:rPr>
              <a:t>Биоресурсы возобновляемы и в то же время уязвимы. </a:t>
            </a:r>
            <a:endParaRPr lang="ru-RU" sz="3600" b="1" dirty="0">
              <a:solidFill>
                <a:srgbClr val="660066"/>
              </a:solidFill>
              <a:latin typeface="Times New Roman"/>
              <a:cs typeface="Times New Roman"/>
            </a:endParaRPr>
          </a:p>
          <a:p>
            <a:pPr marL="0" indent="0">
              <a:buFont typeface="Wingdings" charset="0"/>
              <a:buNone/>
            </a:pPr>
            <a:endParaRPr lang="ru-RU" sz="2800" b="1" dirty="0">
              <a:latin typeface="Times New Roman"/>
              <a:cs typeface="Times New Roman"/>
            </a:endParaRPr>
          </a:p>
        </p:txBody>
      </p:sp>
      <p:pic>
        <p:nvPicPr>
          <p:cNvPr id="1536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4813869"/>
            <a:ext cx="2762250" cy="2076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5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4791075"/>
            <a:ext cx="2381250" cy="2066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4850649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539750" y="115888"/>
            <a:ext cx="8137525" cy="792832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>
                <a:solidFill>
                  <a:schemeClr val="accent6"/>
                </a:solidFill>
                <a:latin typeface="Times New Roman"/>
                <a:cs typeface="Times New Roman"/>
              </a:rPr>
              <a:t>Лесные ресурсы</a:t>
            </a:r>
            <a:endParaRPr lang="ru-RU" sz="3600" dirty="0">
              <a:solidFill>
                <a:schemeClr val="accent6"/>
              </a:solidFill>
              <a:latin typeface="Times New Roman"/>
              <a:cs typeface="Times New Roman"/>
            </a:endParaRPr>
          </a:p>
        </p:txBody>
      </p:sp>
      <p:sp>
        <p:nvSpPr>
          <p:cNvPr id="7171" name="Rectangle 3"/>
          <p:cNvSpPr>
            <a:spLocks noGrp="1" noChangeArrowheads="1"/>
          </p:cNvSpPr>
          <p:nvPr>
            <p:ph idx="1"/>
          </p:nvPr>
        </p:nvSpPr>
        <p:spPr>
          <a:xfrm>
            <a:off x="179512" y="908721"/>
            <a:ext cx="8785101" cy="3744416"/>
          </a:xfrm>
        </p:spPr>
        <p:txBody>
          <a:bodyPr>
            <a:normAutofit fontScale="70000" lnSpcReduction="20000"/>
          </a:bodyPr>
          <a:lstStyle/>
          <a:p>
            <a:pPr>
              <a:lnSpc>
                <a:spcPct val="120000"/>
              </a:lnSpc>
              <a:defRPr/>
            </a:pPr>
            <a:r>
              <a:rPr lang="ru-RU" sz="3600" b="1" u="sng" dirty="0">
                <a:latin typeface="Times New Roman"/>
                <a:cs typeface="Times New Roman"/>
              </a:rPr>
              <a:t>Главный вид растительных ресурсов – лесные</a:t>
            </a:r>
            <a:r>
              <a:rPr lang="ru-RU" sz="3600" dirty="0">
                <a:latin typeface="Times New Roman"/>
                <a:cs typeface="Times New Roman"/>
              </a:rPr>
              <a:t> – самые большие, самые сложноорганизованные и самосохраняющиеся экосистемы.</a:t>
            </a:r>
          </a:p>
          <a:p>
            <a:pPr algn="just">
              <a:lnSpc>
                <a:spcPct val="90000"/>
              </a:lnSpc>
              <a:defRPr/>
            </a:pPr>
            <a:r>
              <a:rPr lang="ru-RU" sz="3600" dirty="0">
                <a:latin typeface="Times New Roman"/>
                <a:cs typeface="Times New Roman"/>
              </a:rPr>
              <a:t> </a:t>
            </a:r>
            <a:r>
              <a:rPr lang="ru-RU" sz="3600" b="1" i="1" dirty="0">
                <a:latin typeface="Times New Roman"/>
                <a:cs typeface="Times New Roman"/>
              </a:rPr>
              <a:t>Они покрывают около 30% земной поверхности ( 3866 млн.га). </a:t>
            </a:r>
          </a:p>
          <a:p>
            <a:pPr algn="just">
              <a:lnSpc>
                <a:spcPct val="90000"/>
              </a:lnSpc>
              <a:defRPr/>
            </a:pPr>
            <a:r>
              <a:rPr lang="ru-RU" sz="3600" dirty="0">
                <a:latin typeface="Times New Roman"/>
                <a:cs typeface="Times New Roman"/>
              </a:rPr>
              <a:t>Главными характеристиками лесных ресурсов служат размеры лесной площади и запасы древесины на корню. </a:t>
            </a:r>
          </a:p>
          <a:p>
            <a:pPr algn="just">
              <a:lnSpc>
                <a:spcPct val="90000"/>
              </a:lnSpc>
              <a:defRPr/>
            </a:pPr>
            <a:r>
              <a:rPr lang="ru-RU" sz="3600" dirty="0">
                <a:latin typeface="Times New Roman"/>
                <a:cs typeface="Times New Roman"/>
              </a:rPr>
              <a:t>Важен показатель площади  сохранившихся лесов. </a:t>
            </a:r>
          </a:p>
          <a:p>
            <a:pPr algn="just">
              <a:lnSpc>
                <a:spcPct val="90000"/>
              </a:lnSpc>
              <a:defRPr/>
            </a:pPr>
            <a:r>
              <a:rPr lang="ru-RU" sz="3600" dirty="0">
                <a:latin typeface="Times New Roman"/>
                <a:cs typeface="Times New Roman"/>
              </a:rPr>
              <a:t>Более </a:t>
            </a:r>
            <a:r>
              <a:rPr lang="ru-RU" sz="36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/>
                <a:cs typeface="Times New Roman"/>
              </a:rPr>
              <a:t>80%</a:t>
            </a:r>
            <a:r>
              <a:rPr lang="ru-RU" sz="3600" dirty="0">
                <a:latin typeface="Times New Roman"/>
                <a:cs typeface="Times New Roman"/>
              </a:rPr>
              <a:t> таких лесов приходится всего на </a:t>
            </a:r>
            <a:r>
              <a:rPr lang="ru-RU" sz="36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/>
                <a:cs typeface="Times New Roman"/>
              </a:rPr>
              <a:t>15 государств</a:t>
            </a:r>
            <a:r>
              <a:rPr lang="ru-RU" sz="3600" dirty="0">
                <a:latin typeface="Times New Roman"/>
                <a:cs typeface="Times New Roman"/>
              </a:rPr>
              <a:t>: РФ, Канаду, Бразилию, США и т.д.</a:t>
            </a:r>
          </a:p>
          <a:p>
            <a:pPr marL="450850" indent="-450850"/>
            <a:endParaRPr lang="ru-RU" sz="3500" dirty="0">
              <a:latin typeface="Times New Roman"/>
              <a:cs typeface="Times New Roman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467544" y="4509120"/>
            <a:ext cx="4643359" cy="22775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0850" indent="-450850"/>
            <a:r>
              <a:rPr lang="ru-RU" sz="2400" i="1" dirty="0">
                <a:latin typeface="Times New Roman"/>
                <a:cs typeface="Times New Roman"/>
              </a:rPr>
              <a:t>По обеспеченности: </a:t>
            </a:r>
          </a:p>
          <a:p>
            <a:pPr marL="450850" indent="-450850">
              <a:buFont typeface="Wingdings" charset="0"/>
              <a:buNone/>
            </a:pPr>
            <a:r>
              <a:rPr lang="ru-RU" sz="2800" i="1" dirty="0">
                <a:latin typeface="Times New Roman"/>
                <a:cs typeface="Times New Roman"/>
              </a:rPr>
              <a:t>   </a:t>
            </a:r>
            <a:r>
              <a:rPr lang="ru-RU" i="1" dirty="0">
                <a:latin typeface="Times New Roman"/>
                <a:cs typeface="Times New Roman"/>
              </a:rPr>
              <a:t>Камбоджа (69%), </a:t>
            </a:r>
          </a:p>
          <a:p>
            <a:pPr marL="450850" indent="-450850">
              <a:buFont typeface="Wingdings" charset="0"/>
              <a:buNone/>
            </a:pPr>
            <a:r>
              <a:rPr lang="ru-RU" i="1" dirty="0">
                <a:latin typeface="Times New Roman"/>
                <a:cs typeface="Times New Roman"/>
              </a:rPr>
              <a:t>    Бразилия (66%), </a:t>
            </a:r>
          </a:p>
          <a:p>
            <a:pPr marL="450850" indent="-450850">
              <a:buFont typeface="Wingdings" charset="0"/>
              <a:buNone/>
            </a:pPr>
            <a:r>
              <a:rPr lang="ru-RU" i="1" dirty="0">
                <a:latin typeface="Times New Roman"/>
                <a:cs typeface="Times New Roman"/>
              </a:rPr>
              <a:t>    Индонезия (60%), </a:t>
            </a:r>
          </a:p>
          <a:p>
            <a:pPr marL="450850" indent="-450850">
              <a:buFont typeface="Wingdings" charset="0"/>
              <a:buNone/>
            </a:pPr>
            <a:r>
              <a:rPr lang="ru-RU" i="1" dirty="0">
                <a:latin typeface="Times New Roman"/>
                <a:cs typeface="Times New Roman"/>
              </a:rPr>
              <a:t>    Малайзия (54%), </a:t>
            </a:r>
          </a:p>
          <a:p>
            <a:pPr marL="450850" indent="-450850">
              <a:buFont typeface="Wingdings" charset="0"/>
              <a:buNone/>
            </a:pPr>
            <a:r>
              <a:rPr lang="ru-RU" i="1" dirty="0">
                <a:latin typeface="Times New Roman"/>
                <a:cs typeface="Times New Roman"/>
              </a:rPr>
              <a:t>    Канада (49%), </a:t>
            </a:r>
          </a:p>
          <a:p>
            <a:pPr marL="450850" indent="-450850">
              <a:buFont typeface="Wingdings" charset="0"/>
              <a:buNone/>
            </a:pPr>
            <a:r>
              <a:rPr lang="ru-RU" i="1" dirty="0">
                <a:latin typeface="Times New Roman"/>
                <a:cs typeface="Times New Roman"/>
              </a:rPr>
              <a:t>    Россия (45%)</a:t>
            </a:r>
          </a:p>
        </p:txBody>
      </p:sp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4773458"/>
            <a:ext cx="3096345" cy="20797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8294630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Заголовок 1"/>
          <p:cNvSpPr>
            <a:spLocks noGrp="1"/>
          </p:cNvSpPr>
          <p:nvPr>
            <p:ph type="title"/>
          </p:nvPr>
        </p:nvSpPr>
        <p:spPr>
          <a:xfrm>
            <a:off x="22225" y="1"/>
            <a:ext cx="9144000" cy="1052736"/>
          </a:xfrm>
        </p:spPr>
        <p:txBody>
          <a:bodyPr/>
          <a:lstStyle/>
          <a:p>
            <a:pPr algn="ctr"/>
            <a:r>
              <a:rPr lang="ru-RU" sz="3200" b="1" dirty="0">
                <a:solidFill>
                  <a:srgbClr val="953735"/>
                </a:solidFill>
                <a:latin typeface="Times New Roman"/>
                <a:cs typeface="Times New Roman"/>
              </a:rPr>
              <a:t>Мировой океан как природный ресурс</a:t>
            </a:r>
          </a:p>
        </p:txBody>
      </p:sp>
      <p:sp>
        <p:nvSpPr>
          <p:cNvPr id="12291" name="Содержимое 2"/>
          <p:cNvSpPr>
            <a:spLocks noGrp="1"/>
          </p:cNvSpPr>
          <p:nvPr>
            <p:ph idx="1"/>
          </p:nvPr>
        </p:nvSpPr>
        <p:spPr>
          <a:xfrm>
            <a:off x="467544" y="1124745"/>
            <a:ext cx="8064896" cy="2808311"/>
          </a:xfrm>
        </p:spPr>
        <p:txBody>
          <a:bodyPr>
            <a:normAutofit/>
          </a:bodyPr>
          <a:lstStyle/>
          <a:p>
            <a:pPr algn="just"/>
            <a:r>
              <a:rPr lang="ru-RU" sz="2400" b="1" u="sng" dirty="0">
                <a:latin typeface="Times New Roman"/>
                <a:cs typeface="Times New Roman"/>
              </a:rPr>
              <a:t>Запасы</a:t>
            </a:r>
            <a:r>
              <a:rPr lang="ru-RU" sz="2400" b="1" dirty="0">
                <a:latin typeface="Times New Roman"/>
                <a:cs typeface="Times New Roman"/>
              </a:rPr>
              <a:t> – </a:t>
            </a:r>
            <a:r>
              <a:rPr lang="ru-RU" sz="2400" dirty="0">
                <a:latin typeface="Times New Roman"/>
                <a:cs typeface="Times New Roman"/>
              </a:rPr>
              <a:t>1370 млн. км</a:t>
            </a:r>
            <a:r>
              <a:rPr lang="ru-RU" sz="2400" baseline="30000" dirty="0">
                <a:latin typeface="Times New Roman"/>
                <a:cs typeface="Times New Roman"/>
              </a:rPr>
              <a:t>3</a:t>
            </a:r>
            <a:r>
              <a:rPr lang="ru-RU" sz="2400" dirty="0">
                <a:latin typeface="Times New Roman"/>
                <a:cs typeface="Times New Roman"/>
              </a:rPr>
              <a:t> или 96,5%;</a:t>
            </a:r>
          </a:p>
          <a:p>
            <a:pPr algn="just"/>
            <a:r>
              <a:rPr lang="ru-RU" sz="2400" b="1" u="sng" dirty="0">
                <a:latin typeface="Times New Roman"/>
                <a:cs typeface="Times New Roman"/>
              </a:rPr>
              <a:t>«живая вода»</a:t>
            </a:r>
            <a:r>
              <a:rPr lang="ru-RU" sz="2400" dirty="0">
                <a:latin typeface="Times New Roman"/>
                <a:cs typeface="Times New Roman"/>
              </a:rPr>
              <a:t> - это 75 химических элемента таблицы Менделеева;</a:t>
            </a:r>
          </a:p>
          <a:p>
            <a:pPr algn="just"/>
            <a:r>
              <a:rPr lang="ru-RU" sz="2400" b="1" u="sng" dirty="0">
                <a:latin typeface="Times New Roman"/>
                <a:cs typeface="Times New Roman"/>
              </a:rPr>
              <a:t>1 км</a:t>
            </a:r>
            <a:r>
              <a:rPr lang="ru-RU" sz="2400" b="1" u="sng" baseline="30000" dirty="0">
                <a:latin typeface="Times New Roman"/>
                <a:cs typeface="Times New Roman"/>
              </a:rPr>
              <a:t>3</a:t>
            </a:r>
            <a:r>
              <a:rPr lang="ru-RU" sz="2400" b="1" u="sng" dirty="0">
                <a:latin typeface="Times New Roman"/>
                <a:cs typeface="Times New Roman"/>
              </a:rPr>
              <a:t> воды содержит</a:t>
            </a:r>
            <a:r>
              <a:rPr lang="ru-RU" sz="2400" dirty="0">
                <a:latin typeface="Times New Roman"/>
                <a:cs typeface="Times New Roman"/>
              </a:rPr>
              <a:t> – 37 млн. тонн растворённых веществ: соли – 20 </a:t>
            </a:r>
            <a:r>
              <a:rPr lang="ru-RU" sz="2400" dirty="0" err="1">
                <a:latin typeface="Times New Roman"/>
                <a:cs typeface="Times New Roman"/>
              </a:rPr>
              <a:t>млн.т</a:t>
            </a:r>
            <a:r>
              <a:rPr lang="ru-RU" sz="2400" dirty="0">
                <a:latin typeface="Times New Roman"/>
                <a:cs typeface="Times New Roman"/>
              </a:rPr>
              <a:t>., серы – 6 </a:t>
            </a:r>
            <a:r>
              <a:rPr lang="ru-RU" sz="2400" dirty="0" err="1">
                <a:latin typeface="Times New Roman"/>
                <a:cs typeface="Times New Roman"/>
              </a:rPr>
              <a:t>млн.т</a:t>
            </a:r>
            <a:r>
              <a:rPr lang="ru-RU" sz="2400" dirty="0">
                <a:latin typeface="Times New Roman"/>
                <a:cs typeface="Times New Roman"/>
              </a:rPr>
              <a:t>., много соды, брома, алюминия, кальция, натрия, меди, тория, золота и серебра.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683568" y="4026651"/>
            <a:ext cx="7848872" cy="20990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chemeClr val="accent5"/>
                </a:solidFill>
                <a:latin typeface="Times New Roman"/>
                <a:cs typeface="Times New Roman"/>
              </a:rPr>
              <a:t>МИРОВОЙ ОКЕАН: </a:t>
            </a:r>
          </a:p>
          <a:p>
            <a:r>
              <a:rPr lang="ru-RU" sz="2800" b="1" dirty="0">
                <a:latin typeface="Times New Roman"/>
                <a:cs typeface="Times New Roman"/>
              </a:rPr>
              <a:t>Источник энергии</a:t>
            </a:r>
          </a:p>
          <a:p>
            <a:pPr>
              <a:lnSpc>
                <a:spcPct val="90000"/>
              </a:lnSpc>
            </a:pPr>
            <a:r>
              <a:rPr lang="ru-RU" sz="2800" dirty="0">
                <a:latin typeface="Times New Roman"/>
                <a:cs typeface="Times New Roman"/>
              </a:rPr>
              <a:t> </a:t>
            </a:r>
            <a:r>
              <a:rPr lang="ru-RU" sz="2800" b="1" dirty="0">
                <a:latin typeface="Times New Roman"/>
                <a:cs typeface="Times New Roman"/>
              </a:rPr>
              <a:t>Источник минеральных веществ</a:t>
            </a:r>
          </a:p>
          <a:p>
            <a:pPr>
              <a:lnSpc>
                <a:spcPct val="90000"/>
              </a:lnSpc>
            </a:pPr>
            <a:r>
              <a:rPr lang="ru-RU" sz="2800" b="1" dirty="0">
                <a:latin typeface="Times New Roman"/>
                <a:cs typeface="Times New Roman"/>
              </a:rPr>
              <a:t>Источник биоресурсов</a:t>
            </a:r>
            <a:r>
              <a:rPr lang="ru-RU" sz="2800" dirty="0">
                <a:latin typeface="Times New Roman"/>
                <a:cs typeface="Times New Roman"/>
              </a:rPr>
              <a:t> </a:t>
            </a:r>
          </a:p>
          <a:p>
            <a:r>
              <a:rPr lang="ru-RU" sz="2800" b="1" dirty="0">
                <a:latin typeface="Times New Roman"/>
                <a:cs typeface="Times New Roman"/>
              </a:rPr>
              <a:t>Ресурсы шельфа и глубоководных территорий</a:t>
            </a:r>
          </a:p>
        </p:txBody>
      </p:sp>
    </p:spTree>
    <p:extLst>
      <p:ext uri="{BB962C8B-B14F-4D97-AF65-F5344CB8AC3E}">
        <p14:creationId xmlns:p14="http://schemas.microsoft.com/office/powerpoint/2010/main" val="398495473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Заголовок 1"/>
          <p:cNvSpPr>
            <a:spLocks noGrp="1"/>
          </p:cNvSpPr>
          <p:nvPr>
            <p:ph type="title" idx="4294967295"/>
          </p:nvPr>
        </p:nvSpPr>
        <p:spPr>
          <a:xfrm>
            <a:off x="34925" y="12700"/>
            <a:ext cx="9109075" cy="1433513"/>
          </a:xfrm>
        </p:spPr>
        <p:txBody>
          <a:bodyPr>
            <a:normAutofit/>
          </a:bodyPr>
          <a:lstStyle/>
          <a:p>
            <a:pPr algn="ctr"/>
            <a:r>
              <a:rPr lang="ru-RU" sz="4000" dirty="0">
                <a:latin typeface="Times New Roman"/>
                <a:cs typeface="Times New Roman"/>
              </a:rPr>
              <a:t>Климатические ресурсы</a:t>
            </a:r>
            <a:br>
              <a:rPr lang="ru-RU" sz="4000" dirty="0">
                <a:latin typeface="Times New Roman"/>
                <a:cs typeface="Times New Roman"/>
              </a:rPr>
            </a:br>
            <a:r>
              <a:rPr lang="ru-RU" sz="4000" dirty="0">
                <a:latin typeface="Times New Roman"/>
                <a:cs typeface="Times New Roman"/>
              </a:rPr>
              <a:t>(альтернативные) источники энергии</a:t>
            </a:r>
          </a:p>
        </p:txBody>
      </p:sp>
      <p:sp>
        <p:nvSpPr>
          <p:cNvPr id="14339" name="Содержимое 2"/>
          <p:cNvSpPr>
            <a:spLocks noGrp="1"/>
          </p:cNvSpPr>
          <p:nvPr>
            <p:ph idx="4294967295"/>
          </p:nvPr>
        </p:nvSpPr>
        <p:spPr>
          <a:xfrm>
            <a:off x="0" y="1557338"/>
            <a:ext cx="7770813" cy="4233862"/>
          </a:xfrm>
        </p:spPr>
        <p:txBody>
          <a:bodyPr/>
          <a:lstStyle/>
          <a:p>
            <a:pPr eaLnBrk="1" hangingPunct="1"/>
            <a:r>
              <a:rPr lang="ru-RU" sz="2800" b="1" dirty="0">
                <a:latin typeface="Times New Roman"/>
                <a:cs typeface="Times New Roman"/>
              </a:rPr>
              <a:t>Энергия ветра, </a:t>
            </a:r>
          </a:p>
          <a:p>
            <a:pPr eaLnBrk="1" hangingPunct="1"/>
            <a:r>
              <a:rPr lang="ru-RU" sz="2800" b="1" dirty="0">
                <a:latin typeface="Times New Roman"/>
                <a:cs typeface="Times New Roman"/>
              </a:rPr>
              <a:t>Энергия Солнца, </a:t>
            </a:r>
          </a:p>
          <a:p>
            <a:pPr eaLnBrk="1" hangingPunct="1"/>
            <a:r>
              <a:rPr lang="ru-RU" sz="2800" b="1" dirty="0">
                <a:latin typeface="Times New Roman"/>
                <a:cs typeface="Times New Roman"/>
              </a:rPr>
              <a:t>Геотермальная энергия, </a:t>
            </a:r>
          </a:p>
          <a:p>
            <a:pPr eaLnBrk="1" hangingPunct="1"/>
            <a:r>
              <a:rPr lang="ru-RU" sz="2800" b="1" dirty="0">
                <a:latin typeface="Times New Roman"/>
                <a:cs typeface="Times New Roman"/>
              </a:rPr>
              <a:t>Энергия воды,</a:t>
            </a:r>
          </a:p>
          <a:p>
            <a:pPr eaLnBrk="1" hangingPunct="1"/>
            <a:r>
              <a:rPr lang="ru-RU" sz="2800" b="1" dirty="0">
                <a:latin typeface="Times New Roman"/>
                <a:cs typeface="Times New Roman"/>
              </a:rPr>
              <a:t>Биомасса, биогаз</a:t>
            </a:r>
            <a:endParaRPr lang="ru-RU" sz="2400" b="1" dirty="0">
              <a:latin typeface="Times New Roman"/>
              <a:cs typeface="Times New Roman"/>
            </a:endParaRPr>
          </a:p>
          <a:p>
            <a:pPr lvl="1" eaLnBrk="1" hangingPunct="1">
              <a:buFont typeface="Wingdings" charset="0"/>
              <a:buNone/>
            </a:pPr>
            <a:endParaRPr lang="ru-RU" sz="2400" dirty="0">
              <a:solidFill>
                <a:schemeClr val="accent2"/>
              </a:solidFill>
              <a:latin typeface="Tahoma" charset="0"/>
              <a:ea typeface="Lucida Sans Unicode" charset="0"/>
              <a:cs typeface="Lucida Sans Unicode" charset="0"/>
            </a:endParaRPr>
          </a:p>
          <a:p>
            <a:endParaRPr lang="ru-RU" dirty="0">
              <a:latin typeface="Tahoma" charset="0"/>
              <a:cs typeface="Lucida Sans Unicode" charset="0"/>
            </a:endParaRPr>
          </a:p>
        </p:txBody>
      </p:sp>
      <p:pic>
        <p:nvPicPr>
          <p:cNvPr id="14340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525" y="1300163"/>
            <a:ext cx="3419475" cy="2416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1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263" y="4175125"/>
            <a:ext cx="4032250" cy="2682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2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13" y="4365625"/>
            <a:ext cx="4408487" cy="2436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5330268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ChangeArrowheads="1"/>
          </p:cNvSpPr>
          <p:nvPr>
            <p:ph type="title"/>
          </p:nvPr>
        </p:nvSpPr>
        <p:spPr>
          <a:xfrm>
            <a:off x="462445" y="188640"/>
            <a:ext cx="7781964" cy="874985"/>
          </a:xfrm>
        </p:spPr>
        <p:txBody>
          <a:bodyPr>
            <a:normAutofit/>
          </a:bodyPr>
          <a:lstStyle/>
          <a:p>
            <a:pPr algn="ctr" eaLnBrk="1" hangingPunct="1">
              <a:defRPr/>
            </a:pPr>
            <a:r>
              <a:rPr lang="ru-RU" sz="3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/>
                <a:cs typeface="Times New Roman"/>
              </a:rPr>
              <a:t>РЕКРЕАЦИОННЫЕ  РЕСУРСЫ</a:t>
            </a:r>
          </a:p>
        </p:txBody>
      </p:sp>
      <p:sp>
        <p:nvSpPr>
          <p:cNvPr id="59395" name="Rectangle 3"/>
          <p:cNvSpPr>
            <a:spLocks noGrp="1" noChangeArrowheads="1"/>
          </p:cNvSpPr>
          <p:nvPr>
            <p:ph idx="1"/>
          </p:nvPr>
        </p:nvSpPr>
        <p:spPr>
          <a:xfrm>
            <a:off x="467545" y="1341438"/>
            <a:ext cx="8517706" cy="4737100"/>
          </a:xfrm>
        </p:spPr>
        <p:txBody>
          <a:bodyPr>
            <a:normAutofit/>
          </a:bodyPr>
          <a:lstStyle/>
          <a:p>
            <a:pPr marL="457200" indent="-457200" algn="ctr" eaLnBrk="1" hangingPunct="1">
              <a:lnSpc>
                <a:spcPct val="90000"/>
              </a:lnSpc>
              <a:defRPr/>
            </a:pPr>
            <a:r>
              <a:rPr lang="ru-RU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/>
                <a:cs typeface="Times New Roman"/>
              </a:rPr>
              <a:t>Основа отдыха, здоровья,  туризма</a:t>
            </a:r>
            <a:r>
              <a:rPr lang="ru-RU" dirty="0">
                <a:latin typeface="Times New Roman"/>
                <a:cs typeface="Times New Roman"/>
              </a:rPr>
              <a:t>.</a:t>
            </a:r>
          </a:p>
          <a:p>
            <a:pPr marL="0" indent="0" eaLnBrk="1" hangingPunct="1">
              <a:lnSpc>
                <a:spcPct val="90000"/>
              </a:lnSpc>
              <a:buNone/>
              <a:defRPr/>
            </a:pPr>
            <a:r>
              <a:rPr lang="ru-RU" dirty="0">
                <a:latin typeface="Times New Roman"/>
                <a:cs typeface="Times New Roman"/>
              </a:rPr>
              <a:t> Это как природные, так и антропогенные объекты и явления, которые могут использоваться для отдыха, туризма и восстановления здоровья.</a:t>
            </a:r>
          </a:p>
          <a:p>
            <a:pPr marL="0" indent="0" eaLnBrk="1" hangingPunct="1">
              <a:lnSpc>
                <a:spcPct val="90000"/>
              </a:lnSpc>
              <a:buNone/>
              <a:defRPr/>
            </a:pPr>
            <a:r>
              <a:rPr lang="ru-RU" sz="28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/>
                <a:cs typeface="Times New Roman"/>
              </a:rPr>
              <a:t>Рекреационные ресурсы делятся на 4 главных типа:</a:t>
            </a:r>
          </a:p>
          <a:p>
            <a:pPr marL="457200" indent="-457200" eaLnBrk="1" hangingPunct="1">
              <a:lnSpc>
                <a:spcPct val="90000"/>
              </a:lnSpc>
              <a:buFont typeface="Wingdings" pitchFamily="2" charset="2"/>
              <a:buAutoNum type="arabicPeriod"/>
              <a:defRPr/>
            </a:pPr>
            <a:r>
              <a:rPr lang="ru-RU" sz="2800" b="1" i="1" dirty="0">
                <a:latin typeface="Times New Roman"/>
                <a:cs typeface="Times New Roman"/>
              </a:rPr>
              <a:t>Рекреационно-лечебные </a:t>
            </a:r>
            <a:r>
              <a:rPr lang="ru-RU" sz="2800" dirty="0">
                <a:latin typeface="Times New Roman"/>
                <a:cs typeface="Times New Roman"/>
              </a:rPr>
              <a:t>(санатории);</a:t>
            </a:r>
          </a:p>
          <a:p>
            <a:pPr marL="457200" indent="-457200" eaLnBrk="1" hangingPunct="1">
              <a:lnSpc>
                <a:spcPct val="90000"/>
              </a:lnSpc>
              <a:buFont typeface="Wingdings" pitchFamily="2" charset="2"/>
              <a:buAutoNum type="arabicPeriod"/>
              <a:defRPr/>
            </a:pPr>
            <a:r>
              <a:rPr lang="ru-RU" sz="2800" b="1" i="1" dirty="0">
                <a:latin typeface="Times New Roman"/>
                <a:cs typeface="Times New Roman"/>
              </a:rPr>
              <a:t>Рекреационно-оздоровительные </a:t>
            </a:r>
            <a:r>
              <a:rPr lang="ru-RU" sz="2800" dirty="0">
                <a:latin typeface="Times New Roman"/>
                <a:cs typeface="Times New Roman"/>
              </a:rPr>
              <a:t>(профилактории, купально-пляжные местности, базы отдыха);</a:t>
            </a:r>
          </a:p>
          <a:p>
            <a:pPr marL="457200" indent="-457200" eaLnBrk="1" hangingPunct="1">
              <a:lnSpc>
                <a:spcPct val="90000"/>
              </a:lnSpc>
              <a:buFont typeface="Wingdings" pitchFamily="2" charset="2"/>
              <a:buAutoNum type="arabicPeriod"/>
              <a:defRPr/>
            </a:pPr>
            <a:r>
              <a:rPr lang="ru-RU" sz="2800" b="1" i="1" dirty="0">
                <a:latin typeface="Times New Roman"/>
                <a:cs typeface="Times New Roman"/>
              </a:rPr>
              <a:t>Рекреационно-спортивные</a:t>
            </a:r>
            <a:r>
              <a:rPr lang="ru-RU" sz="2800" dirty="0">
                <a:latin typeface="Times New Roman"/>
                <a:cs typeface="Times New Roman"/>
              </a:rPr>
              <a:t> (горнолыжные базы);</a:t>
            </a:r>
          </a:p>
          <a:p>
            <a:pPr marL="457200" indent="-457200" eaLnBrk="1" hangingPunct="1">
              <a:lnSpc>
                <a:spcPct val="90000"/>
              </a:lnSpc>
              <a:buFont typeface="Wingdings" pitchFamily="2" charset="2"/>
              <a:buAutoNum type="arabicPeriod"/>
              <a:defRPr/>
            </a:pPr>
            <a:r>
              <a:rPr lang="ru-RU" sz="2800" b="1" i="1" dirty="0">
                <a:latin typeface="Times New Roman"/>
                <a:cs typeface="Times New Roman"/>
              </a:rPr>
              <a:t>Рекреационно-познавательные</a:t>
            </a:r>
            <a:r>
              <a:rPr lang="ru-RU" sz="2800" dirty="0">
                <a:latin typeface="Times New Roman"/>
                <a:cs typeface="Times New Roman"/>
              </a:rPr>
              <a:t> (исторические памятники).</a:t>
            </a:r>
          </a:p>
        </p:txBody>
      </p:sp>
      <p:sp>
        <p:nvSpPr>
          <p:cNvPr id="40962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214563" y="6416675"/>
            <a:ext cx="5091112" cy="441325"/>
          </a:xfrm>
          <a:noFill/>
        </p:spPr>
        <p:txBody>
          <a:bodyPr/>
          <a:lstStyle/>
          <a:p>
            <a:r>
              <a:rPr lang="ru-RU">
                <a:latin typeface="Times New Roman" pitchFamily="18" charset="0"/>
              </a:rPr>
              <a:t> .</a:t>
            </a:r>
          </a:p>
        </p:txBody>
      </p:sp>
      <p:sp>
        <p:nvSpPr>
          <p:cNvPr id="40963" name="Номер слайда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0C3CADB1-3411-402E-B543-50F4D4ECE267}" type="slidenum">
              <a:rPr lang="ru-RU" smtClean="0">
                <a:latin typeface="Times New Roman" pitchFamily="18" charset="0"/>
              </a:rPr>
              <a:pPr/>
              <a:t>17</a:t>
            </a:fld>
            <a:endParaRPr lang="ru-RU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8970091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ChangeArrowheads="1"/>
          </p:cNvSpPr>
          <p:nvPr>
            <p:ph type="title" sz="quarter"/>
          </p:nvPr>
        </p:nvSpPr>
        <p:spPr>
          <a:xfrm>
            <a:off x="683569" y="0"/>
            <a:ext cx="8301682" cy="1065213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b="1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/>
                <a:cs typeface="Times New Roman"/>
              </a:rPr>
              <a:t>Рекреационные  ресурсы</a:t>
            </a:r>
          </a:p>
        </p:txBody>
      </p:sp>
      <p:pic>
        <p:nvPicPr>
          <p:cNvPr id="58377" name="Picture 9" descr="daw19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3203848" y="1916832"/>
            <a:ext cx="2665412" cy="1998663"/>
          </a:xfrm>
          <a:noFill/>
        </p:spPr>
      </p:pic>
      <p:pic>
        <p:nvPicPr>
          <p:cNvPr id="58378" name="Picture 10" descr="pos16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4"/>
          <a:stretch>
            <a:fillRect/>
          </a:stretch>
        </p:blipFill>
        <p:spPr>
          <a:xfrm>
            <a:off x="5997045" y="1927225"/>
            <a:ext cx="2664884" cy="1998663"/>
          </a:xfrm>
          <a:noFill/>
        </p:spPr>
      </p:pic>
      <p:pic>
        <p:nvPicPr>
          <p:cNvPr id="58382" name="Picture 14" descr="daw12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5"/>
          <a:srcRect/>
          <a:stretch>
            <a:fillRect/>
          </a:stretch>
        </p:blipFill>
        <p:spPr>
          <a:xfrm>
            <a:off x="3275856" y="4077072"/>
            <a:ext cx="2667000" cy="2000250"/>
          </a:xfrm>
          <a:noFill/>
        </p:spPr>
      </p:pic>
      <p:pic>
        <p:nvPicPr>
          <p:cNvPr id="58380" name="Picture 12" descr="ros6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6"/>
          <a:stretch>
            <a:fillRect/>
          </a:stretch>
        </p:blipFill>
        <p:spPr>
          <a:xfrm>
            <a:off x="5995987" y="4078288"/>
            <a:ext cx="2667000" cy="2000250"/>
          </a:xfrm>
          <a:noFill/>
        </p:spPr>
      </p:pic>
      <p:sp>
        <p:nvSpPr>
          <p:cNvPr id="39938" name="Нижний колонтитул 7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ru-RU">
                <a:latin typeface="Times New Roman" pitchFamily="18" charset="0"/>
              </a:rPr>
              <a:t> .</a:t>
            </a:r>
          </a:p>
        </p:txBody>
      </p:sp>
      <p:sp>
        <p:nvSpPr>
          <p:cNvPr id="39939" name="Номер слайда 8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B608CF4-BDDA-4150-996C-7DC3898E0962}" type="slidenum">
              <a:rPr lang="ru-RU" smtClean="0">
                <a:latin typeface="Times New Roman" pitchFamily="18" charset="0"/>
              </a:rPr>
              <a:pPr/>
              <a:t>18</a:t>
            </a:fld>
            <a:endParaRPr lang="ru-RU">
              <a:latin typeface="Times New Roman" pitchFamily="18" charset="0"/>
            </a:endParaRPr>
          </a:p>
        </p:txBody>
      </p:sp>
      <p:pic>
        <p:nvPicPr>
          <p:cNvPr id="10" name="Picture 6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916832"/>
            <a:ext cx="2930619" cy="19442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7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4077072"/>
            <a:ext cx="2860649" cy="20067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5285200"/>
      </p:ext>
    </p:extLst>
  </p:cSld>
  <p:clrMapOvr>
    <a:masterClrMapping/>
  </p:clrMapOvr>
  <p:transition spd="med">
    <p:newsflash/>
    <p:sndAc>
      <p:stSnd>
        <p:snd r:embed="rId2" name="wind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83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583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83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83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83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83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83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83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83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83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83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583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583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583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583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583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583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583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583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370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ChangeArrowheads="1"/>
          </p:cNvSpPr>
          <p:nvPr>
            <p:ph type="title"/>
          </p:nvPr>
        </p:nvSpPr>
        <p:spPr>
          <a:xfrm>
            <a:off x="611560" y="2276872"/>
            <a:ext cx="8229600" cy="1930226"/>
          </a:xfrm>
        </p:spPr>
        <p:txBody>
          <a:bodyPr>
            <a:normAutofit/>
          </a:bodyPr>
          <a:lstStyle/>
          <a:p>
            <a:pPr algn="ctr" eaLnBrk="1" hangingPunct="1">
              <a:defRPr/>
            </a:pPr>
            <a:r>
              <a:rPr lang="ru-RU" b="1" dirty="0">
                <a:ln w="1905"/>
                <a:solidFill>
                  <a:schemeClr val="accent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/>
                <a:cs typeface="Times New Roman"/>
              </a:rPr>
              <a:t>Классификация природных ресурсов по ограниченности</a:t>
            </a:r>
            <a:br>
              <a:rPr lang="ru-RU" b="1" dirty="0">
                <a:ln w="1905"/>
                <a:solidFill>
                  <a:schemeClr val="accent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/>
                <a:cs typeface="Times New Roman"/>
              </a:rPr>
            </a:br>
            <a:r>
              <a:rPr lang="ru-RU" b="1" dirty="0">
                <a:ln w="1905"/>
                <a:solidFill>
                  <a:schemeClr val="accent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/>
                <a:cs typeface="Times New Roman"/>
              </a:rPr>
              <a:t>(Исчерпаемости)</a:t>
            </a:r>
          </a:p>
        </p:txBody>
      </p:sp>
      <p:sp>
        <p:nvSpPr>
          <p:cNvPr id="40962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214563" y="6416675"/>
            <a:ext cx="5091112" cy="441325"/>
          </a:xfrm>
          <a:noFill/>
        </p:spPr>
        <p:txBody>
          <a:bodyPr/>
          <a:lstStyle/>
          <a:p>
            <a:r>
              <a:rPr lang="ru-RU">
                <a:latin typeface="Times New Roman" pitchFamily="18" charset="0"/>
              </a:rPr>
              <a:t> .</a:t>
            </a:r>
          </a:p>
        </p:txBody>
      </p:sp>
      <p:sp>
        <p:nvSpPr>
          <p:cNvPr id="40963" name="Номер слайда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0C3CADB1-3411-402E-B543-50F4D4ECE267}" type="slidenum">
              <a:rPr lang="ru-RU" smtClean="0">
                <a:latin typeface="Times New Roman" pitchFamily="18" charset="0"/>
              </a:rPr>
              <a:pPr/>
              <a:t>19</a:t>
            </a:fld>
            <a:endParaRPr lang="ru-RU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499735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098" name="Rectangle 2">
            <a:extLst>
              <a:ext uri="{FF2B5EF4-FFF2-40B4-BE49-F238E27FC236}">
                <a16:creationId xmlns:a16="http://schemas.microsoft.com/office/drawing/2014/main" id="{D058A530-BC06-4BDD-9AD9-9CC4EB1DB904}"/>
              </a:ext>
            </a:extLst>
          </p:cNvPr>
          <p:cNvSpPr>
            <a:spLocks noGrp="1" noRot="1" noChangeArrowheads="1"/>
          </p:cNvSpPr>
          <p:nvPr>
            <p:ph type="title"/>
          </p:nvPr>
        </p:nvSpPr>
        <p:spPr>
          <a:xfrm>
            <a:off x="539552" y="116632"/>
            <a:ext cx="8147248" cy="720080"/>
          </a:xfrm>
        </p:spPr>
        <p:txBody>
          <a:bodyPr>
            <a:normAutofit/>
            <a:scene3d>
              <a:camera prst="orthographicFront"/>
              <a:lightRig rig="soft" dir="t"/>
            </a:scene3d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dirty="0">
                <a:solidFill>
                  <a:srgbClr val="FF0000"/>
                </a:solidFill>
                <a:latin typeface="Century" pitchFamily="18" charset="0"/>
                <a:ea typeface="+mj-ea"/>
              </a:rPr>
              <a:t>Природные ресурсы</a:t>
            </a:r>
            <a:endParaRPr lang="ru-RU" dirty="0">
              <a:solidFill>
                <a:srgbClr val="FF0000"/>
              </a:solidFill>
              <a:effectLst/>
              <a:latin typeface="Century" pitchFamily="18" charset="0"/>
              <a:ea typeface="+mj-ea"/>
            </a:endParaRPr>
          </a:p>
        </p:txBody>
      </p:sp>
      <p:sp>
        <p:nvSpPr>
          <p:cNvPr id="132099" name="Rectangle 3">
            <a:extLst>
              <a:ext uri="{FF2B5EF4-FFF2-40B4-BE49-F238E27FC236}">
                <a16:creationId xmlns:a16="http://schemas.microsoft.com/office/drawing/2014/main" id="{B7CD89CD-2F20-4E11-9226-1678C29B65CA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0" y="908720"/>
            <a:ext cx="9036496" cy="5949280"/>
          </a:xfrm>
        </p:spPr>
        <p:txBody>
          <a:bodyPr>
            <a:normAutofit/>
          </a:bodyPr>
          <a:lstStyle/>
          <a:p>
            <a:pPr marL="357188" indent="-247650" algn="ctr">
              <a:lnSpc>
                <a:spcPct val="90000"/>
              </a:lnSpc>
              <a:buNone/>
            </a:pPr>
            <a:r>
              <a:rPr lang="ru-RU" sz="3600" b="1" dirty="0">
                <a:solidFill>
                  <a:srgbClr val="660066"/>
                </a:solidFill>
                <a:latin typeface="Times New Roman"/>
                <a:cs typeface="Times New Roman"/>
              </a:rPr>
              <a:t>Природные ресурсы </a:t>
            </a:r>
            <a:r>
              <a:rPr lang="ru-RU" sz="3600" dirty="0">
                <a:latin typeface="Times New Roman"/>
                <a:cs typeface="Times New Roman"/>
              </a:rPr>
              <a:t>- </a:t>
            </a:r>
            <a:r>
              <a:rPr lang="ru-RU" sz="3600" b="1" dirty="0">
                <a:latin typeface="Times New Roman"/>
                <a:cs typeface="Times New Roman"/>
              </a:rPr>
              <a:t>это компоненты и свойства природной среды, которые используются или могут быть использованы для удовлетворения разнообразных физических и духовных потребностей человеческого общества. </a:t>
            </a:r>
          </a:p>
          <a:p>
            <a:pPr marL="357188" indent="-247650">
              <a:lnSpc>
                <a:spcPct val="90000"/>
              </a:lnSpc>
              <a:buNone/>
            </a:pPr>
            <a:endParaRPr lang="ru-RU" sz="2600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96419301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idx="1"/>
          </p:nvPr>
        </p:nvSpPr>
        <p:spPr>
          <a:xfrm>
            <a:off x="0" y="188913"/>
            <a:ext cx="9144000" cy="6480175"/>
          </a:xfrm>
        </p:spPr>
        <p:txBody>
          <a:bodyPr/>
          <a:lstStyle/>
          <a:p>
            <a:pPr marL="0" indent="361950" algn="ctr">
              <a:buNone/>
            </a:pPr>
            <a:r>
              <a:rPr lang="ru-RU" sz="3600" b="1" dirty="0">
                <a:latin typeface="Times New Roman"/>
                <a:cs typeface="Times New Roman"/>
              </a:rPr>
              <a:t>Исчерпаемые ресурсы</a:t>
            </a:r>
            <a:r>
              <a:rPr lang="ru-RU" sz="3600" dirty="0">
                <a:latin typeface="Times New Roman"/>
                <a:cs typeface="Times New Roman"/>
              </a:rPr>
              <a:t> подразделяются</a:t>
            </a:r>
          </a:p>
          <a:p>
            <a:pPr marL="0" indent="361950" algn="ctr">
              <a:buNone/>
            </a:pPr>
            <a:r>
              <a:rPr lang="ru-RU" sz="3600" dirty="0">
                <a:latin typeface="Times New Roman"/>
                <a:cs typeface="Times New Roman"/>
              </a:rPr>
              <a:t> </a:t>
            </a:r>
            <a:r>
              <a:rPr lang="ru-RU" sz="3600" b="1" dirty="0">
                <a:solidFill>
                  <a:schemeClr val="accent2"/>
                </a:solidFill>
                <a:latin typeface="Times New Roman"/>
                <a:cs typeface="Times New Roman"/>
              </a:rPr>
              <a:t>на возобновляемые и невозобновляемые.</a:t>
            </a:r>
          </a:p>
          <a:p>
            <a:pPr marL="0" indent="361950">
              <a:buNone/>
            </a:pPr>
            <a:endParaRPr lang="ru-RU" sz="2400" b="1" dirty="0">
              <a:latin typeface="Times New Roman"/>
              <a:cs typeface="Times New Roman"/>
            </a:endParaRPr>
          </a:p>
          <a:p>
            <a:pPr marL="0" indent="361950">
              <a:buNone/>
            </a:pPr>
            <a:r>
              <a:rPr lang="ru-RU" sz="3600" b="1" dirty="0" err="1">
                <a:latin typeface="Times New Roman"/>
                <a:cs typeface="Times New Roman"/>
              </a:rPr>
              <a:t>Исчерпаемые</a:t>
            </a:r>
            <a:r>
              <a:rPr lang="ru-RU" sz="3600" b="1" dirty="0">
                <a:latin typeface="Times New Roman"/>
                <a:cs typeface="Times New Roman"/>
              </a:rPr>
              <a:t> ресурсы</a:t>
            </a:r>
            <a:r>
              <a:rPr lang="ru-RU" sz="3600" dirty="0">
                <a:latin typeface="Times New Roman"/>
                <a:cs typeface="Times New Roman"/>
              </a:rPr>
              <a:t> </a:t>
            </a:r>
            <a:r>
              <a:rPr lang="ru-RU" sz="3600" dirty="0">
                <a:solidFill>
                  <a:srgbClr val="C00000"/>
                </a:solidFill>
                <a:latin typeface="Times New Roman"/>
                <a:cs typeface="Times New Roman"/>
              </a:rPr>
              <a:t>имеют количественные ограничения</a:t>
            </a:r>
            <a:r>
              <a:rPr lang="ru-RU" sz="3600" dirty="0">
                <a:latin typeface="Times New Roman"/>
                <a:cs typeface="Times New Roman"/>
              </a:rPr>
              <a:t>, </a:t>
            </a:r>
          </a:p>
          <a:p>
            <a:pPr marL="0" indent="361950">
              <a:buNone/>
            </a:pPr>
            <a:r>
              <a:rPr lang="ru-RU" sz="3600" dirty="0">
                <a:latin typeface="Times New Roman"/>
                <a:cs typeface="Times New Roman"/>
              </a:rPr>
              <a:t>но одни из них </a:t>
            </a:r>
            <a:r>
              <a:rPr lang="ru-RU" sz="3600" i="1" dirty="0">
                <a:latin typeface="Times New Roman"/>
                <a:cs typeface="Times New Roman"/>
              </a:rPr>
              <a:t>могут возобновляться</a:t>
            </a:r>
            <a:r>
              <a:rPr lang="ru-RU" sz="3600" dirty="0">
                <a:latin typeface="Times New Roman"/>
                <a:cs typeface="Times New Roman"/>
              </a:rPr>
              <a:t>, но очень важная группа ресурсов </a:t>
            </a:r>
            <a:r>
              <a:rPr lang="ru-RU" sz="3600" i="1" dirty="0">
                <a:latin typeface="Times New Roman"/>
                <a:cs typeface="Times New Roman"/>
              </a:rPr>
              <a:t>не возобновляется</a:t>
            </a:r>
            <a:r>
              <a:rPr lang="ru-RU" sz="3600" dirty="0">
                <a:latin typeface="Times New Roman"/>
                <a:cs typeface="Times New Roman"/>
              </a:rPr>
              <a:t>. </a:t>
            </a:r>
            <a:endParaRPr lang="ru-RU" sz="3600" i="1" dirty="0">
              <a:latin typeface="Times New Roman"/>
              <a:cs typeface="Times New Roman"/>
            </a:endParaRPr>
          </a:p>
          <a:p>
            <a:pPr marL="0" indent="361950">
              <a:buNone/>
            </a:pPr>
            <a:r>
              <a:rPr lang="ru-RU" sz="2400" dirty="0">
                <a:latin typeface="Times New Roman"/>
                <a:cs typeface="Times New Roman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60147594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idx="1"/>
          </p:nvPr>
        </p:nvSpPr>
        <p:spPr>
          <a:xfrm>
            <a:off x="0" y="188913"/>
            <a:ext cx="9144000" cy="6480175"/>
          </a:xfrm>
        </p:spPr>
        <p:txBody>
          <a:bodyPr/>
          <a:lstStyle/>
          <a:p>
            <a:pPr marL="0" indent="361950" algn="ctr">
              <a:buNone/>
            </a:pPr>
            <a:r>
              <a:rPr lang="ru-RU" sz="2800" b="1" dirty="0">
                <a:latin typeface="Times New Roman"/>
                <a:cs typeface="Times New Roman"/>
              </a:rPr>
              <a:t>ИСЧЕРПАЕМЫЕ РЕСУРСЫ</a:t>
            </a:r>
            <a:r>
              <a:rPr lang="ru-RU" dirty="0">
                <a:latin typeface="Times New Roman"/>
                <a:cs typeface="Times New Roman"/>
              </a:rPr>
              <a:t> </a:t>
            </a:r>
          </a:p>
          <a:p>
            <a:pPr marL="0" indent="361950" algn="ctr">
              <a:buNone/>
            </a:pPr>
            <a:r>
              <a:rPr lang="ru-RU" b="1" dirty="0">
                <a:solidFill>
                  <a:schemeClr val="accent2"/>
                </a:solidFill>
                <a:latin typeface="Times New Roman"/>
                <a:cs typeface="Times New Roman"/>
              </a:rPr>
              <a:t> </a:t>
            </a:r>
            <a:r>
              <a:rPr lang="ru-RU" sz="2800" b="1" dirty="0">
                <a:solidFill>
                  <a:schemeClr val="accent2"/>
                </a:solidFill>
                <a:latin typeface="Times New Roman"/>
                <a:cs typeface="Times New Roman"/>
              </a:rPr>
              <a:t>НЕВОЗОБНОВЛЯЕМЫЕ.</a:t>
            </a:r>
          </a:p>
          <a:p>
            <a:pPr marL="0" indent="361950">
              <a:buNone/>
            </a:pPr>
            <a:r>
              <a:rPr lang="ru-RU" sz="2800" dirty="0">
                <a:latin typeface="Times New Roman"/>
                <a:cs typeface="Times New Roman"/>
              </a:rPr>
              <a:t>К </a:t>
            </a:r>
            <a:r>
              <a:rPr lang="ru-RU" sz="2800" b="1" dirty="0" err="1">
                <a:latin typeface="Times New Roman"/>
                <a:cs typeface="Times New Roman"/>
              </a:rPr>
              <a:t>невозобновляемым</a:t>
            </a:r>
            <a:r>
              <a:rPr lang="ru-RU" sz="2800" dirty="0">
                <a:latin typeface="Times New Roman"/>
                <a:cs typeface="Times New Roman"/>
              </a:rPr>
              <a:t> относят те ресурсы, которые не </a:t>
            </a:r>
            <a:r>
              <a:rPr lang="ru-RU" sz="2800" b="1" dirty="0">
                <a:latin typeface="Times New Roman"/>
                <a:cs typeface="Times New Roman"/>
              </a:rPr>
              <a:t>возрождаются или возобновляются в сотни раз медленнее, чем они расходуются. </a:t>
            </a:r>
          </a:p>
          <a:p>
            <a:pPr marL="0" indent="361950">
              <a:buNone/>
            </a:pPr>
            <a:r>
              <a:rPr lang="ru-RU" sz="2400" dirty="0">
                <a:latin typeface="Times New Roman"/>
                <a:cs typeface="Times New Roman"/>
              </a:rPr>
              <a:t>К ним относятся нефть, каменный уголь, металлические руды и большинство других полезных ископаемых.</a:t>
            </a:r>
          </a:p>
          <a:p>
            <a:pPr marL="0" indent="361950">
              <a:buNone/>
            </a:pPr>
            <a:r>
              <a:rPr lang="ru-RU" sz="2400" dirty="0">
                <a:latin typeface="Times New Roman"/>
                <a:cs typeface="Times New Roman"/>
              </a:rPr>
              <a:t> Запасы этих ресурсов ограничены, охрана их сводится к бережному расходованию.</a:t>
            </a:r>
          </a:p>
        </p:txBody>
      </p:sp>
      <p:pic>
        <p:nvPicPr>
          <p:cNvPr id="8196" name="Picture 11" descr="tak-vyglyadit-magnitnyy-zheleznyak-magnetit-600x45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4702489"/>
            <a:ext cx="2873574" cy="21555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7" name="Picture 10" descr="16 (1)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4617913"/>
            <a:ext cx="2697258" cy="21234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601057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idx="1"/>
          </p:nvPr>
        </p:nvSpPr>
        <p:spPr>
          <a:xfrm>
            <a:off x="251520" y="188913"/>
            <a:ext cx="8408293" cy="6480175"/>
          </a:xfrm>
        </p:spPr>
        <p:txBody>
          <a:bodyPr/>
          <a:lstStyle/>
          <a:p>
            <a:pPr marL="0" indent="361950">
              <a:buFontTx/>
              <a:buNone/>
            </a:pPr>
            <a:endParaRPr lang="ru-RU" sz="2400" b="1" dirty="0">
              <a:latin typeface="Times New Roman"/>
              <a:cs typeface="Times New Roman"/>
            </a:endParaRPr>
          </a:p>
          <a:p>
            <a:pPr marL="0" indent="361950" algn="ctr">
              <a:buFontTx/>
              <a:buNone/>
            </a:pPr>
            <a:r>
              <a:rPr lang="ru-RU" sz="2800" b="1" dirty="0">
                <a:latin typeface="Times New Roman"/>
                <a:cs typeface="Times New Roman"/>
              </a:rPr>
              <a:t>ВОЗОБНОВЛЯЕМЫЕ ПРИРОДНЫЕ РЕСУРСЫ</a:t>
            </a:r>
            <a:r>
              <a:rPr lang="ru-RU" sz="2800" dirty="0">
                <a:latin typeface="Times New Roman"/>
                <a:cs typeface="Times New Roman"/>
              </a:rPr>
              <a:t> </a:t>
            </a:r>
          </a:p>
          <a:p>
            <a:pPr marL="0" indent="361950">
              <a:buFontTx/>
              <a:buNone/>
            </a:pPr>
            <a:r>
              <a:rPr lang="ru-RU" sz="2800" dirty="0">
                <a:latin typeface="Times New Roman"/>
                <a:cs typeface="Times New Roman"/>
              </a:rPr>
              <a:t>- ЭТО ресурсы, которым свойственна способность к восстановлению. </a:t>
            </a:r>
          </a:p>
          <a:p>
            <a:pPr marL="0" indent="361950">
              <a:buFontTx/>
              <a:buNone/>
            </a:pPr>
            <a:r>
              <a:rPr lang="ru-RU" sz="2800" dirty="0">
                <a:solidFill>
                  <a:srgbClr val="008000"/>
                </a:solidFill>
                <a:latin typeface="Times New Roman"/>
                <a:cs typeface="Times New Roman"/>
              </a:rPr>
              <a:t>Это - </a:t>
            </a:r>
            <a:r>
              <a:rPr lang="ru-RU" sz="2800" b="1" dirty="0">
                <a:solidFill>
                  <a:srgbClr val="008000"/>
                </a:solidFill>
                <a:latin typeface="Times New Roman"/>
                <a:cs typeface="Times New Roman"/>
              </a:rPr>
              <a:t>почва, растительность, животный мир, а также такие минеральные соли</a:t>
            </a:r>
          </a:p>
          <a:p>
            <a:pPr marL="0" indent="361950">
              <a:buFontTx/>
              <a:buNone/>
            </a:pPr>
            <a:r>
              <a:rPr lang="ru-RU" sz="2800" b="1" dirty="0">
                <a:latin typeface="Times New Roman"/>
                <a:cs typeface="Times New Roman"/>
              </a:rPr>
              <a:t> Эти ресурсы постоянно восстанавливаются</a:t>
            </a:r>
            <a:r>
              <a:rPr lang="ru-RU" sz="2800" dirty="0">
                <a:latin typeface="Times New Roman"/>
                <a:cs typeface="Times New Roman"/>
              </a:rPr>
              <a:t>, если сохраняются необходимые для этого условия, а </a:t>
            </a:r>
            <a:r>
              <a:rPr lang="ru-RU" sz="2800" dirty="0">
                <a:solidFill>
                  <a:srgbClr val="C00000"/>
                </a:solidFill>
                <a:latin typeface="Times New Roman"/>
                <a:cs typeface="Times New Roman"/>
              </a:rPr>
              <a:t>скорость использования не превышает темпы естественного возрождения</a:t>
            </a:r>
            <a:r>
              <a:rPr lang="ru-RU" sz="2800" dirty="0">
                <a:latin typeface="Times New Roman"/>
                <a:cs typeface="Times New Roman"/>
              </a:rPr>
              <a:t>. </a:t>
            </a:r>
          </a:p>
          <a:p>
            <a:pPr marL="0" indent="361950">
              <a:buFontTx/>
              <a:buNone/>
            </a:pPr>
            <a:r>
              <a:rPr lang="ru-RU" sz="2800" b="1" dirty="0">
                <a:latin typeface="Times New Roman"/>
                <a:cs typeface="Times New Roman"/>
              </a:rPr>
              <a:t>Превышение темпов расходования над скоростью воспроизводства ведет к истощению и полному исчезновению ресурса. </a:t>
            </a:r>
          </a:p>
          <a:p>
            <a:pPr marL="0" indent="361950">
              <a:buFontTx/>
              <a:buNone/>
            </a:pPr>
            <a:endParaRPr lang="ru-RU" sz="2400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78007490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idx="1"/>
          </p:nvPr>
        </p:nvSpPr>
        <p:spPr>
          <a:xfrm>
            <a:off x="251520" y="188913"/>
            <a:ext cx="8892480" cy="6480175"/>
          </a:xfrm>
        </p:spPr>
        <p:txBody>
          <a:bodyPr/>
          <a:lstStyle/>
          <a:p>
            <a:pPr marL="0" indent="361950">
              <a:buFontTx/>
              <a:buNone/>
            </a:pPr>
            <a:endParaRPr lang="ru-RU" sz="2400" b="1" dirty="0">
              <a:latin typeface="Times New Roman"/>
              <a:cs typeface="Times New Roman"/>
            </a:endParaRPr>
          </a:p>
          <a:p>
            <a:pPr marL="0" indent="361950" algn="ctr">
              <a:buNone/>
            </a:pPr>
            <a:r>
              <a:rPr lang="ru-RU" sz="2800" b="1" dirty="0">
                <a:latin typeface="Times New Roman"/>
                <a:cs typeface="Times New Roman"/>
              </a:rPr>
              <a:t>НЕИСЧЕРПАЕМЫЕ ПРИРОДНЫЕ РЕСУРСЫ</a:t>
            </a:r>
            <a:r>
              <a:rPr lang="ru-RU" sz="2800" dirty="0">
                <a:latin typeface="Times New Roman"/>
                <a:cs typeface="Times New Roman"/>
              </a:rPr>
              <a:t> - </a:t>
            </a:r>
            <a:r>
              <a:rPr lang="ru-RU" sz="2400" b="1" dirty="0">
                <a:solidFill>
                  <a:srgbClr val="C0504D"/>
                </a:solidFill>
                <a:latin typeface="Times New Roman"/>
                <a:cs typeface="Times New Roman"/>
              </a:rPr>
              <a:t>включают водные, климатические и космические. </a:t>
            </a:r>
          </a:p>
          <a:p>
            <a:pPr marL="0" indent="361950">
              <a:buNone/>
            </a:pPr>
            <a:r>
              <a:rPr lang="ru-RU" sz="2800" dirty="0">
                <a:latin typeface="Times New Roman"/>
                <a:cs typeface="Times New Roman"/>
              </a:rPr>
              <a:t>Водные ресурсы - общие запасы воды на планете неисчерпаемы. Основу их составляют соленые воды Мирового океана.  </a:t>
            </a:r>
          </a:p>
          <a:p>
            <a:pPr marL="0" indent="361950">
              <a:buNone/>
            </a:pPr>
            <a:r>
              <a:rPr lang="ru-RU" sz="2800" b="1" dirty="0">
                <a:latin typeface="Times New Roman"/>
                <a:cs typeface="Times New Roman"/>
              </a:rPr>
              <a:t>НО! Пресная вода</a:t>
            </a:r>
            <a:r>
              <a:rPr lang="ru-RU" sz="2800" dirty="0">
                <a:latin typeface="Times New Roman"/>
                <a:cs typeface="Times New Roman"/>
              </a:rPr>
              <a:t>, необходимая для человека, - </a:t>
            </a:r>
            <a:r>
              <a:rPr lang="ru-RU" sz="2800" dirty="0">
                <a:solidFill>
                  <a:srgbClr val="C0504D"/>
                </a:solidFill>
                <a:latin typeface="Times New Roman"/>
                <a:cs typeface="Times New Roman"/>
              </a:rPr>
              <a:t>исчерпаемый природный ресурс. </a:t>
            </a:r>
            <a:r>
              <a:rPr lang="ru-RU" sz="2800" dirty="0">
                <a:latin typeface="Times New Roman"/>
                <a:cs typeface="Times New Roman"/>
              </a:rPr>
              <a:t>Проблема пресной воды с каждым годом обостряется в связи с обмелением рек и озер, возрастанием расхода воды на орошение и нужды промышленности, загрязнением вод производственными и бытовыми отходами.</a:t>
            </a:r>
          </a:p>
          <a:p>
            <a:pPr marL="0" indent="361950">
              <a:buNone/>
            </a:pPr>
            <a:endParaRPr lang="ru-RU" sz="2400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71319989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idx="1"/>
          </p:nvPr>
        </p:nvSpPr>
        <p:spPr>
          <a:xfrm>
            <a:off x="251520" y="188913"/>
            <a:ext cx="8408293" cy="6480175"/>
          </a:xfrm>
        </p:spPr>
        <p:txBody>
          <a:bodyPr>
            <a:normAutofit lnSpcReduction="10000"/>
          </a:bodyPr>
          <a:lstStyle/>
          <a:p>
            <a:pPr marL="0" indent="361950">
              <a:buFontTx/>
              <a:buNone/>
            </a:pPr>
            <a:endParaRPr lang="ru-RU" sz="2400" b="1" dirty="0">
              <a:latin typeface="Times New Roman"/>
              <a:cs typeface="Times New Roman"/>
            </a:endParaRPr>
          </a:p>
          <a:p>
            <a:pPr marL="0" indent="361950" algn="ctr">
              <a:buNone/>
            </a:pPr>
            <a:r>
              <a:rPr lang="ru-RU" sz="2800" b="1" dirty="0">
                <a:latin typeface="Times New Roman"/>
                <a:cs typeface="Times New Roman"/>
              </a:rPr>
              <a:t>НЕИСЧЕРПАЕМЫЕ ПРИРОДНЫЕ РЕСУРСЫ</a:t>
            </a:r>
            <a:r>
              <a:rPr lang="ru-RU" sz="2800" dirty="0">
                <a:latin typeface="Times New Roman"/>
                <a:cs typeface="Times New Roman"/>
              </a:rPr>
              <a:t> - </a:t>
            </a:r>
          </a:p>
          <a:p>
            <a:pPr marL="0" indent="361950" algn="just">
              <a:buNone/>
            </a:pPr>
            <a:r>
              <a:rPr lang="ru-RU" sz="2400" b="1" dirty="0">
                <a:solidFill>
                  <a:srgbClr val="C0504D"/>
                </a:solidFill>
                <a:latin typeface="Times New Roman"/>
                <a:cs typeface="Times New Roman"/>
              </a:rPr>
              <a:t>Климатические ресурсы</a:t>
            </a:r>
            <a:r>
              <a:rPr lang="ru-RU" sz="2400" dirty="0">
                <a:latin typeface="Times New Roman"/>
                <a:cs typeface="Times New Roman"/>
              </a:rPr>
              <a:t> - </a:t>
            </a:r>
            <a:r>
              <a:rPr lang="ru-RU" sz="2400" b="1" dirty="0">
                <a:latin typeface="Times New Roman"/>
                <a:cs typeface="Times New Roman"/>
              </a:rPr>
              <a:t>атмосферный воздух и энергия ветра </a:t>
            </a:r>
            <a:r>
              <a:rPr lang="ru-RU" sz="2400" b="1" dirty="0">
                <a:solidFill>
                  <a:srgbClr val="C00000"/>
                </a:solidFill>
                <a:latin typeface="Times New Roman"/>
                <a:cs typeface="Times New Roman"/>
              </a:rPr>
              <a:t>– неисчерпаемы.</a:t>
            </a:r>
          </a:p>
          <a:p>
            <a:pPr marL="0" indent="361950" algn="just">
              <a:buNone/>
            </a:pPr>
            <a:r>
              <a:rPr lang="ru-RU" sz="2400" b="1" dirty="0">
                <a:solidFill>
                  <a:srgbClr val="C0504D"/>
                </a:solidFill>
                <a:latin typeface="Times New Roman"/>
                <a:cs typeface="Times New Roman"/>
              </a:rPr>
              <a:t> </a:t>
            </a:r>
            <a:r>
              <a:rPr lang="ru-RU" sz="2400" i="1" dirty="0">
                <a:latin typeface="Times New Roman"/>
                <a:cs typeface="Times New Roman"/>
              </a:rPr>
              <a:t>С развитием промышленности и транспорта воздух стал сильно загрязняться дымом, пылью, выхлопными газами. В крупных городах и промышленных центрах загрязнение воздуха становится опасным для здоровья людей. Борьба за чистоту атмосферы стала важной природоохранной задачей.</a:t>
            </a:r>
          </a:p>
          <a:p>
            <a:pPr marL="0" indent="361950" algn="just">
              <a:buNone/>
            </a:pPr>
            <a:r>
              <a:rPr lang="ru-RU" sz="2400" b="1" dirty="0">
                <a:solidFill>
                  <a:schemeClr val="accent2"/>
                </a:solidFill>
                <a:latin typeface="Times New Roman"/>
                <a:cs typeface="Times New Roman"/>
              </a:rPr>
              <a:t>К космическим ресурсам</a:t>
            </a:r>
            <a:r>
              <a:rPr lang="ru-RU" sz="2400" dirty="0">
                <a:latin typeface="Times New Roman"/>
                <a:cs typeface="Times New Roman"/>
              </a:rPr>
              <a:t> </a:t>
            </a:r>
            <a:r>
              <a:rPr lang="ru-RU" sz="2400" b="1" dirty="0">
                <a:latin typeface="Times New Roman"/>
                <a:cs typeface="Times New Roman"/>
              </a:rPr>
              <a:t>относятся солнечная радиация, энергия морских приливов и отливов. </a:t>
            </a:r>
            <a:r>
              <a:rPr lang="ru-RU" sz="2400" b="1" dirty="0">
                <a:solidFill>
                  <a:srgbClr val="C00000"/>
                </a:solidFill>
                <a:latin typeface="Times New Roman"/>
                <a:cs typeface="Times New Roman"/>
              </a:rPr>
              <a:t>Они неисчерпаемы</a:t>
            </a:r>
            <a:r>
              <a:rPr lang="ru-RU" sz="2400" dirty="0">
                <a:solidFill>
                  <a:srgbClr val="C00000"/>
                </a:solidFill>
                <a:latin typeface="Times New Roman"/>
                <a:cs typeface="Times New Roman"/>
              </a:rPr>
              <a:t>. </a:t>
            </a:r>
          </a:p>
          <a:p>
            <a:pPr marL="0" indent="361950" algn="just">
              <a:buNone/>
            </a:pPr>
            <a:r>
              <a:rPr lang="ru-RU" sz="2400" dirty="0">
                <a:latin typeface="Times New Roman"/>
                <a:cs typeface="Times New Roman"/>
              </a:rPr>
              <a:t>Однако в городах и промышленных центрах солнечная радиация сильно уменьшается из-за задымленности и запыленности воздуха. Это отрицательно сказывается на здоровье людей.</a:t>
            </a:r>
          </a:p>
          <a:p>
            <a:pPr marL="0" indent="361950">
              <a:buNone/>
            </a:pPr>
            <a:endParaRPr lang="ru-RU" sz="2400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97466463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 txBox="1">
            <a:spLocks noChangeArrowheads="1"/>
          </p:cNvSpPr>
          <p:nvPr/>
        </p:nvSpPr>
        <p:spPr bwMode="auto">
          <a:xfrm>
            <a:off x="-34925" y="44450"/>
            <a:ext cx="9144000" cy="1503363"/>
          </a:xfrm>
          <a:prstGeom prst="rect">
            <a:avLst/>
          </a:prstGeom>
          <a:solidFill>
            <a:srgbClr val="FFE5F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sz="2400" b="1">
                <a:solidFill>
                  <a:schemeClr val="bg1"/>
                </a:solidFill>
                <a:latin typeface="Tahoma" charset="0"/>
                <a:ea typeface="Arial" charset="0"/>
                <a:cs typeface="Lucida Sans Unicode" charset="0"/>
              </a:defRPr>
            </a:lvl1pPr>
            <a:lvl2pPr marL="742950" indent="-285750" eaLnBrk="0" hangingPunct="0">
              <a:defRPr sz="2400" b="1">
                <a:solidFill>
                  <a:schemeClr val="bg1"/>
                </a:solidFill>
                <a:latin typeface="Tahoma" charset="0"/>
                <a:ea typeface="Lucida Sans Unicode" charset="0"/>
                <a:cs typeface="Lucida Sans Unicode" charset="0"/>
              </a:defRPr>
            </a:lvl2pPr>
            <a:lvl3pPr marL="1143000" indent="-228600" eaLnBrk="0" hangingPunct="0">
              <a:defRPr sz="2400" b="1">
                <a:solidFill>
                  <a:schemeClr val="bg1"/>
                </a:solidFill>
                <a:latin typeface="Tahoma" charset="0"/>
                <a:ea typeface="Lucida Sans Unicode" charset="0"/>
                <a:cs typeface="Lucida Sans Unicode" charset="0"/>
              </a:defRPr>
            </a:lvl3pPr>
            <a:lvl4pPr marL="1600200" indent="-228600" eaLnBrk="0" hangingPunct="0">
              <a:defRPr sz="2400" b="1">
                <a:solidFill>
                  <a:schemeClr val="bg1"/>
                </a:solidFill>
                <a:latin typeface="Tahoma" charset="0"/>
                <a:ea typeface="Lucida Sans Unicode" charset="0"/>
                <a:cs typeface="Lucida Sans Unicode" charset="0"/>
              </a:defRPr>
            </a:lvl4pPr>
            <a:lvl5pPr marL="2057400" indent="-228600" eaLnBrk="0" hangingPunct="0">
              <a:defRPr sz="2400" b="1">
                <a:solidFill>
                  <a:schemeClr val="bg1"/>
                </a:solidFill>
                <a:latin typeface="Tahoma" charset="0"/>
                <a:ea typeface="Lucida Sans Unicode" charset="0"/>
                <a:cs typeface="Lucida Sans Unicode" charset="0"/>
              </a:defRPr>
            </a:lvl5pPr>
            <a:lvl6pPr marL="2514600" indent="-228600" defTabSz="449263" eaLnBrk="0" fontAlgn="base" hangingPunct="0">
              <a:lnSpc>
                <a:spcPct val="101000"/>
              </a:lnSpc>
              <a:spcBef>
                <a:spcPct val="0"/>
              </a:spcBef>
              <a:spcAft>
                <a:spcPct val="0"/>
              </a:spcAft>
              <a:buClr>
                <a:srgbClr val="282B56"/>
              </a:buClr>
              <a:buSzPct val="100000"/>
              <a:buFont typeface="Tahoma" charset="0"/>
              <a:defRPr sz="2400" b="1">
                <a:solidFill>
                  <a:schemeClr val="bg1"/>
                </a:solidFill>
                <a:latin typeface="Tahoma" charset="0"/>
                <a:ea typeface="Lucida Sans Unicode" charset="0"/>
                <a:cs typeface="Lucida Sans Unicode" charset="0"/>
              </a:defRPr>
            </a:lvl6pPr>
            <a:lvl7pPr marL="2971800" indent="-228600" defTabSz="449263" eaLnBrk="0" fontAlgn="base" hangingPunct="0">
              <a:lnSpc>
                <a:spcPct val="101000"/>
              </a:lnSpc>
              <a:spcBef>
                <a:spcPct val="0"/>
              </a:spcBef>
              <a:spcAft>
                <a:spcPct val="0"/>
              </a:spcAft>
              <a:buClr>
                <a:srgbClr val="282B56"/>
              </a:buClr>
              <a:buSzPct val="100000"/>
              <a:buFont typeface="Tahoma" charset="0"/>
              <a:defRPr sz="2400" b="1">
                <a:solidFill>
                  <a:schemeClr val="bg1"/>
                </a:solidFill>
                <a:latin typeface="Tahoma" charset="0"/>
                <a:ea typeface="Lucida Sans Unicode" charset="0"/>
                <a:cs typeface="Lucida Sans Unicode" charset="0"/>
              </a:defRPr>
            </a:lvl7pPr>
            <a:lvl8pPr marL="3429000" indent="-228600" defTabSz="449263" eaLnBrk="0" fontAlgn="base" hangingPunct="0">
              <a:lnSpc>
                <a:spcPct val="101000"/>
              </a:lnSpc>
              <a:spcBef>
                <a:spcPct val="0"/>
              </a:spcBef>
              <a:spcAft>
                <a:spcPct val="0"/>
              </a:spcAft>
              <a:buClr>
                <a:srgbClr val="282B56"/>
              </a:buClr>
              <a:buSzPct val="100000"/>
              <a:buFont typeface="Tahoma" charset="0"/>
              <a:defRPr sz="2400" b="1">
                <a:solidFill>
                  <a:schemeClr val="bg1"/>
                </a:solidFill>
                <a:latin typeface="Tahoma" charset="0"/>
                <a:ea typeface="Lucida Sans Unicode" charset="0"/>
                <a:cs typeface="Lucida Sans Unicode" charset="0"/>
              </a:defRPr>
            </a:lvl8pPr>
            <a:lvl9pPr marL="3886200" indent="-228600" defTabSz="449263" eaLnBrk="0" fontAlgn="base" hangingPunct="0">
              <a:lnSpc>
                <a:spcPct val="101000"/>
              </a:lnSpc>
              <a:spcBef>
                <a:spcPct val="0"/>
              </a:spcBef>
              <a:spcAft>
                <a:spcPct val="0"/>
              </a:spcAft>
              <a:buClr>
                <a:srgbClr val="282B56"/>
              </a:buClr>
              <a:buSzPct val="100000"/>
              <a:buFont typeface="Tahoma" charset="0"/>
              <a:defRPr sz="2400" b="1">
                <a:solidFill>
                  <a:schemeClr val="bg1"/>
                </a:solidFill>
                <a:latin typeface="Tahoma" charset="0"/>
                <a:ea typeface="Lucida Sans Unicode" charset="0"/>
                <a:cs typeface="Lucida Sans Unicode" charset="0"/>
              </a:defRPr>
            </a:lvl9pPr>
          </a:lstStyle>
          <a:p>
            <a:pPr algn="just" eaLnBrk="1" hangingPunct="1">
              <a:buClr>
                <a:srgbClr val="480048"/>
              </a:buClr>
            </a:pPr>
            <a:r>
              <a:rPr lang="ru-RU" sz="3200" dirty="0">
                <a:solidFill>
                  <a:srgbClr val="282B56"/>
                </a:solidFill>
                <a:latin typeface="Times New Roman"/>
                <a:cs typeface="Times New Roman"/>
              </a:rPr>
              <a:t>Исчерпаемость определяется резервами ресурсов в природе и интенсивностью их использования  человеком</a:t>
            </a:r>
          </a:p>
        </p:txBody>
      </p:sp>
      <p:sp>
        <p:nvSpPr>
          <p:cNvPr id="5123" name="Rectangle 3" descr="Rectangle: Click to edit Master text styles&#10;Second level&#10;Third level&#10;Fourth level&#10;Fifth level"/>
          <p:cNvSpPr txBox="1">
            <a:spLocks noChangeArrowheads="1"/>
          </p:cNvSpPr>
          <p:nvPr/>
        </p:nvSpPr>
        <p:spPr bwMode="auto">
          <a:xfrm>
            <a:off x="395288" y="1700213"/>
            <a:ext cx="8748712" cy="472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marL="341313" indent="-341313" eaLnBrk="0" hangingPunct="0">
              <a:defRPr sz="2400" b="1">
                <a:solidFill>
                  <a:schemeClr val="bg1"/>
                </a:solidFill>
                <a:latin typeface="Tahoma" charset="0"/>
                <a:ea typeface="Arial" charset="0"/>
                <a:cs typeface="Lucida Sans Unicode" charset="0"/>
              </a:defRPr>
            </a:lvl1pPr>
            <a:lvl2pPr marL="742950" indent="-285750" eaLnBrk="0" hangingPunct="0">
              <a:defRPr sz="2400" b="1">
                <a:solidFill>
                  <a:schemeClr val="bg1"/>
                </a:solidFill>
                <a:latin typeface="Tahoma" charset="0"/>
                <a:ea typeface="Lucida Sans Unicode" charset="0"/>
                <a:cs typeface="Lucida Sans Unicode" charset="0"/>
              </a:defRPr>
            </a:lvl2pPr>
            <a:lvl3pPr marL="1143000" indent="-228600" eaLnBrk="0" hangingPunct="0">
              <a:defRPr sz="2400" b="1">
                <a:solidFill>
                  <a:schemeClr val="bg1"/>
                </a:solidFill>
                <a:latin typeface="Tahoma" charset="0"/>
                <a:ea typeface="Lucida Sans Unicode" charset="0"/>
                <a:cs typeface="Lucida Sans Unicode" charset="0"/>
              </a:defRPr>
            </a:lvl3pPr>
            <a:lvl4pPr marL="1600200" indent="-228600" eaLnBrk="0" hangingPunct="0">
              <a:defRPr sz="2400" b="1">
                <a:solidFill>
                  <a:schemeClr val="bg1"/>
                </a:solidFill>
                <a:latin typeface="Tahoma" charset="0"/>
                <a:ea typeface="Lucida Sans Unicode" charset="0"/>
                <a:cs typeface="Lucida Sans Unicode" charset="0"/>
              </a:defRPr>
            </a:lvl4pPr>
            <a:lvl5pPr marL="2057400" indent="-228600" eaLnBrk="0" hangingPunct="0">
              <a:defRPr sz="2400" b="1">
                <a:solidFill>
                  <a:schemeClr val="bg1"/>
                </a:solidFill>
                <a:latin typeface="Tahoma" charset="0"/>
                <a:ea typeface="Lucida Sans Unicode" charset="0"/>
                <a:cs typeface="Lucida Sans Unicode" charset="0"/>
              </a:defRPr>
            </a:lvl5pPr>
            <a:lvl6pPr marL="2514600" indent="-228600" defTabSz="449263" eaLnBrk="0" fontAlgn="base" hangingPunct="0">
              <a:lnSpc>
                <a:spcPct val="101000"/>
              </a:lnSpc>
              <a:spcBef>
                <a:spcPct val="0"/>
              </a:spcBef>
              <a:spcAft>
                <a:spcPct val="0"/>
              </a:spcAft>
              <a:buClr>
                <a:srgbClr val="282B56"/>
              </a:buClr>
              <a:buSzPct val="100000"/>
              <a:buFont typeface="Tahoma" charset="0"/>
              <a:defRPr sz="2400" b="1">
                <a:solidFill>
                  <a:schemeClr val="bg1"/>
                </a:solidFill>
                <a:latin typeface="Tahoma" charset="0"/>
                <a:ea typeface="Lucida Sans Unicode" charset="0"/>
                <a:cs typeface="Lucida Sans Unicode" charset="0"/>
              </a:defRPr>
            </a:lvl6pPr>
            <a:lvl7pPr marL="2971800" indent="-228600" defTabSz="449263" eaLnBrk="0" fontAlgn="base" hangingPunct="0">
              <a:lnSpc>
                <a:spcPct val="101000"/>
              </a:lnSpc>
              <a:spcBef>
                <a:spcPct val="0"/>
              </a:spcBef>
              <a:spcAft>
                <a:spcPct val="0"/>
              </a:spcAft>
              <a:buClr>
                <a:srgbClr val="282B56"/>
              </a:buClr>
              <a:buSzPct val="100000"/>
              <a:buFont typeface="Tahoma" charset="0"/>
              <a:defRPr sz="2400" b="1">
                <a:solidFill>
                  <a:schemeClr val="bg1"/>
                </a:solidFill>
                <a:latin typeface="Tahoma" charset="0"/>
                <a:ea typeface="Lucida Sans Unicode" charset="0"/>
                <a:cs typeface="Lucida Sans Unicode" charset="0"/>
              </a:defRPr>
            </a:lvl7pPr>
            <a:lvl8pPr marL="3429000" indent="-228600" defTabSz="449263" eaLnBrk="0" fontAlgn="base" hangingPunct="0">
              <a:lnSpc>
                <a:spcPct val="101000"/>
              </a:lnSpc>
              <a:spcBef>
                <a:spcPct val="0"/>
              </a:spcBef>
              <a:spcAft>
                <a:spcPct val="0"/>
              </a:spcAft>
              <a:buClr>
                <a:srgbClr val="282B56"/>
              </a:buClr>
              <a:buSzPct val="100000"/>
              <a:buFont typeface="Tahoma" charset="0"/>
              <a:defRPr sz="2400" b="1">
                <a:solidFill>
                  <a:schemeClr val="bg1"/>
                </a:solidFill>
                <a:latin typeface="Tahoma" charset="0"/>
                <a:ea typeface="Lucida Sans Unicode" charset="0"/>
                <a:cs typeface="Lucida Sans Unicode" charset="0"/>
              </a:defRPr>
            </a:lvl8pPr>
            <a:lvl9pPr marL="3886200" indent="-228600" defTabSz="449263" eaLnBrk="0" fontAlgn="base" hangingPunct="0">
              <a:lnSpc>
                <a:spcPct val="101000"/>
              </a:lnSpc>
              <a:spcBef>
                <a:spcPct val="0"/>
              </a:spcBef>
              <a:spcAft>
                <a:spcPct val="0"/>
              </a:spcAft>
              <a:buClr>
                <a:srgbClr val="282B56"/>
              </a:buClr>
              <a:buSzPct val="100000"/>
              <a:buFont typeface="Tahoma" charset="0"/>
              <a:defRPr sz="2400" b="1">
                <a:solidFill>
                  <a:schemeClr val="bg1"/>
                </a:solidFill>
                <a:latin typeface="Tahoma" charset="0"/>
                <a:ea typeface="Lucida Sans Unicode" charset="0"/>
                <a:cs typeface="Lucida Sans Unicode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ts val="800"/>
              </a:spcBef>
              <a:buClr>
                <a:srgbClr val="5876F6"/>
              </a:buClr>
              <a:buSzPct val="110000"/>
              <a:buFont typeface="Wingdings" charset="0"/>
              <a:buBlip>
                <a:blip r:embed="rId2"/>
              </a:buBlip>
            </a:pPr>
            <a:r>
              <a:rPr lang="ru-RU" sz="3600" dirty="0">
                <a:solidFill>
                  <a:srgbClr val="282B56"/>
                </a:solidFill>
              </a:rPr>
              <a:t> </a:t>
            </a:r>
            <a:r>
              <a:rPr lang="ru-RU" sz="2800" dirty="0" err="1">
                <a:solidFill>
                  <a:srgbClr val="480048"/>
                </a:solidFill>
                <a:latin typeface="Times New Roman"/>
                <a:cs typeface="Times New Roman"/>
              </a:rPr>
              <a:t>Ресурсообеспеченность</a:t>
            </a:r>
            <a:r>
              <a:rPr lang="en-US" sz="2800" dirty="0">
                <a:latin typeface="Times New Roman"/>
                <a:cs typeface="Times New Roman"/>
              </a:rPr>
              <a:t> </a:t>
            </a:r>
            <a:r>
              <a:rPr lang="ru-RU" sz="2800" dirty="0">
                <a:solidFill>
                  <a:schemeClr val="tx1"/>
                </a:solidFill>
                <a:latin typeface="Times New Roman"/>
                <a:cs typeface="Times New Roman"/>
              </a:rPr>
              <a:t>-</a:t>
            </a:r>
            <a:r>
              <a:rPr lang="ru-RU" sz="2800" b="0" dirty="0">
                <a:solidFill>
                  <a:srgbClr val="282B56"/>
                </a:solidFill>
                <a:latin typeface="Times New Roman"/>
                <a:cs typeface="Times New Roman"/>
              </a:rPr>
              <a:t>соотношение между величиной природных ресурсов (запасом) и размерами их использования</a:t>
            </a:r>
            <a:endParaRPr lang="en-US" sz="2800" b="0" dirty="0">
              <a:solidFill>
                <a:srgbClr val="282B56"/>
              </a:solidFill>
              <a:latin typeface="Times New Roman"/>
              <a:cs typeface="Times New Roman"/>
            </a:endParaRPr>
          </a:p>
          <a:p>
            <a:pPr eaLnBrk="1" hangingPunct="1">
              <a:lnSpc>
                <a:spcPct val="90000"/>
              </a:lnSpc>
              <a:spcBef>
                <a:spcPts val="800"/>
              </a:spcBef>
              <a:buClr>
                <a:srgbClr val="5876F6"/>
              </a:buClr>
              <a:buSzPct val="110000"/>
              <a:buFont typeface="Wingdings" charset="0"/>
              <a:buBlip>
                <a:blip r:embed="rId2"/>
              </a:buBlip>
            </a:pPr>
            <a:r>
              <a:rPr lang="en-US" sz="2800" b="0" dirty="0">
                <a:solidFill>
                  <a:srgbClr val="282B56"/>
                </a:solidFill>
                <a:latin typeface="Times New Roman"/>
                <a:cs typeface="Times New Roman"/>
              </a:rPr>
              <a:t> </a:t>
            </a:r>
            <a:r>
              <a:rPr lang="ru-RU" sz="2800" b="0" dirty="0">
                <a:solidFill>
                  <a:srgbClr val="282B56"/>
                </a:solidFill>
                <a:latin typeface="Times New Roman"/>
                <a:cs typeface="Times New Roman"/>
              </a:rPr>
              <a:t>Выражается в количестве лет, на которое должно хватить ресурса, либо его запасами из расчета на душу населения.</a:t>
            </a:r>
          </a:p>
          <a:p>
            <a:pPr eaLnBrk="1" hangingPunct="1">
              <a:lnSpc>
                <a:spcPct val="90000"/>
              </a:lnSpc>
              <a:spcBef>
                <a:spcPts val="800"/>
              </a:spcBef>
              <a:buClr>
                <a:srgbClr val="5876F6"/>
              </a:buClr>
              <a:buSzPct val="110000"/>
              <a:buFont typeface="Wingdings" charset="0"/>
              <a:buBlip>
                <a:blip r:embed="rId2"/>
              </a:buBlip>
            </a:pPr>
            <a:endParaRPr lang="ru-RU" sz="2800" b="0" dirty="0">
              <a:solidFill>
                <a:srgbClr val="282B56"/>
              </a:solidFill>
              <a:latin typeface="Times New Roman"/>
              <a:cs typeface="Times New Roman"/>
            </a:endParaRPr>
          </a:p>
          <a:p>
            <a:pPr marL="457200" indent="-457200" algn="just" eaLnBrk="1" hangingPunct="1">
              <a:lnSpc>
                <a:spcPct val="80000"/>
              </a:lnSpc>
              <a:defRPr/>
            </a:pPr>
            <a:r>
              <a:rPr lang="ru-RU" sz="2800" dirty="0">
                <a:solidFill>
                  <a:srgbClr val="282B56"/>
                </a:solidFill>
                <a:latin typeface="Times New Roman"/>
                <a:cs typeface="Times New Roman"/>
              </a:rPr>
              <a:t> </a:t>
            </a:r>
            <a:r>
              <a:rPr lang="ru-RU" sz="2800" b="0" u="sng" dirty="0">
                <a:solidFill>
                  <a:schemeClr val="tx1"/>
                </a:solidFill>
                <a:latin typeface="Times New Roman"/>
                <a:cs typeface="Times New Roman"/>
              </a:rPr>
              <a:t>На показатель </a:t>
            </a:r>
            <a:r>
              <a:rPr lang="ru-RU" sz="2800" b="0" u="sng" dirty="0" err="1">
                <a:solidFill>
                  <a:schemeClr val="tx1"/>
                </a:solidFill>
                <a:latin typeface="Times New Roman"/>
                <a:cs typeface="Times New Roman"/>
              </a:rPr>
              <a:t>ресурсообеспеченности</a:t>
            </a:r>
            <a:r>
              <a:rPr lang="ru-RU" sz="2800" b="0" u="sng" dirty="0">
                <a:solidFill>
                  <a:schemeClr val="tx1"/>
                </a:solidFill>
                <a:latin typeface="Times New Roman"/>
                <a:cs typeface="Times New Roman"/>
              </a:rPr>
              <a:t> влияют:</a:t>
            </a:r>
          </a:p>
          <a:p>
            <a:pPr marL="457200" indent="-457200" algn="just" eaLnBrk="1" hangingPunct="1">
              <a:lnSpc>
                <a:spcPct val="80000"/>
              </a:lnSpc>
              <a:buFont typeface="Wingdings" pitchFamily="2" charset="2"/>
              <a:buAutoNum type="arabicPeriod"/>
              <a:defRPr/>
            </a:pPr>
            <a:r>
              <a:rPr lang="ru-RU" sz="2800" b="0" dirty="0">
                <a:solidFill>
                  <a:schemeClr val="tx1"/>
                </a:solidFill>
                <a:latin typeface="Times New Roman"/>
                <a:cs typeface="Times New Roman"/>
              </a:rPr>
              <a:t>Богатство или бедность территории природными ресурсами;</a:t>
            </a:r>
          </a:p>
          <a:p>
            <a:pPr marL="457200" indent="-457200" algn="just" eaLnBrk="1" hangingPunct="1">
              <a:lnSpc>
                <a:spcPct val="80000"/>
              </a:lnSpc>
              <a:buFont typeface="Wingdings" pitchFamily="2" charset="2"/>
              <a:buAutoNum type="arabicPeriod"/>
              <a:defRPr/>
            </a:pPr>
            <a:r>
              <a:rPr lang="ru-RU" sz="2800" b="0" dirty="0">
                <a:solidFill>
                  <a:schemeClr val="tx1"/>
                </a:solidFill>
                <a:latin typeface="Times New Roman"/>
                <a:cs typeface="Times New Roman"/>
              </a:rPr>
              <a:t>Масштабы их извлечения (потребления).</a:t>
            </a:r>
          </a:p>
          <a:p>
            <a:pPr>
              <a:spcBef>
                <a:spcPts val="800"/>
              </a:spcBef>
              <a:buClr>
                <a:srgbClr val="5876F6"/>
              </a:buClr>
              <a:buSzPct val="110000"/>
              <a:buFont typeface="Wingdings" charset="0"/>
              <a:buNone/>
            </a:pPr>
            <a:endParaRPr lang="ru-RU" sz="2800" b="0" dirty="0">
              <a:solidFill>
                <a:schemeClr val="tx1"/>
              </a:solidFill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27229419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1115616" y="332656"/>
            <a:ext cx="7543800" cy="1143000"/>
          </a:xfrm>
        </p:spPr>
        <p:txBody>
          <a:bodyPr>
            <a:normAutofit fontScale="90000"/>
          </a:bodyPr>
          <a:lstStyle/>
          <a:p>
            <a:r>
              <a:rPr lang="ru-RU" sz="6600" dirty="0">
                <a:latin typeface="Times New Roman"/>
                <a:cs typeface="Times New Roman"/>
              </a:rPr>
              <a:t>Спасибо за внимание!</a:t>
            </a:r>
          </a:p>
        </p:txBody>
      </p:sp>
      <p:pic>
        <p:nvPicPr>
          <p:cNvPr id="28675" name="Picture 4" descr="жизнь_на_планете_земля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1" y="2767942"/>
            <a:ext cx="4961483" cy="39757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578236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098" name="Rectangle 2">
            <a:extLst>
              <a:ext uri="{FF2B5EF4-FFF2-40B4-BE49-F238E27FC236}">
                <a16:creationId xmlns:a16="http://schemas.microsoft.com/office/drawing/2014/main" id="{D058A530-BC06-4BDD-9AD9-9CC4EB1DB904}"/>
              </a:ext>
            </a:extLst>
          </p:cNvPr>
          <p:cNvSpPr>
            <a:spLocks noGrp="1" noRot="1" noChangeArrowheads="1"/>
          </p:cNvSpPr>
          <p:nvPr>
            <p:ph type="title"/>
          </p:nvPr>
        </p:nvSpPr>
        <p:spPr>
          <a:xfrm>
            <a:off x="539552" y="116632"/>
            <a:ext cx="8147248" cy="720080"/>
          </a:xfrm>
        </p:spPr>
        <p:txBody>
          <a:bodyPr>
            <a:normAutofit/>
            <a:scene3d>
              <a:camera prst="orthographicFront"/>
              <a:lightRig rig="soft" dir="t"/>
            </a:scene3d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dirty="0">
                <a:solidFill>
                  <a:srgbClr val="FF0000"/>
                </a:solidFill>
                <a:latin typeface="Century" pitchFamily="18" charset="0"/>
                <a:ea typeface="+mj-ea"/>
              </a:rPr>
              <a:t>Природные ресурсы</a:t>
            </a:r>
            <a:endParaRPr lang="ru-RU" dirty="0">
              <a:solidFill>
                <a:srgbClr val="FF0000"/>
              </a:solidFill>
              <a:effectLst/>
              <a:latin typeface="Century" pitchFamily="18" charset="0"/>
              <a:ea typeface="+mj-ea"/>
            </a:endParaRPr>
          </a:p>
        </p:txBody>
      </p:sp>
      <p:sp>
        <p:nvSpPr>
          <p:cNvPr id="132099" name="Rectangle 3">
            <a:extLst>
              <a:ext uri="{FF2B5EF4-FFF2-40B4-BE49-F238E27FC236}">
                <a16:creationId xmlns:a16="http://schemas.microsoft.com/office/drawing/2014/main" id="{B7CD89CD-2F20-4E11-9226-1678C29B65CA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0" y="908720"/>
            <a:ext cx="9036496" cy="5949280"/>
          </a:xfrm>
        </p:spPr>
        <p:txBody>
          <a:bodyPr>
            <a:normAutofit/>
          </a:bodyPr>
          <a:lstStyle/>
          <a:p>
            <a:pPr marL="357188" indent="-247650">
              <a:lnSpc>
                <a:spcPct val="90000"/>
              </a:lnSpc>
              <a:buNone/>
            </a:pPr>
            <a:r>
              <a:rPr lang="ru-RU" sz="2800" dirty="0">
                <a:latin typeface="Times New Roman"/>
                <a:cs typeface="Times New Roman"/>
              </a:rPr>
              <a:t>Природные ресурсы делятся на различные категории в зависимости от места, занимаемого ими в биосфере Земли, ограниченности и способности к восстановлению, и т.д.</a:t>
            </a:r>
          </a:p>
          <a:p>
            <a:pPr marL="357188" indent="-247650">
              <a:lnSpc>
                <a:spcPct val="90000"/>
              </a:lnSpc>
              <a:buNone/>
            </a:pPr>
            <a:r>
              <a:rPr lang="ru-RU" sz="2400" b="1" u="sng" dirty="0">
                <a:latin typeface="Times New Roman"/>
                <a:cs typeface="Times New Roman"/>
              </a:rPr>
              <a:t>Главное свойство природных ресурсов –</a:t>
            </a:r>
            <a:r>
              <a:rPr lang="ru-RU" sz="2400" dirty="0">
                <a:latin typeface="Times New Roman"/>
                <a:cs typeface="Times New Roman"/>
              </a:rPr>
              <a:t> </a:t>
            </a:r>
            <a:r>
              <a:rPr lang="ru-RU" sz="2400" b="1" i="1" dirty="0" err="1">
                <a:solidFill>
                  <a:srgbClr val="FF993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/>
                <a:cs typeface="Times New Roman"/>
              </a:rPr>
              <a:t>расходуемость</a:t>
            </a:r>
            <a:r>
              <a:rPr lang="ru-RU" sz="2400" dirty="0">
                <a:solidFill>
                  <a:srgbClr val="FF9933"/>
                </a:solidFill>
                <a:latin typeface="Times New Roman"/>
                <a:cs typeface="Times New Roman"/>
              </a:rPr>
              <a:t> (</a:t>
            </a:r>
            <a:r>
              <a:rPr lang="ru-RU" sz="2400" dirty="0">
                <a:latin typeface="Times New Roman"/>
                <a:cs typeface="Times New Roman"/>
              </a:rPr>
              <a:t>т.е. запасы имеют определенную величину) и возможность изъятия из природной среды для превращения в те или иные предметы, энергию.</a:t>
            </a:r>
          </a:p>
          <a:p>
            <a:pPr marL="357188" indent="-247650">
              <a:lnSpc>
                <a:spcPct val="90000"/>
              </a:lnSpc>
              <a:buNone/>
            </a:pPr>
            <a:r>
              <a:rPr lang="ru-RU" sz="2400" dirty="0">
                <a:latin typeface="Times New Roman"/>
                <a:cs typeface="Times New Roman"/>
              </a:rPr>
              <a:t>В случае, если человечество не овладело технологией использования природного вещества источника энергии, оно к ресурсам не относится </a:t>
            </a:r>
            <a:r>
              <a:rPr lang="ru-RU" sz="1900" i="1" dirty="0">
                <a:latin typeface="Times New Roman"/>
                <a:cs typeface="Times New Roman"/>
              </a:rPr>
              <a:t>(пример, урановые руды стали энергетическим ресурсом только после того, как были разработаны способы получения атомной энергии)</a:t>
            </a:r>
          </a:p>
          <a:p>
            <a:pPr marL="357188" indent="-247650">
              <a:lnSpc>
                <a:spcPct val="90000"/>
              </a:lnSpc>
              <a:buNone/>
            </a:pPr>
            <a:endParaRPr lang="ru-RU" sz="2600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2674183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098" name="Rectangle 2">
            <a:extLst>
              <a:ext uri="{FF2B5EF4-FFF2-40B4-BE49-F238E27FC236}">
                <a16:creationId xmlns:a16="http://schemas.microsoft.com/office/drawing/2014/main" id="{D058A530-BC06-4BDD-9AD9-9CC4EB1DB904}"/>
              </a:ext>
            </a:extLst>
          </p:cNvPr>
          <p:cNvSpPr>
            <a:spLocks noGrp="1" noRot="1" noChangeArrowheads="1"/>
          </p:cNvSpPr>
          <p:nvPr>
            <p:ph type="title"/>
          </p:nvPr>
        </p:nvSpPr>
        <p:spPr>
          <a:xfrm>
            <a:off x="534380" y="0"/>
            <a:ext cx="8219256" cy="720080"/>
          </a:xfrm>
        </p:spPr>
        <p:txBody>
          <a:bodyPr>
            <a:normAutofit/>
            <a:scene3d>
              <a:camera prst="orthographicFront"/>
              <a:lightRig rig="soft" dir="t"/>
            </a:scene3d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dirty="0">
                <a:solidFill>
                  <a:srgbClr val="FF0000"/>
                </a:solidFill>
                <a:latin typeface="Century" pitchFamily="18" charset="0"/>
                <a:ea typeface="+mj-ea"/>
              </a:rPr>
              <a:t>Природные ресурсы</a:t>
            </a:r>
            <a:endParaRPr lang="ru-RU" dirty="0">
              <a:solidFill>
                <a:srgbClr val="FF0000"/>
              </a:solidFill>
              <a:effectLst/>
              <a:latin typeface="Century" pitchFamily="18" charset="0"/>
              <a:ea typeface="+mj-ea"/>
            </a:endParaRPr>
          </a:p>
        </p:txBody>
      </p:sp>
      <p:sp>
        <p:nvSpPr>
          <p:cNvPr id="132099" name="Rectangle 3">
            <a:extLst>
              <a:ext uri="{FF2B5EF4-FFF2-40B4-BE49-F238E27FC236}">
                <a16:creationId xmlns:a16="http://schemas.microsoft.com/office/drawing/2014/main" id="{B7CD89CD-2F20-4E11-9226-1678C29B65CA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51520" y="548680"/>
            <a:ext cx="8784976" cy="6309320"/>
          </a:xfrm>
        </p:spPr>
        <p:txBody>
          <a:bodyPr>
            <a:normAutofit/>
          </a:bodyPr>
          <a:lstStyle/>
          <a:p>
            <a:pPr marL="357188" indent="-247650" algn="just">
              <a:lnSpc>
                <a:spcPct val="90000"/>
              </a:lnSpc>
              <a:buNone/>
            </a:pPr>
            <a:r>
              <a:rPr lang="ru-RU" sz="2800" b="1" dirty="0">
                <a:solidFill>
                  <a:srgbClr val="660066"/>
                </a:solidFill>
                <a:latin typeface="Times New Roman"/>
                <a:cs typeface="Times New Roman"/>
              </a:rPr>
              <a:t>Природные ресурсы </a:t>
            </a:r>
            <a:r>
              <a:rPr lang="ru-RU" sz="2800" dirty="0">
                <a:latin typeface="Times New Roman"/>
                <a:cs typeface="Times New Roman"/>
              </a:rPr>
              <a:t>- используются как:</a:t>
            </a:r>
          </a:p>
          <a:p>
            <a:pPr marL="357188" indent="-247650" algn="just">
              <a:lnSpc>
                <a:spcPct val="90000"/>
              </a:lnSpc>
              <a:buNone/>
            </a:pPr>
            <a:r>
              <a:rPr lang="ru-RU" sz="2800" dirty="0">
                <a:latin typeface="Times New Roman"/>
                <a:cs typeface="Times New Roman"/>
              </a:rPr>
              <a:t> - </a:t>
            </a:r>
            <a:r>
              <a:rPr lang="ru-RU" sz="2800" b="1" dirty="0">
                <a:latin typeface="Times New Roman"/>
                <a:cs typeface="Times New Roman"/>
              </a:rPr>
              <a:t>средства труда </a:t>
            </a:r>
            <a:r>
              <a:rPr lang="ru-RU" sz="2800" dirty="0">
                <a:latin typeface="Times New Roman"/>
                <a:cs typeface="Times New Roman"/>
              </a:rPr>
              <a:t>(земля, водные пути, вода для орошения),</a:t>
            </a:r>
          </a:p>
          <a:p>
            <a:pPr marL="566738" indent="-457200" algn="just">
              <a:lnSpc>
                <a:spcPct val="90000"/>
              </a:lnSpc>
              <a:buFontTx/>
              <a:buChar char="-"/>
            </a:pPr>
            <a:r>
              <a:rPr lang="ru-RU" sz="2800" b="1" dirty="0">
                <a:latin typeface="Times New Roman"/>
                <a:cs typeface="Times New Roman"/>
              </a:rPr>
              <a:t>источники энергии </a:t>
            </a:r>
            <a:r>
              <a:rPr lang="ru-RU" sz="2800" dirty="0">
                <a:latin typeface="Times New Roman"/>
                <a:cs typeface="Times New Roman"/>
              </a:rPr>
              <a:t>(горючие ископаемые, </a:t>
            </a:r>
            <a:r>
              <a:rPr lang="ru-RU" sz="2800" dirty="0" err="1">
                <a:latin typeface="Times New Roman"/>
                <a:cs typeface="Times New Roman"/>
              </a:rPr>
              <a:t>гидро</a:t>
            </a:r>
            <a:r>
              <a:rPr lang="ru-RU" sz="2800" dirty="0">
                <a:latin typeface="Times New Roman"/>
                <a:cs typeface="Times New Roman"/>
              </a:rPr>
              <a:t>- и ветровая энергия, атомное топливо, </a:t>
            </a:r>
            <a:r>
              <a:rPr lang="ru-RU" sz="2800" dirty="0" err="1">
                <a:latin typeface="Times New Roman"/>
                <a:cs typeface="Times New Roman"/>
              </a:rPr>
              <a:t>биотопливо</a:t>
            </a:r>
            <a:r>
              <a:rPr lang="ru-RU" sz="2800" dirty="0">
                <a:latin typeface="Times New Roman"/>
                <a:cs typeface="Times New Roman"/>
              </a:rPr>
              <a:t> ), </a:t>
            </a:r>
          </a:p>
          <a:p>
            <a:pPr marL="566738" indent="-457200" algn="just">
              <a:lnSpc>
                <a:spcPct val="90000"/>
              </a:lnSpc>
              <a:buFontTx/>
              <a:buChar char="-"/>
            </a:pPr>
            <a:r>
              <a:rPr lang="ru-RU" sz="2800" b="1" dirty="0">
                <a:latin typeface="Times New Roman"/>
                <a:cs typeface="Times New Roman"/>
              </a:rPr>
              <a:t>сырье и материалы </a:t>
            </a:r>
            <a:r>
              <a:rPr lang="ru-RU" sz="2800" dirty="0">
                <a:latin typeface="Times New Roman"/>
                <a:cs typeface="Times New Roman"/>
              </a:rPr>
              <a:t>(полезные ископаемые, леса, биоресурсы, запасы технической воды), </a:t>
            </a:r>
          </a:p>
          <a:p>
            <a:pPr marL="566738" indent="-457200" algn="just">
              <a:lnSpc>
                <a:spcPct val="90000"/>
              </a:lnSpc>
              <a:buFontTx/>
              <a:buChar char="-"/>
            </a:pPr>
            <a:r>
              <a:rPr lang="ru-RU" sz="2800" b="1" dirty="0">
                <a:latin typeface="Times New Roman"/>
                <a:cs typeface="Times New Roman"/>
              </a:rPr>
              <a:t>продукты питания </a:t>
            </a:r>
            <a:r>
              <a:rPr lang="ru-RU" sz="2800" dirty="0">
                <a:latin typeface="Times New Roman"/>
                <a:cs typeface="Times New Roman"/>
              </a:rPr>
              <a:t>(питьевая вода, дикорастущие растения, грибы, продукты охоты и рыболовства),</a:t>
            </a:r>
          </a:p>
          <a:p>
            <a:pPr marL="566738" indent="-457200" algn="just">
              <a:lnSpc>
                <a:spcPct val="90000"/>
              </a:lnSpc>
              <a:buFontTx/>
              <a:buChar char="-"/>
            </a:pPr>
            <a:r>
              <a:rPr lang="ru-RU" sz="2800" b="1" dirty="0">
                <a:latin typeface="Times New Roman"/>
                <a:cs typeface="Times New Roman"/>
              </a:rPr>
              <a:t>объекты рекреации</a:t>
            </a:r>
            <a:r>
              <a:rPr lang="ru-RU" sz="2800" dirty="0">
                <a:latin typeface="Times New Roman"/>
                <a:cs typeface="Times New Roman"/>
              </a:rPr>
              <a:t> (объекты отдыха и здоровья), </a:t>
            </a:r>
          </a:p>
          <a:p>
            <a:pPr marL="566738" indent="-457200" algn="just">
              <a:lnSpc>
                <a:spcPct val="90000"/>
              </a:lnSpc>
              <a:buFontTx/>
              <a:buChar char="-"/>
            </a:pPr>
            <a:r>
              <a:rPr lang="ru-RU" sz="2800" b="1" dirty="0" err="1">
                <a:latin typeface="Times New Roman"/>
                <a:cs typeface="Times New Roman"/>
              </a:rPr>
              <a:t>средозащитные</a:t>
            </a:r>
            <a:r>
              <a:rPr lang="ru-RU" sz="2800" b="1" dirty="0">
                <a:latin typeface="Times New Roman"/>
                <a:cs typeface="Times New Roman"/>
              </a:rPr>
              <a:t> объекты</a:t>
            </a:r>
            <a:r>
              <a:rPr lang="ru-RU" sz="2800" dirty="0">
                <a:latin typeface="Times New Roman"/>
                <a:cs typeface="Times New Roman"/>
              </a:rPr>
              <a:t> (ООПТ: заповедники и </a:t>
            </a:r>
            <a:r>
              <a:rPr lang="ru-RU" sz="2800" dirty="0" err="1">
                <a:latin typeface="Times New Roman"/>
                <a:cs typeface="Times New Roman"/>
              </a:rPr>
              <a:t>тд</a:t>
            </a:r>
            <a:endParaRPr lang="ru-RU" sz="2800" dirty="0">
              <a:latin typeface="Times New Roman"/>
              <a:cs typeface="Times New Roman"/>
            </a:endParaRPr>
          </a:p>
          <a:p>
            <a:pPr marL="357188" indent="-247650">
              <a:lnSpc>
                <a:spcPct val="90000"/>
              </a:lnSpc>
              <a:buNone/>
            </a:pPr>
            <a:endParaRPr lang="ru-RU" sz="2400" dirty="0">
              <a:latin typeface="Times New Roman"/>
              <a:cs typeface="Times New Roman"/>
            </a:endParaRPr>
          </a:p>
        </p:txBody>
      </p:sp>
      <p:pic>
        <p:nvPicPr>
          <p:cNvPr id="5" name="Picture 8" descr="prirodnie_resursi_Japan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6296" y="5567432"/>
            <a:ext cx="1812234" cy="1290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6" descr="Modern_windmills_3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5647278"/>
            <a:ext cx="1481347" cy="1220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5" descr="017fdc9cd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88315" y="5676134"/>
            <a:ext cx="1333648" cy="11818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 descr="neft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4380" y="5676134"/>
            <a:ext cx="1805704" cy="12047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22545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098" name="Rectangle 2">
            <a:extLst>
              <a:ext uri="{FF2B5EF4-FFF2-40B4-BE49-F238E27FC236}">
                <a16:creationId xmlns:a16="http://schemas.microsoft.com/office/drawing/2014/main" id="{D058A530-BC06-4BDD-9AD9-9CC4EB1DB904}"/>
              </a:ext>
            </a:extLst>
          </p:cNvPr>
          <p:cNvSpPr>
            <a:spLocks noGrp="1" noRot="1" noChangeArrowheads="1"/>
          </p:cNvSpPr>
          <p:nvPr>
            <p:ph type="title"/>
          </p:nvPr>
        </p:nvSpPr>
        <p:spPr>
          <a:xfrm>
            <a:off x="539552" y="116632"/>
            <a:ext cx="8147248" cy="720080"/>
          </a:xfrm>
        </p:spPr>
        <p:txBody>
          <a:bodyPr>
            <a:normAutofit/>
            <a:scene3d>
              <a:camera prst="orthographicFront"/>
              <a:lightRig rig="soft" dir="t"/>
            </a:scene3d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dirty="0">
                <a:solidFill>
                  <a:srgbClr val="FF0000"/>
                </a:solidFill>
                <a:latin typeface="Century" pitchFamily="18" charset="0"/>
                <a:ea typeface="+mj-ea"/>
              </a:rPr>
              <a:t>Природные ресурсы</a:t>
            </a:r>
            <a:endParaRPr lang="ru-RU" dirty="0">
              <a:solidFill>
                <a:srgbClr val="FF0000"/>
              </a:solidFill>
              <a:effectLst/>
              <a:latin typeface="Century" pitchFamily="18" charset="0"/>
              <a:ea typeface="+mj-ea"/>
            </a:endParaRPr>
          </a:p>
        </p:txBody>
      </p:sp>
      <p:sp>
        <p:nvSpPr>
          <p:cNvPr id="132099" name="Rectangle 3">
            <a:extLst>
              <a:ext uri="{FF2B5EF4-FFF2-40B4-BE49-F238E27FC236}">
                <a16:creationId xmlns:a16="http://schemas.microsoft.com/office/drawing/2014/main" id="{B7CD89CD-2F20-4E11-9226-1678C29B65CA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51520" y="908720"/>
            <a:ext cx="8784976" cy="5949280"/>
          </a:xfrm>
        </p:spPr>
        <p:txBody>
          <a:bodyPr>
            <a:normAutofit/>
          </a:bodyPr>
          <a:lstStyle/>
          <a:p>
            <a:pPr marL="357188" indent="-247650">
              <a:lnSpc>
                <a:spcPct val="90000"/>
              </a:lnSpc>
              <a:buNone/>
            </a:pPr>
            <a:r>
              <a:rPr lang="ru-RU" sz="2800" b="1" dirty="0">
                <a:solidFill>
                  <a:srgbClr val="000000"/>
                </a:solidFill>
                <a:latin typeface="Times New Roman"/>
                <a:cs typeface="Times New Roman"/>
              </a:rPr>
              <a:t>Деление ресурсов по какому-то признаку весьма условно, </a:t>
            </a:r>
            <a:r>
              <a:rPr lang="ru-RU" sz="2800" i="1" dirty="0">
                <a:solidFill>
                  <a:srgbClr val="000000"/>
                </a:solidFill>
                <a:latin typeface="Times New Roman"/>
                <a:cs typeface="Times New Roman"/>
              </a:rPr>
              <a:t>поскольку один и тот же ресурс, например, вода в озере, может быть использован как для промышленных, сельскохозяйственных и рыбоводческих нужд, так и для рекреационных целей или просто имеет большую эстетическую ценность</a:t>
            </a:r>
            <a:r>
              <a:rPr lang="ru-RU" sz="2800" dirty="0">
                <a:solidFill>
                  <a:srgbClr val="000000"/>
                </a:solidFill>
                <a:latin typeface="Times New Roman"/>
                <a:cs typeface="Times New Roman"/>
              </a:rPr>
              <a:t>.</a:t>
            </a:r>
          </a:p>
          <a:p>
            <a:pPr marL="357188" indent="-247650">
              <a:lnSpc>
                <a:spcPct val="90000"/>
              </a:lnSpc>
              <a:buNone/>
            </a:pPr>
            <a:endParaRPr lang="ru-RU" sz="3200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42633745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19821577"/>
              </p:ext>
            </p:extLst>
          </p:nvPr>
        </p:nvGraphicFramePr>
        <p:xfrm>
          <a:off x="179512" y="-27247"/>
          <a:ext cx="8856984" cy="312997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85698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135459"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cs typeface="Times New Roman"/>
                        </a:rPr>
                        <a:t>КЛАССИФИКАЦИЯ ПРИРОДНЫХ РЕСУРСОВ</a:t>
                      </a:r>
                    </a:p>
                  </a:txBody>
                  <a:tcPr marL="68580" marR="6858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0132">
                <a:tc>
                  <a:txBody>
                    <a:bodyPr/>
                    <a:lstStyle/>
                    <a:p>
                      <a:pPr algn="ctr">
                        <a:lnSpc>
                          <a:spcPct val="65000"/>
                        </a:lnSpc>
                      </a:pPr>
                      <a:r>
                        <a:rPr lang="ru-RU" sz="3200" b="1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cs typeface="Times New Roman"/>
                        </a:rPr>
                        <a:t>По принадлежности</a:t>
                      </a:r>
                      <a:r>
                        <a:rPr lang="ru-RU" sz="3200" b="1" baseline="0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cs typeface="Times New Roman"/>
                        </a:rPr>
                        <a:t> компоненту природы</a:t>
                      </a:r>
                      <a:r>
                        <a:rPr lang="ru-RU" sz="3200" b="1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cs typeface="Times New Roman"/>
                        </a:rPr>
                        <a:t>:</a:t>
                      </a:r>
                    </a:p>
                  </a:txBody>
                  <a:tcPr marL="68580" marR="6858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66841"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ru-RU" sz="2400" b="1" dirty="0"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cs typeface="Times New Roman"/>
                        </a:rPr>
                        <a:t>(Ресурсы</a:t>
                      </a:r>
                      <a:r>
                        <a:rPr lang="ru-RU" sz="2400" b="1" baseline="0" dirty="0"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lang="ru-RU" sz="2400" b="1" baseline="0" dirty="0" err="1">
                          <a:solidFill>
                            <a:srgbClr val="008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cs typeface="Times New Roman"/>
                        </a:rPr>
                        <a:t>биосферы:</a:t>
                      </a:r>
                      <a:r>
                        <a:rPr lang="ru-RU" sz="2400" b="1" dirty="0" err="1">
                          <a:solidFill>
                            <a:srgbClr val="008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cs typeface="Times New Roman"/>
                        </a:rPr>
                        <a:t>литосферы</a:t>
                      </a:r>
                      <a:r>
                        <a:rPr lang="ru-RU" sz="2400" b="1" dirty="0">
                          <a:solidFill>
                            <a:srgbClr val="008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cs typeface="Times New Roman"/>
                        </a:rPr>
                        <a:t>,</a:t>
                      </a:r>
                      <a:r>
                        <a:rPr lang="ru-RU" sz="2400" b="1" baseline="0" dirty="0">
                          <a:solidFill>
                            <a:srgbClr val="008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cs typeface="Times New Roman"/>
                        </a:rPr>
                        <a:t> гидросферы, атмосферы,</a:t>
                      </a:r>
                      <a:r>
                        <a:rPr lang="ru-RU" sz="2400" b="1" baseline="0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cs typeface="Times New Roman"/>
                        </a:rPr>
                        <a:t>)</a:t>
                      </a:r>
                      <a:endParaRPr lang="ru-RU" sz="2400" b="1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cs typeface="Times New Roman"/>
                      </a:endParaRPr>
                    </a:p>
                  </a:txBody>
                  <a:tcPr marL="68580" marR="6858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92921">
                <a:tc>
                  <a:txBody>
                    <a:bodyPr/>
                    <a:lstStyle/>
                    <a:p>
                      <a:pPr algn="ctr">
                        <a:lnSpc>
                          <a:spcPct val="65000"/>
                        </a:lnSpc>
                      </a:pPr>
                      <a:endParaRPr lang="ru-RU" sz="3200" b="1" dirty="0">
                        <a:solidFill>
                          <a:srgbClr val="C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65000"/>
                        </a:lnSpc>
                      </a:pPr>
                      <a:endParaRPr lang="ru-RU" sz="3200" b="1" dirty="0">
                        <a:solidFill>
                          <a:srgbClr val="C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cs typeface="Times New Roman"/>
                      </a:endParaRPr>
                    </a:p>
                  </a:txBody>
                  <a:tcPr marL="68580" marR="6858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66841"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endParaRPr lang="ru-RU" sz="2400" b="1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68580" marR="6858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12" name="Прямоугольник 11"/>
          <p:cNvSpPr/>
          <p:nvPr/>
        </p:nvSpPr>
        <p:spPr>
          <a:xfrm>
            <a:off x="1137873" y="2132858"/>
            <a:ext cx="6948011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dirty="0">
                <a:ln w="0"/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/>
                <a:cs typeface="Times New Roman"/>
              </a:rPr>
              <a:t>Виды природных ресурсов мира</a:t>
            </a: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971600" y="2996952"/>
            <a:ext cx="1728192" cy="792088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ru-RU" dirty="0">
                <a:latin typeface="Times New Roman"/>
                <a:cs typeface="Times New Roman"/>
              </a:rPr>
              <a:t>Минеральные </a:t>
            </a:r>
          </a:p>
          <a:p>
            <a:pPr algn="ctr"/>
            <a:r>
              <a:rPr lang="ru-RU" sz="1050" dirty="0">
                <a:latin typeface="Times New Roman"/>
                <a:cs typeface="Times New Roman"/>
              </a:rPr>
              <a:t>(</a:t>
            </a:r>
            <a:r>
              <a:rPr lang="ru-RU" sz="1200" dirty="0">
                <a:latin typeface="Times New Roman"/>
                <a:cs typeface="Times New Roman"/>
              </a:rPr>
              <a:t>полезные ископаемые )</a:t>
            </a: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3761910" y="3003089"/>
            <a:ext cx="1602178" cy="720080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ru-RU" dirty="0">
                <a:latin typeface="Times New Roman"/>
                <a:cs typeface="Times New Roman"/>
              </a:rPr>
              <a:t>Водные</a:t>
            </a:r>
          </a:p>
          <a:p>
            <a:pPr algn="ctr"/>
            <a:r>
              <a:rPr lang="ru-RU" dirty="0">
                <a:latin typeface="Times New Roman"/>
                <a:cs typeface="Times New Roman"/>
              </a:rPr>
              <a:t>(воды суши)</a:t>
            </a: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6372200" y="2996952"/>
            <a:ext cx="1725192" cy="720080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ru-RU" dirty="0">
                <a:latin typeface="Times New Roman"/>
                <a:cs typeface="Times New Roman"/>
              </a:rPr>
              <a:t>Земельные</a:t>
            </a:r>
          </a:p>
          <a:p>
            <a:pPr algn="ctr"/>
            <a:r>
              <a:rPr lang="ru-RU" sz="1200" dirty="0">
                <a:latin typeface="Times New Roman"/>
                <a:cs typeface="Times New Roman"/>
              </a:rPr>
              <a:t>(земельный фонд)</a:t>
            </a: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2627784" y="3966086"/>
            <a:ext cx="1800200" cy="831066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ru-RU" dirty="0">
                <a:latin typeface="Times New Roman"/>
                <a:cs typeface="Times New Roman"/>
              </a:rPr>
              <a:t>Биологические </a:t>
            </a:r>
          </a:p>
          <a:p>
            <a:pPr algn="ctr"/>
            <a:r>
              <a:rPr lang="ru-RU" sz="1400" dirty="0">
                <a:latin typeface="Times New Roman"/>
                <a:cs typeface="Times New Roman"/>
              </a:rPr>
              <a:t>(биомасса Земли)</a:t>
            </a: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5148064" y="3933056"/>
            <a:ext cx="1494166" cy="864096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ru-RU" dirty="0">
                <a:latin typeface="Times New Roman"/>
                <a:cs typeface="Times New Roman"/>
              </a:rPr>
              <a:t>Ресурсы Мирового океана</a:t>
            </a: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323528" y="4797152"/>
            <a:ext cx="1837631" cy="720080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ru-RU" dirty="0">
                <a:latin typeface="Times New Roman"/>
                <a:cs typeface="Times New Roman"/>
              </a:rPr>
              <a:t>Климатические</a:t>
            </a:r>
          </a:p>
          <a:p>
            <a:pPr algn="ctr"/>
            <a:r>
              <a:rPr lang="ru-RU" sz="1400" dirty="0">
                <a:latin typeface="Times New Roman"/>
                <a:cs typeface="Times New Roman"/>
              </a:rPr>
              <a:t>( тепло, ветер, свет)  </a:t>
            </a: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3635896" y="4998914"/>
            <a:ext cx="2160240" cy="950366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ru-RU" dirty="0">
                <a:latin typeface="Times New Roman"/>
                <a:cs typeface="Times New Roman"/>
              </a:rPr>
              <a:t>Космические </a:t>
            </a:r>
          </a:p>
          <a:p>
            <a:pPr algn="ctr"/>
            <a:r>
              <a:rPr lang="ru-RU" sz="1400" dirty="0">
                <a:latin typeface="Times New Roman"/>
                <a:cs typeface="Times New Roman"/>
              </a:rPr>
              <a:t>(солнечная радиация;</a:t>
            </a:r>
          </a:p>
          <a:p>
            <a:pPr algn="ctr"/>
            <a:r>
              <a:rPr lang="ru-RU" sz="1400" dirty="0">
                <a:latin typeface="Times New Roman"/>
                <a:cs typeface="Times New Roman"/>
              </a:rPr>
              <a:t>энергия морских приливов и отливов) </a:t>
            </a: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6732240" y="4869160"/>
            <a:ext cx="1944216" cy="720080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ru-RU" dirty="0">
                <a:latin typeface="Times New Roman"/>
                <a:cs typeface="Times New Roman"/>
              </a:rPr>
              <a:t>Рекреационные</a:t>
            </a:r>
          </a:p>
          <a:p>
            <a:pPr algn="ctr"/>
            <a:r>
              <a:rPr lang="ru-RU" sz="1200" dirty="0">
                <a:latin typeface="Times New Roman"/>
                <a:cs typeface="Times New Roman"/>
              </a:rPr>
              <a:t>(ресурсы отдыха и туризма ) </a:t>
            </a:r>
          </a:p>
        </p:txBody>
      </p:sp>
      <p:cxnSp>
        <p:nvCxnSpPr>
          <p:cNvPr id="22" name="Прямая со стрелкой 21"/>
          <p:cNvCxnSpPr/>
          <p:nvPr/>
        </p:nvCxnSpPr>
        <p:spPr>
          <a:xfrm flipH="1">
            <a:off x="2661507" y="2680854"/>
            <a:ext cx="162018" cy="249054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/>
          <p:nvPr/>
        </p:nvCxnSpPr>
        <p:spPr>
          <a:xfrm>
            <a:off x="4517994" y="2680854"/>
            <a:ext cx="0" cy="316098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6" name="Прямая со стрелкой 25"/>
          <p:cNvCxnSpPr/>
          <p:nvPr/>
        </p:nvCxnSpPr>
        <p:spPr>
          <a:xfrm>
            <a:off x="5922151" y="2680854"/>
            <a:ext cx="290314" cy="249054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8" name="Прямая со стрелкой 27"/>
          <p:cNvCxnSpPr/>
          <p:nvPr/>
        </p:nvCxnSpPr>
        <p:spPr>
          <a:xfrm>
            <a:off x="3343302" y="2838903"/>
            <a:ext cx="0" cy="909976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0" name="Прямая со стрелкой 29"/>
          <p:cNvCxnSpPr/>
          <p:nvPr/>
        </p:nvCxnSpPr>
        <p:spPr>
          <a:xfrm>
            <a:off x="5796136" y="2780928"/>
            <a:ext cx="0" cy="1081861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2" name="Прямая со стрелкой 31"/>
          <p:cNvCxnSpPr/>
          <p:nvPr/>
        </p:nvCxnSpPr>
        <p:spPr>
          <a:xfrm flipH="1">
            <a:off x="2195736" y="4077072"/>
            <a:ext cx="303753" cy="471026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4" name="Прямая со стрелкой 33"/>
          <p:cNvCxnSpPr/>
          <p:nvPr/>
        </p:nvCxnSpPr>
        <p:spPr>
          <a:xfrm>
            <a:off x="4644008" y="3789040"/>
            <a:ext cx="0" cy="1085084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6" name="Прямая со стрелкой 35"/>
          <p:cNvCxnSpPr/>
          <p:nvPr/>
        </p:nvCxnSpPr>
        <p:spPr>
          <a:xfrm>
            <a:off x="6804248" y="3789040"/>
            <a:ext cx="756084" cy="937287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213892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r"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>
                <a:latin typeface="Times New Roman"/>
                <a:cs typeface="Times New Roman"/>
              </a:rPr>
              <a:t>По исчерпаемости</a:t>
            </a:r>
          </a:p>
        </p:txBody>
      </p:sp>
      <p:cxnSp>
        <p:nvCxnSpPr>
          <p:cNvPr id="5" name="Прямая со стрелкой 4"/>
          <p:cNvCxnSpPr/>
          <p:nvPr/>
        </p:nvCxnSpPr>
        <p:spPr>
          <a:xfrm flipH="1">
            <a:off x="2519772" y="1124744"/>
            <a:ext cx="972108" cy="1008112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6" name="Прямая со стрелкой 5"/>
          <p:cNvCxnSpPr/>
          <p:nvPr/>
        </p:nvCxnSpPr>
        <p:spPr>
          <a:xfrm>
            <a:off x="5142942" y="1124744"/>
            <a:ext cx="941226" cy="108012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9" name="Прямоугольник 8"/>
          <p:cNvSpPr/>
          <p:nvPr/>
        </p:nvSpPr>
        <p:spPr>
          <a:xfrm>
            <a:off x="1475656" y="2204864"/>
            <a:ext cx="2090236" cy="40011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cs typeface="Times New Roman"/>
              </a:rPr>
              <a:t>Исчерпаемые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5087896" y="2276872"/>
            <a:ext cx="2404174" cy="40011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cs typeface="Times New Roman"/>
              </a:rPr>
              <a:t>Неисчерпаемые</a:t>
            </a:r>
          </a:p>
        </p:txBody>
      </p:sp>
      <p:cxnSp>
        <p:nvCxnSpPr>
          <p:cNvPr id="12" name="Прямая со стрелкой 11"/>
          <p:cNvCxnSpPr/>
          <p:nvPr/>
        </p:nvCxnSpPr>
        <p:spPr>
          <a:xfrm>
            <a:off x="1817695" y="2562057"/>
            <a:ext cx="1861" cy="506905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>
            <a:off x="6804248" y="2708920"/>
            <a:ext cx="360040" cy="288032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7" name="Прямоугольник 16"/>
          <p:cNvSpPr/>
          <p:nvPr/>
        </p:nvSpPr>
        <p:spPr>
          <a:xfrm>
            <a:off x="6372200" y="3068960"/>
            <a:ext cx="2304256" cy="207236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algn="ctr">
              <a:lnSpc>
                <a:spcPct val="80000"/>
              </a:lnSpc>
            </a:pP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cs typeface="Times New Roman"/>
              </a:rPr>
              <a:t>Энергия Солнца</a:t>
            </a:r>
          </a:p>
          <a:p>
            <a:pPr lvl="0" algn="ctr">
              <a:lnSpc>
                <a:spcPct val="80000"/>
              </a:lnSpc>
            </a:pP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cs typeface="Times New Roman"/>
              </a:rPr>
              <a:t>Энергия ветра</a:t>
            </a:r>
          </a:p>
          <a:p>
            <a:pPr lvl="0" algn="ctr">
              <a:lnSpc>
                <a:spcPct val="80000"/>
              </a:lnSpc>
            </a:pP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cs typeface="Times New Roman"/>
              </a:rPr>
              <a:t>Энергия воды (приливы и отливы, течения)</a:t>
            </a:r>
          </a:p>
          <a:p>
            <a:pPr lvl="0" algn="ctr">
              <a:lnSpc>
                <a:spcPct val="80000"/>
              </a:lnSpc>
            </a:pP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cs typeface="Times New Roman"/>
              </a:rPr>
              <a:t>Климатические</a:t>
            </a:r>
          </a:p>
          <a:p>
            <a:pPr lvl="0" algn="ctr">
              <a:lnSpc>
                <a:spcPct val="80000"/>
              </a:lnSpc>
            </a:pP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cs typeface="Times New Roman"/>
              </a:rPr>
              <a:t>Атмосферный воздух</a:t>
            </a:r>
          </a:p>
        </p:txBody>
      </p:sp>
      <p:sp>
        <p:nvSpPr>
          <p:cNvPr id="18" name="Прямоугольник 17"/>
          <p:cNvSpPr/>
          <p:nvPr/>
        </p:nvSpPr>
        <p:spPr>
          <a:xfrm>
            <a:off x="325565" y="3212976"/>
            <a:ext cx="2857257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cs typeface="Times New Roman"/>
              </a:rPr>
              <a:t>Невозобновляемые</a:t>
            </a:r>
          </a:p>
          <a:p>
            <a:pPr algn="ctr">
              <a:lnSpc>
                <a:spcPct val="80000"/>
              </a:lnSpc>
            </a:pPr>
            <a:r>
              <a:rPr lang="ru-RU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cs typeface="Times New Roman"/>
              </a:rPr>
              <a:t>ресурсы</a:t>
            </a:r>
          </a:p>
        </p:txBody>
      </p:sp>
      <p:cxnSp>
        <p:nvCxnSpPr>
          <p:cNvPr id="20" name="Прямая со стрелкой 19"/>
          <p:cNvCxnSpPr/>
          <p:nvPr/>
        </p:nvCxnSpPr>
        <p:spPr>
          <a:xfrm>
            <a:off x="2987824" y="2708920"/>
            <a:ext cx="747901" cy="526656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3" name="Прямоугольник 22"/>
          <p:cNvSpPr/>
          <p:nvPr/>
        </p:nvSpPr>
        <p:spPr>
          <a:xfrm>
            <a:off x="3280742" y="3212976"/>
            <a:ext cx="2522742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cs typeface="Times New Roman"/>
              </a:rPr>
              <a:t>Возобновляемые</a:t>
            </a:r>
          </a:p>
          <a:p>
            <a:pPr algn="ctr">
              <a:lnSpc>
                <a:spcPct val="80000"/>
              </a:lnSpc>
            </a:pPr>
            <a:r>
              <a:rPr lang="ru-RU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cs typeface="Times New Roman"/>
              </a:rPr>
              <a:t>ресурсы</a:t>
            </a:r>
            <a:endParaRPr lang="ru-RU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/>
              <a:cs typeface="Times New Roman"/>
            </a:endParaRPr>
          </a:p>
        </p:txBody>
      </p:sp>
      <p:cxnSp>
        <p:nvCxnSpPr>
          <p:cNvPr id="26" name="Прямая со стрелкой 25"/>
          <p:cNvCxnSpPr/>
          <p:nvPr/>
        </p:nvCxnSpPr>
        <p:spPr>
          <a:xfrm>
            <a:off x="1979712" y="3861048"/>
            <a:ext cx="0" cy="455558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8" name="Прямая со стрелкой 27"/>
          <p:cNvCxnSpPr/>
          <p:nvPr/>
        </p:nvCxnSpPr>
        <p:spPr>
          <a:xfrm>
            <a:off x="4427984" y="4005064"/>
            <a:ext cx="0" cy="384545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2" name="Прямоугольник 31"/>
          <p:cNvSpPr/>
          <p:nvPr/>
        </p:nvSpPr>
        <p:spPr>
          <a:xfrm>
            <a:off x="3336796" y="4378054"/>
            <a:ext cx="2171308" cy="157992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cs typeface="Times New Roman"/>
              </a:rPr>
              <a:t>Почва;</a:t>
            </a:r>
          </a:p>
          <a:p>
            <a:pPr algn="ctr">
              <a:lnSpc>
                <a:spcPct val="80000"/>
              </a:lnSpc>
            </a:pP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cs typeface="Times New Roman"/>
              </a:rPr>
              <a:t>растительный мир;</a:t>
            </a:r>
          </a:p>
          <a:p>
            <a:pPr algn="ctr">
              <a:lnSpc>
                <a:spcPct val="80000"/>
              </a:lnSpc>
            </a:pP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cs typeface="Times New Roman"/>
              </a:rPr>
              <a:t>животный мир</a:t>
            </a:r>
          </a:p>
          <a:p>
            <a:pPr algn="ctr">
              <a:lnSpc>
                <a:spcPct val="80000"/>
              </a:lnSpc>
            </a:pP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cs typeface="Times New Roman"/>
              </a:rPr>
              <a:t>пресная вода;</a:t>
            </a:r>
          </a:p>
          <a:p>
            <a:pPr algn="ctr">
              <a:lnSpc>
                <a:spcPct val="80000"/>
              </a:lnSpc>
            </a:pPr>
            <a:endParaRPr lang="ru-RU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/>
              <a:cs typeface="Times New Roman"/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323529" y="4378056"/>
            <a:ext cx="2953934" cy="181588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sz="2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cs typeface="Times New Roman"/>
              </a:rPr>
              <a:t>Минеральные:</a:t>
            </a:r>
          </a:p>
          <a:p>
            <a:pPr algn="ctr">
              <a:lnSpc>
                <a:spcPct val="80000"/>
              </a:lnSpc>
            </a:pPr>
            <a:r>
              <a:rPr lang="ru-RU" sz="2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cs typeface="Times New Roman"/>
              </a:rPr>
              <a:t>Рудные: 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cs typeface="Times New Roman"/>
              </a:rPr>
              <a:t>руды черных и цветных металлов</a:t>
            </a:r>
          </a:p>
          <a:p>
            <a:pPr algn="ctr">
              <a:lnSpc>
                <a:spcPct val="80000"/>
              </a:lnSpc>
            </a:pPr>
            <a:r>
              <a:rPr lang="ru-RU" sz="2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cs typeface="Times New Roman"/>
              </a:rPr>
              <a:t>Нерудные: 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cs typeface="Times New Roman"/>
              </a:rPr>
              <a:t>нефть, газ, уголь</a:t>
            </a:r>
          </a:p>
          <a:p>
            <a:pPr algn="ctr">
              <a:lnSpc>
                <a:spcPct val="80000"/>
              </a:lnSpc>
            </a:pPr>
            <a:r>
              <a:rPr lang="ru-RU" sz="2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cs typeface="Times New Roman"/>
              </a:rPr>
              <a:t>Строительные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cs typeface="Times New Roman"/>
              </a:rPr>
              <a:t> (песок, глина, известняк</a:t>
            </a:r>
          </a:p>
        </p:txBody>
      </p:sp>
    </p:spTree>
    <p:extLst>
      <p:ext uri="{BB962C8B-B14F-4D97-AF65-F5344CB8AC3E}">
        <p14:creationId xmlns:p14="http://schemas.microsoft.com/office/powerpoint/2010/main" val="27222436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r"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1628775"/>
            <a:ext cx="8229600" cy="2376488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>
                <a:ln w="0"/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/>
                <a:cs typeface="Times New Roman"/>
              </a:rPr>
              <a:t>Виды природных ресурсов </a:t>
            </a:r>
            <a:br>
              <a:rPr lang="ru-RU" sz="3600" b="1" dirty="0">
                <a:ln w="0"/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/>
                <a:cs typeface="Times New Roman"/>
              </a:rPr>
            </a:br>
            <a:r>
              <a:rPr lang="ru-RU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cs typeface="Times New Roman"/>
              </a:rPr>
              <a:t>По принадлежности компоненту природы</a:t>
            </a:r>
            <a:br>
              <a:rPr lang="ru-RU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cs typeface="Times New Roman"/>
              </a:rPr>
            </a:br>
            <a:endParaRPr lang="ru-RU" sz="3600" dirty="0">
              <a:solidFill>
                <a:schemeClr val="bg2">
                  <a:lumMod val="25000"/>
                </a:schemeClr>
              </a:solidFill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91366644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74638"/>
            <a:ext cx="8229600" cy="562074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>
                <a:solidFill>
                  <a:srgbClr val="0070C0"/>
                </a:solidFill>
                <a:latin typeface="Times New Roman"/>
                <a:cs typeface="Times New Roman"/>
              </a:rPr>
              <a:t>Минеральные ресурсы (полезные ископаемые</a:t>
            </a:r>
            <a:r>
              <a:rPr lang="ru-RU" dirty="0">
                <a:solidFill>
                  <a:schemeClr val="bg2">
                    <a:lumMod val="25000"/>
                  </a:schemeClr>
                </a:solidFill>
                <a:latin typeface="Times New Roman"/>
                <a:cs typeface="Times New Roman"/>
              </a:rPr>
              <a:t>)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980728"/>
            <a:ext cx="9144000" cy="587727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>
                <a:latin typeface="Times New Roman"/>
                <a:cs typeface="Times New Roman"/>
              </a:rPr>
              <a:t>Все пригодные для использования составляющие литосферы (полезные ископаемые).</a:t>
            </a:r>
          </a:p>
          <a:p>
            <a:r>
              <a:rPr lang="ru-RU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/>
                <a:cs typeface="Times New Roman"/>
              </a:rPr>
              <a:t> </a:t>
            </a:r>
            <a:r>
              <a:rPr lang="ru-RU" sz="2400" b="1" dirty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/>
                <a:cs typeface="Times New Roman"/>
              </a:rPr>
              <a:t>Особенности всех видов минеральных ресурсов – их </a:t>
            </a:r>
            <a:r>
              <a:rPr lang="ru-RU" sz="2400" b="1" dirty="0" err="1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/>
                <a:cs typeface="Times New Roman"/>
              </a:rPr>
              <a:t>невозобновимость</a:t>
            </a:r>
            <a:r>
              <a:rPr lang="ru-RU" sz="2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/>
                <a:cs typeface="Times New Roman"/>
              </a:rPr>
              <a:t>, хотя их образование происходит непрерывно.</a:t>
            </a:r>
          </a:p>
          <a:p>
            <a:pPr marL="0" indent="0">
              <a:buNone/>
            </a:pPr>
            <a:r>
              <a:rPr lang="ru-RU" sz="2800" b="1" dirty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/>
                <a:cs typeface="Times New Roman"/>
              </a:rPr>
              <a:t>Полезные ископаемые  </a:t>
            </a:r>
            <a:r>
              <a:rPr lang="ru-RU" sz="2800" dirty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/>
                <a:cs typeface="Times New Roman"/>
              </a:rPr>
              <a:t>- это минеральные образования земной коры, химический состав и физические свойства которых позволяют их эффективно использовать в жизнедеятельности человека.</a:t>
            </a:r>
            <a:br>
              <a:rPr lang="ru-RU" sz="2800" dirty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/>
                <a:cs typeface="Times New Roman"/>
              </a:rPr>
            </a:br>
            <a:endParaRPr lang="ru-RU" sz="2800" dirty="0">
              <a:ln w="1905"/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/>
              <a:cs typeface="Times New Roman"/>
            </a:endParaRPr>
          </a:p>
          <a:p>
            <a:pPr marL="0" indent="0">
              <a:buNone/>
            </a:pPr>
            <a:r>
              <a:rPr lang="ru-RU" sz="2400" b="1" dirty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/>
                <a:cs typeface="Times New Roman"/>
              </a:rPr>
              <a:t>Они бывают:</a:t>
            </a:r>
          </a:p>
          <a:p>
            <a:r>
              <a:rPr lang="ru-RU" sz="2400" b="1" dirty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/>
                <a:cs typeface="Times New Roman"/>
              </a:rPr>
              <a:t>Твердые (угли, руды, нерудное сырье)</a:t>
            </a:r>
          </a:p>
          <a:p>
            <a:r>
              <a:rPr lang="ru-RU" sz="2400" b="1" dirty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/>
                <a:cs typeface="Times New Roman"/>
              </a:rPr>
              <a:t>Жидкие ( нефть, минеральные воды)</a:t>
            </a:r>
          </a:p>
          <a:p>
            <a:r>
              <a:rPr lang="ru-RU" sz="2400" b="1" dirty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/>
                <a:cs typeface="Times New Roman"/>
              </a:rPr>
              <a:t>Газообразные ( природные горючие газы и инертные газы)</a:t>
            </a:r>
            <a:endParaRPr lang="ru-RU" sz="2400" dirty="0">
              <a:latin typeface="Times New Roman"/>
              <a:cs typeface="Times New Roman"/>
            </a:endParaRPr>
          </a:p>
          <a:p>
            <a:pPr marL="0" indent="0">
              <a:buNone/>
            </a:pPr>
            <a:endParaRPr lang="ru-RU" sz="2800" dirty="0">
              <a:latin typeface="Tahoma" charset="0"/>
              <a:cs typeface="Lucida Sans Unicode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0241101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5700</TotalTime>
  <Words>1468</Words>
  <Application>Microsoft Office PowerPoint</Application>
  <PresentationFormat>Экран (4:3)</PresentationFormat>
  <Paragraphs>183</Paragraphs>
  <Slides>26</Slides>
  <Notes>4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35" baseType="lpstr">
      <vt:lpstr>Arial</vt:lpstr>
      <vt:lpstr>Calibri</vt:lpstr>
      <vt:lpstr>Calibri Light</vt:lpstr>
      <vt:lpstr>Century</vt:lpstr>
      <vt:lpstr>Tahoma</vt:lpstr>
      <vt:lpstr>Times New Roman</vt:lpstr>
      <vt:lpstr>Wingdings</vt:lpstr>
      <vt:lpstr>Тема Office</vt:lpstr>
      <vt:lpstr>Document</vt:lpstr>
      <vt:lpstr>Природные ресурсы. Классификация</vt:lpstr>
      <vt:lpstr>Природные ресурсы</vt:lpstr>
      <vt:lpstr>Природные ресурсы</vt:lpstr>
      <vt:lpstr>Природные ресурсы</vt:lpstr>
      <vt:lpstr>Природные ресурсы</vt:lpstr>
      <vt:lpstr>Презентация PowerPoint</vt:lpstr>
      <vt:lpstr>По исчерпаемости</vt:lpstr>
      <vt:lpstr>Виды природных ресурсов  По принадлежности компоненту природы </vt:lpstr>
      <vt:lpstr>Минеральные ресурсы (полезные ископаемые)</vt:lpstr>
      <vt:lpstr>Водные ресурсы (воды суши)</vt:lpstr>
      <vt:lpstr>Главные потребители пресной воды</vt:lpstr>
      <vt:lpstr>Земельные ресурсы</vt:lpstr>
      <vt:lpstr>БИОЛОГИЧЕСКИЕ РЕСУРСЫ (БИОРЕСУРСЫ)</vt:lpstr>
      <vt:lpstr>Лесные ресурсы</vt:lpstr>
      <vt:lpstr>Мировой океан как природный ресурс</vt:lpstr>
      <vt:lpstr>Климатические ресурсы (альтернативные) источники энергии</vt:lpstr>
      <vt:lpstr>РЕКРЕАЦИОННЫЕ  РЕСУРСЫ</vt:lpstr>
      <vt:lpstr>Рекреационные  ресурсы</vt:lpstr>
      <vt:lpstr>Классификация природных ресурсов по ограниченности (Исчерпаемости)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за внимание!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Владимир Мельниченко</dc:creator>
  <cp:lastModifiedBy>PC</cp:lastModifiedBy>
  <cp:revision>110</cp:revision>
  <dcterms:created xsi:type="dcterms:W3CDTF">2017-09-02T01:07:49Z</dcterms:created>
  <dcterms:modified xsi:type="dcterms:W3CDTF">2025-09-24T10:11:51Z</dcterms:modified>
</cp:coreProperties>
</file>