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7" r:id="rId4"/>
    <p:sldId id="259" r:id="rId5"/>
    <p:sldId id="274" r:id="rId6"/>
    <p:sldId id="268" r:id="rId7"/>
    <p:sldId id="273" r:id="rId8"/>
    <p:sldId id="257" r:id="rId9"/>
    <p:sldId id="269" r:id="rId10"/>
    <p:sldId id="271" r:id="rId11"/>
    <p:sldId id="275" r:id="rId12"/>
    <p:sldId id="260" r:id="rId13"/>
    <p:sldId id="276" r:id="rId14"/>
    <p:sldId id="262" r:id="rId15"/>
    <p:sldId id="270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7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7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4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2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5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0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2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0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1BDC-4BF3-4E7F-BD77-890EF1080C03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3D74-3A52-449E-BE7F-CDE9C0CA3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8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765175"/>
            <a:ext cx="7848872" cy="374394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Тема урока: Неорганические </a:t>
            </a:r>
            <a:r>
              <a:rPr lang="ru-RU" sz="6600" b="1" dirty="0" smtClean="0"/>
              <a:t>и органические вещества клетки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7491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4213185123&amp;t=39&amp;plc=WEB&amp;tkn=*15Nl3VBUD0j2uru6C2Q7o0TbsA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871296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65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часто нужно есть белок: мнения ученых и практи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7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Многие из нас теряют мышцы с возрастом: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мы потребляем мало белка </a:t>
            </a:r>
            <a:endParaRPr lang="ru-RU" dirty="0"/>
          </a:p>
        </p:txBody>
      </p:sp>
      <p:pic>
        <p:nvPicPr>
          <p:cNvPr id="3" name="Picture 2" descr="img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4" y="89248"/>
            <a:ext cx="8892480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лько раз в день следует принимать протеи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9"/>
            <a:ext cx="835824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лэшка1\мамина флешка\материал по биологии КАРТ!!!\image-3c6c98dfdc111471b19b7c880fd40a5f9f10436aa3a80743b52294c2ecbf598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6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лэшка1\мамина флешка\материал по биологии КАРТ!!!\image-43cfe7264e8834b5001c128103cc48dd1dfdc398bf1e7cfa5d5108a351f0c64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250"/>
            <a:ext cx="842493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3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38623"/>
              </p:ext>
            </p:extLst>
          </p:nvPr>
        </p:nvGraphicFramePr>
        <p:xfrm>
          <a:off x="323528" y="620689"/>
          <a:ext cx="8352927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3318252">
                  <a:extLst>
                    <a:ext uri="{9D8B030D-6E8A-4147-A177-3AD203B41FA5}">
                      <a16:colId xmlns:a16="http://schemas.microsoft.com/office/drawing/2014/main" val="330041621"/>
                    </a:ext>
                  </a:extLst>
                </a:gridCol>
                <a:gridCol w="5034675">
                  <a:extLst>
                    <a:ext uri="{9D8B030D-6E8A-4147-A177-3AD203B41FA5}">
                      <a16:colId xmlns:a16="http://schemas.microsoft.com/office/drawing/2014/main" val="398890087"/>
                    </a:ext>
                  </a:extLst>
                </a:gridCol>
              </a:tblGrid>
              <a:tr h="1684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Орг. вещество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Биологическое значение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278785"/>
                  </a:ext>
                </a:extLst>
              </a:tr>
              <a:tr h="1310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513633"/>
                  </a:ext>
                </a:extLst>
              </a:tr>
              <a:tr h="1310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Углеводы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991792"/>
                  </a:ext>
                </a:extLst>
              </a:tr>
              <a:tr h="1310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57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93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54461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Переписать информацию  о химическом составе клетки (слайд №3) Пользуясь информацией из интернета, заполнить таблицу, расположенную на последнем слайде (на оценку). Информация презентации предлагается для ознакомления. 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478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832648"/>
          </a:xfrm>
        </p:spPr>
        <p:txBody>
          <a:bodyPr>
            <a:normAutofit/>
          </a:bodyPr>
          <a:lstStyle/>
          <a:p>
            <a:r>
              <a:rPr lang="ru-RU" b="1" dirty="0" smtClean="0"/>
              <a:t>Химический состав клетки:</a:t>
            </a:r>
            <a:br>
              <a:rPr lang="ru-RU" b="1" dirty="0" smtClean="0"/>
            </a:br>
            <a:r>
              <a:rPr lang="ru-RU" b="1" dirty="0" smtClean="0"/>
              <a:t>Вода </a:t>
            </a:r>
            <a:r>
              <a:rPr lang="ru-RU" b="1" dirty="0" smtClean="0"/>
              <a:t>70-80 %</a:t>
            </a:r>
            <a:br>
              <a:rPr lang="ru-RU" b="1" dirty="0" smtClean="0"/>
            </a:br>
            <a:r>
              <a:rPr lang="ru-RU" b="1" dirty="0" smtClean="0"/>
              <a:t>Белки 10-20%</a:t>
            </a:r>
            <a:br>
              <a:rPr lang="ru-RU" b="1" dirty="0" smtClean="0"/>
            </a:br>
            <a:r>
              <a:rPr lang="ru-RU" b="1" dirty="0" smtClean="0"/>
              <a:t>Жиры 1-5%</a:t>
            </a:r>
            <a:br>
              <a:rPr lang="ru-RU" b="1" dirty="0" smtClean="0"/>
            </a:br>
            <a:r>
              <a:rPr lang="ru-RU" b="1" dirty="0" smtClean="0"/>
              <a:t>Углеводы 0,2-2,0%</a:t>
            </a:r>
            <a:br>
              <a:rPr lang="ru-RU" b="1" dirty="0" smtClean="0"/>
            </a:br>
            <a:r>
              <a:rPr lang="ru-RU" b="1" dirty="0" smtClean="0"/>
              <a:t>Нуклеиновые кислоты 1-2%</a:t>
            </a:r>
            <a:br>
              <a:rPr lang="ru-RU" b="1" dirty="0" smtClean="0"/>
            </a:br>
            <a:r>
              <a:rPr lang="ru-RU" b="1" dirty="0" smtClean="0"/>
              <a:t>АТФ и др. 0,1-0,5%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54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enn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>
            <a:fillRect/>
          </a:stretch>
        </p:blipFill>
        <p:spPr bwMode="auto">
          <a:xfrm>
            <a:off x="683568" y="1219475"/>
            <a:ext cx="33448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800785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Мозг на 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de-DE" sz="1400" dirty="0">
                <a:solidFill>
                  <a:srgbClr val="FF0000"/>
                </a:solidFill>
              </a:rPr>
              <a:t>90%</a:t>
            </a:r>
            <a:r>
              <a:rPr lang="de-DE" sz="1400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состоит из воды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5390" y="1535244"/>
            <a:ext cx="1584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Увлажняет воздух в легких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3767" y="1988840"/>
            <a:ext cx="2851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Помогает органам лучше усваивать питательные </a:t>
            </a:r>
          </a:p>
          <a:p>
            <a:r>
              <a:rPr lang="ru-RU" sz="1400" dirty="0" smtClean="0"/>
              <a:t>элементы</a:t>
            </a:r>
            <a:endParaRPr lang="de-DE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15390" y="2780928"/>
            <a:ext cx="28245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Транспортирует кислород и питательные элементы</a:t>
            </a:r>
          </a:p>
          <a:p>
            <a:r>
              <a:rPr lang="ru-RU" sz="1400" dirty="0" smtClean="0"/>
              <a:t> в клетку</a:t>
            </a:r>
            <a:endParaRPr lang="de-DE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6737" y="3527286"/>
            <a:ext cx="3294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Кровь на</a:t>
            </a:r>
            <a:r>
              <a:rPr lang="de-DE" sz="1400" dirty="0" smtClean="0"/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83%</a:t>
            </a:r>
            <a:r>
              <a:rPr lang="de-DE" sz="1400" dirty="0" smtClean="0"/>
              <a:t> </a:t>
            </a:r>
            <a:r>
              <a:rPr lang="ru-RU" sz="1400" dirty="0" smtClean="0"/>
              <a:t>состоит из воды</a:t>
            </a:r>
            <a:endParaRPr lang="de-DE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67734" y="3818390"/>
            <a:ext cx="865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Очищает</a:t>
            </a:r>
            <a:endParaRPr lang="de-DE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54799" y="4437112"/>
            <a:ext cx="2633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Мышцы на</a:t>
            </a:r>
            <a:r>
              <a:rPr lang="de-DE" sz="1400" dirty="0" smtClean="0"/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75%</a:t>
            </a:r>
            <a:r>
              <a:rPr lang="de-DE" sz="1400" dirty="0" smtClean="0"/>
              <a:t> </a:t>
            </a:r>
            <a:r>
              <a:rPr lang="ru-RU" sz="1400" dirty="0" smtClean="0"/>
              <a:t>состоят из воды</a:t>
            </a:r>
            <a:endParaRPr lang="de-DE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978" y="4375557"/>
            <a:ext cx="15235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Защищает и</a:t>
            </a:r>
          </a:p>
          <a:p>
            <a:r>
              <a:rPr lang="ru-RU" sz="1400" dirty="0" smtClean="0"/>
              <a:t> увлажняет наши </a:t>
            </a:r>
          </a:p>
          <a:p>
            <a:r>
              <a:rPr lang="ru-RU" sz="1400" dirty="0" smtClean="0"/>
              <a:t>суставы</a:t>
            </a:r>
            <a:endParaRPr lang="de-DE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0148" y="3710668"/>
            <a:ext cx="14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Кости содержат</a:t>
            </a:r>
            <a:r>
              <a:rPr lang="de-DE" sz="1400" dirty="0" smtClean="0"/>
              <a:t> </a:t>
            </a:r>
            <a:endParaRPr lang="ru-RU" sz="1400" dirty="0" smtClean="0"/>
          </a:p>
          <a:p>
            <a:r>
              <a:rPr lang="de-DE" sz="1400" dirty="0" smtClean="0">
                <a:solidFill>
                  <a:srgbClr val="FF0000"/>
                </a:solidFill>
              </a:rPr>
              <a:t>22%</a:t>
            </a:r>
            <a:r>
              <a:rPr lang="de-DE" sz="1400" dirty="0" smtClean="0"/>
              <a:t> </a:t>
            </a:r>
            <a:r>
              <a:rPr lang="ru-RU" sz="1400" dirty="0" smtClean="0"/>
              <a:t>воды</a:t>
            </a:r>
            <a:endParaRPr lang="de-DE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319" y="3074077"/>
            <a:ext cx="15202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Регулирует</a:t>
            </a:r>
          </a:p>
          <a:p>
            <a:pPr>
              <a:spcBef>
                <a:spcPct val="50000"/>
              </a:spcBef>
            </a:pPr>
            <a:r>
              <a:rPr lang="ru-RU" sz="1400" dirty="0" smtClean="0"/>
              <a:t>температуру тела</a:t>
            </a:r>
            <a:endParaRPr lang="de-DE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0460" y="1187956"/>
            <a:ext cx="2072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Помогает </a:t>
            </a:r>
          </a:p>
          <a:p>
            <a:r>
              <a:rPr lang="ru-RU" sz="1400" dirty="0" smtClean="0"/>
              <a:t>в обмене веществ</a:t>
            </a:r>
            <a:endParaRPr lang="de-DE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31" y="2257708"/>
            <a:ext cx="1419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Защищает наши</a:t>
            </a:r>
          </a:p>
          <a:p>
            <a:r>
              <a:rPr lang="ru-RU" sz="1400" dirty="0" smtClean="0"/>
              <a:t> органы</a:t>
            </a:r>
            <a:endParaRPr lang="de-DE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59293" y="1535244"/>
            <a:ext cx="3084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indent="-101600" algn="ctr"/>
            <a:r>
              <a:rPr lang="ru-RU" sz="2400" b="1" dirty="0" smtClean="0">
                <a:solidFill>
                  <a:srgbClr val="FF0000"/>
                </a:solidFill>
              </a:rPr>
              <a:t>Признаки обезвоживания</a:t>
            </a:r>
            <a:r>
              <a:rPr lang="de-DE" sz="2400" b="1" dirty="0" smtClean="0">
                <a:solidFill>
                  <a:srgbClr val="FF0000"/>
                </a:solidFill>
              </a:rPr>
              <a:t>:</a:t>
            </a:r>
          </a:p>
          <a:p>
            <a:pPr marL="101600" indent="-101600">
              <a:buFontTx/>
              <a:buChar char="•"/>
            </a:pPr>
            <a:r>
              <a:rPr lang="de-DE" sz="2400" dirty="0" smtClean="0"/>
              <a:t>  </a:t>
            </a:r>
            <a:r>
              <a:rPr lang="ru-RU" dirty="0" smtClean="0"/>
              <a:t>Усталость</a:t>
            </a:r>
          </a:p>
          <a:p>
            <a:pPr marL="101600" indent="-101600">
              <a:buFontTx/>
              <a:buChar char="•"/>
            </a:pPr>
            <a:r>
              <a:rPr lang="ru-RU" dirty="0" smtClean="0"/>
              <a:t>  Пониженная энергия</a:t>
            </a:r>
            <a:endParaRPr lang="de-DE" dirty="0" smtClean="0"/>
          </a:p>
          <a:p>
            <a:pPr marL="101600" indent="-101600">
              <a:buFont typeface="Arial" charset="0"/>
              <a:buChar char="•"/>
            </a:pPr>
            <a:r>
              <a:rPr lang="de-DE" dirty="0" smtClean="0"/>
              <a:t>  </a:t>
            </a:r>
            <a:r>
              <a:rPr lang="ru-RU" dirty="0" smtClean="0"/>
              <a:t>Головная боль</a:t>
            </a:r>
          </a:p>
          <a:p>
            <a:pPr marL="101600" indent="-101600">
              <a:buFont typeface="Arial" charset="0"/>
              <a:buChar char="•"/>
            </a:pPr>
            <a:r>
              <a:rPr lang="ru-RU" dirty="0" smtClean="0"/>
              <a:t>  Головокружение</a:t>
            </a:r>
            <a:endParaRPr lang="de-DE" dirty="0" smtClean="0"/>
          </a:p>
          <a:p>
            <a:pPr marL="101600" indent="-101600">
              <a:buFontTx/>
              <a:buChar char="•"/>
            </a:pPr>
            <a:r>
              <a:rPr lang="de-DE" dirty="0" smtClean="0"/>
              <a:t>  </a:t>
            </a:r>
            <a:r>
              <a:rPr lang="ru-RU" dirty="0" smtClean="0"/>
              <a:t>Изжога, запоры</a:t>
            </a:r>
            <a:endParaRPr lang="de-DE" dirty="0" smtClean="0"/>
          </a:p>
          <a:p>
            <a:pPr marL="101600" indent="-101600">
              <a:buFontTx/>
              <a:buChar char="•"/>
            </a:pPr>
            <a:r>
              <a:rPr lang="de-DE" dirty="0" smtClean="0"/>
              <a:t>  </a:t>
            </a:r>
            <a:r>
              <a:rPr lang="ru-RU" dirty="0" smtClean="0"/>
              <a:t>Боли и судороги мышц</a:t>
            </a:r>
            <a:endParaRPr lang="de-DE" dirty="0" smtClean="0"/>
          </a:p>
          <a:p>
            <a:pPr marL="101600" indent="-101600">
              <a:buFontTx/>
              <a:buChar char="•"/>
            </a:pPr>
            <a:r>
              <a:rPr lang="de-DE" dirty="0" smtClean="0"/>
              <a:t>  </a:t>
            </a:r>
            <a:r>
              <a:rPr lang="ru-RU" dirty="0" smtClean="0"/>
              <a:t>Высокое/низкое давление</a:t>
            </a:r>
            <a:endParaRPr lang="de-DE" dirty="0" smtClean="0"/>
          </a:p>
          <a:p>
            <a:pPr marL="101600" indent="-101600">
              <a:buFontTx/>
              <a:buChar char="•"/>
            </a:pPr>
            <a:r>
              <a:rPr lang="de-DE" dirty="0" smtClean="0"/>
              <a:t>  </a:t>
            </a:r>
            <a:r>
              <a:rPr lang="ru-RU" dirty="0" smtClean="0"/>
              <a:t>Проблемы с почками</a:t>
            </a:r>
            <a:endParaRPr lang="de-DE" dirty="0" smtClean="0"/>
          </a:p>
          <a:p>
            <a:pPr marL="101600" indent="-101600">
              <a:buFontTx/>
              <a:buChar char="•"/>
            </a:pPr>
            <a:r>
              <a:rPr lang="de-DE" dirty="0" smtClean="0"/>
              <a:t>  </a:t>
            </a:r>
            <a:r>
              <a:rPr lang="ru-RU" dirty="0" smtClean="0"/>
              <a:t>Сухие губы, кожа, рот</a:t>
            </a:r>
          </a:p>
          <a:p>
            <a:pPr marL="101600" indent="-101600">
              <a:buFontTx/>
              <a:buChar char="•"/>
            </a:pPr>
            <a:r>
              <a:rPr lang="ru-RU" dirty="0" smtClean="0"/>
              <a:t>   Затрудненное дыхание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46971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&gt;20% </a:t>
            </a:r>
            <a:r>
              <a:rPr lang="ru-RU" sz="2400" b="1" dirty="0" smtClean="0">
                <a:solidFill>
                  <a:srgbClr val="FF0000"/>
                </a:solidFill>
              </a:rPr>
              <a:t>обезвоживание - </a:t>
            </a:r>
          </a:p>
          <a:p>
            <a:r>
              <a:rPr lang="ru-RU" sz="2400" b="1" dirty="0" smtClean="0"/>
              <a:t>РИСК СМЕРТИ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11882" y="125248"/>
            <a:ext cx="55526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</a:rPr>
              <a:t>75%</a:t>
            </a:r>
            <a:r>
              <a:rPr lang="de-DE" sz="2800" b="1" dirty="0" smtClean="0"/>
              <a:t> </a:t>
            </a:r>
            <a:r>
              <a:rPr lang="ru-RU" sz="2800" b="1" dirty="0" smtClean="0"/>
              <a:t>нашего тела состоит из воды</a:t>
            </a:r>
            <a:endParaRPr lang="de-DE" sz="2800" b="1" dirty="0" smtClean="0"/>
          </a:p>
          <a:p>
            <a:r>
              <a:rPr lang="ru-RU" sz="2000" b="1" dirty="0" smtClean="0">
                <a:solidFill>
                  <a:schemeClr val="accent2"/>
                </a:solidFill>
              </a:rPr>
              <a:t>Каждый день теряем</a:t>
            </a:r>
            <a:r>
              <a:rPr lang="de-DE" sz="2000" b="1" dirty="0" smtClean="0">
                <a:solidFill>
                  <a:schemeClr val="accent2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1,7 </a:t>
            </a:r>
            <a:r>
              <a:rPr lang="ru-RU" sz="2000" b="1" dirty="0" smtClean="0">
                <a:solidFill>
                  <a:srgbClr val="FF0000"/>
                </a:solidFill>
              </a:rPr>
              <a:t>л</a:t>
            </a:r>
            <a:r>
              <a:rPr lang="ru-RU" sz="2000" b="1" dirty="0" smtClean="0">
                <a:solidFill>
                  <a:schemeClr val="accent2"/>
                </a:solidFill>
              </a:rPr>
              <a:t> воды через дыхание</a:t>
            </a:r>
            <a:r>
              <a:rPr lang="de-DE" sz="2000" b="1" dirty="0" smtClean="0">
                <a:solidFill>
                  <a:schemeClr val="accent2"/>
                </a:solidFill>
              </a:rPr>
              <a:t>, </a:t>
            </a:r>
            <a:r>
              <a:rPr lang="ru-RU" sz="2000" b="1" dirty="0" smtClean="0">
                <a:solidFill>
                  <a:schemeClr val="accent2"/>
                </a:solidFill>
              </a:rPr>
              <a:t>пот, опорожнения и т. д</a:t>
            </a:r>
            <a:r>
              <a:rPr lang="de-DE" sz="2000" b="1" dirty="0" smtClean="0">
                <a:solidFill>
                  <a:schemeClr val="accent2"/>
                </a:solidFill>
              </a:rPr>
              <a:t>.</a:t>
            </a:r>
            <a:endParaRPr lang="de-DE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-diamond-forever.ru/wp-content/uploads/2014/02/vo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835292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229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ru-RU" dirty="0" smtClean="0"/>
              <a:t>Жир в организме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73050"/>
            <a:ext cx="3960440" cy="5853113"/>
          </a:xfrm>
        </p:spPr>
        <p:txBody>
          <a:bodyPr/>
          <a:lstStyle/>
          <a:p>
            <a:r>
              <a:rPr lang="ru-RU" dirty="0" smtClean="0"/>
              <a:t>Содержание в клетках жира 5-10%, однако есть клетки, в которых содержание жира до 90%. Эти клетки находятся под кожей, в грудных железах, сальниках, в горбе у верблюда.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72408" cy="468052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211960" cy="595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764704"/>
            <a:ext cx="4248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cs typeface="Arial" charset="0"/>
              </a:rPr>
              <a:t>Жир в области живота </a:t>
            </a:r>
            <a:r>
              <a:rPr lang="ru-RU" sz="2800" b="1" dirty="0" smtClean="0">
                <a:solidFill>
                  <a:srgbClr val="0070C0"/>
                </a:solidFill>
                <a:cs typeface="Arial" charset="0"/>
              </a:rPr>
              <a:t>окружает жизненно важные органы человека</a:t>
            </a:r>
            <a:r>
              <a:rPr lang="pl-PL" sz="2800" b="1" dirty="0" smtClean="0">
                <a:solidFill>
                  <a:srgbClr val="0070C0"/>
                </a:solidFill>
                <a:cs typeface="Arial" charset="0"/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endParaRPr lang="ru-RU" sz="2800" dirty="0" smtClean="0">
              <a:solidFill>
                <a:srgbClr val="000000"/>
              </a:solidFill>
              <a:cs typeface="Arial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cs typeface="Arial" charset="0"/>
              </a:rPr>
              <a:t>Высокий уровень жира </a:t>
            </a:r>
            <a:r>
              <a:rPr lang="ru-RU" sz="2800" b="1" u="sng" dirty="0" smtClean="0">
                <a:solidFill>
                  <a:srgbClr val="000000"/>
                </a:solidFill>
                <a:cs typeface="Arial" charset="0"/>
              </a:rPr>
              <a:t>в области живота </a:t>
            </a:r>
            <a:r>
              <a:rPr lang="ru-RU" sz="2800" b="1" dirty="0" smtClean="0">
                <a:solidFill>
                  <a:srgbClr val="0070C0"/>
                </a:solidFill>
                <a:cs typeface="Arial" charset="0"/>
              </a:rPr>
              <a:t>увеличивает риск таких проблем как:</a:t>
            </a:r>
            <a:r>
              <a:rPr lang="pl-PL" sz="28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cs typeface="Arial" charset="0"/>
              </a:rPr>
              <a:t>гипертония, сердечнососудистые заболевания, сахарный диабет и др.</a:t>
            </a:r>
            <a:endParaRPr lang="pl-PL" sz="2800" b="1" dirty="0">
              <a:solidFill>
                <a:srgbClr val="0070C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Жир в организме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036496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1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54213186915&amp;t=39&amp;plc=WEB&amp;tkn=*KPwAk_rGvxJWlfVhnvqy32eGIv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519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265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Тема урока: Неорганические и органические вещества клетки</vt:lpstr>
      <vt:lpstr>Переписать информацию  о химическом составе клетки (слайд №3) Пользуясь информацией из интернета, заполнить таблицу, расположенную на последнем слайде (на оценку). Информация презентации предлагается для ознакомления.  </vt:lpstr>
      <vt:lpstr>Химический состав клетки: Вода 70-80 % Белки 10-20% Жиры 1-5% Углеводы 0,2-2,0% Нуклеиновые кислоты 1-2% АТФ и др. 0,1-0,5%</vt:lpstr>
      <vt:lpstr>Презентация PowerPoint</vt:lpstr>
      <vt:lpstr>Презентация PowerPoint</vt:lpstr>
      <vt:lpstr>Жир в организме</vt:lpstr>
      <vt:lpstr>Презентация PowerPoint</vt:lpstr>
      <vt:lpstr>Жир в организме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Неорганические и органические вещества клетки</dc:title>
  <dc:creator>777</dc:creator>
  <cp:lastModifiedBy>Татьяна</cp:lastModifiedBy>
  <cp:revision>18</cp:revision>
  <dcterms:created xsi:type="dcterms:W3CDTF">2016-09-05T03:02:54Z</dcterms:created>
  <dcterms:modified xsi:type="dcterms:W3CDTF">2025-09-11T03:16:54Z</dcterms:modified>
</cp:coreProperties>
</file>