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7" r:id="rId3"/>
    <p:sldId id="268" r:id="rId4"/>
    <p:sldId id="269" r:id="rId5"/>
    <p:sldId id="257" r:id="rId6"/>
    <p:sldId id="258" r:id="rId7"/>
    <p:sldId id="271" r:id="rId8"/>
    <p:sldId id="272" r:id="rId9"/>
    <p:sldId id="259" r:id="rId10"/>
    <p:sldId id="260" r:id="rId11"/>
    <p:sldId id="264" r:id="rId12"/>
    <p:sldId id="265" r:id="rId13"/>
    <p:sldId id="261" r:id="rId14"/>
    <p:sldId id="262" r:id="rId15"/>
    <p:sldId id="266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le:///C:\Users\N01Z3\Downloads\&#208;&#151;&#208;&#176;&#208;&#189;&#209;&#143;&#209;&#130;&#208;&#184;&#208;&#181;%20&#226;&#132;&#150;%2029.%20(9%20&#208;&#186;&#208;&#187;&#208;&#176;&#209;&#129;&#209;&#129;)%20&#208;&#159;&#209;&#128;&#208;&#176;&#208;&#178;&#208;&#190;&#208;&#190;&#209;&#133;&#209;&#128;&#208;&#176;&#208;&#189;&#208;&#184;&#209;&#130;&#208;&#181;&#208;&#187;&#209;&#140;&#208;&#189;&#209;&#139;&#208;&#181;%20&#208;&#190;&#209;&#128;&#208;&#179;&#208;&#176;&#208;&#189;&#209;&#139;.%20&#208;&#158;&#209;&#129;&#208;&#190;&#208;&#177;&#208;&#181;&#208;&#189;&#208;&#189;&#208;&#190;&#209;&#129;&#209;&#130;&#208;&#184;%20&#208;&#191;&#209;&#128;&#208;&#176;&#208;&#178;&#208;&#190;&#208;&#178;&#208;&#190;&#208;&#185;%20&#208;&#190;&#209;&#130;&#208;&#178;&#208;&#181;&#209;&#130;&#209;&#129;&#209;&#130;&#208;&#178;&#208;&#181;&#208;&#189;&#208;&#189;&#208;&#190;&#209;&#129;&#209;&#130;&#208;&#184;%20&#208;&#191;&#208;&#190;&#208;&#180;&#209;&#128;&#208;&#190;&#209;&#129;&#209;&#130;&#208;&#186;&#208;&#190;&#208;&#178;..docx#_ftn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6172200" cy="1894362"/>
          </a:xfrm>
        </p:spPr>
        <p:txBody>
          <a:bodyPr/>
          <a:lstStyle/>
          <a:p>
            <a:r>
              <a:rPr lang="ru-RU" dirty="0" smtClean="0"/>
              <a:t>Правоохранительные органы и судебная система РФ.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5877272"/>
            <a:ext cx="6172200" cy="1371600"/>
          </a:xfrm>
        </p:spPr>
        <p:txBody>
          <a:bodyPr/>
          <a:lstStyle/>
          <a:p>
            <a:pPr algn="r"/>
            <a:r>
              <a:rPr lang="ru-RU" dirty="0" smtClean="0"/>
              <a:t>Подготовка </a:t>
            </a:r>
            <a:r>
              <a:rPr lang="ru-RU" dirty="0" smtClean="0"/>
              <a:t>к ЕГЭ 2020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700808"/>
            <a:ext cx="773419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67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Судебная система РФ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49520713"/>
              </p:ext>
            </p:extLst>
          </p:nvPr>
        </p:nvGraphicFramePr>
        <p:xfrm>
          <a:off x="395536" y="764703"/>
          <a:ext cx="8513533" cy="5732698"/>
        </p:xfrm>
        <a:graphic>
          <a:graphicData uri="http://schemas.openxmlformats.org/drawingml/2006/table">
            <a:tbl>
              <a:tblPr/>
              <a:tblGrid>
                <a:gridCol w="2985475"/>
                <a:gridCol w="2764029"/>
                <a:gridCol w="2764029"/>
              </a:tblGrid>
              <a:tr h="829462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ru-RU" sz="1200" b="1" dirty="0">
                          <a:solidFill>
                            <a:srgbClr val="475577"/>
                          </a:solidFill>
                          <a:effectLst/>
                        </a:rPr>
                        <a:t>Конституционные суды</a:t>
                      </a:r>
                      <a:endParaRPr lang="ru-RU" sz="12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 fontAlgn="ctr"/>
                      <a:r>
                        <a:rPr lang="ru-RU" sz="1200" b="1" dirty="0">
                          <a:solidFill>
                            <a:srgbClr val="B8312F"/>
                          </a:solidFill>
                          <a:effectLst/>
                        </a:rPr>
                        <a:t>Конституционный суд РФ</a:t>
                      </a:r>
                      <a:endParaRPr lang="ru-RU" sz="12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dirty="0">
                          <a:solidFill>
                            <a:srgbClr val="101010"/>
                          </a:solidFill>
                          <a:effectLst/>
                        </a:rPr>
                        <a:t>Разрешение дел о соответствии нормативно-правовых актов Конституции РФ</a:t>
                      </a: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3915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dirty="0">
                          <a:solidFill>
                            <a:srgbClr val="101010"/>
                          </a:solidFill>
                          <a:effectLst/>
                        </a:rPr>
                        <a:t>Разрешение дел о соответствии договоров между органами государственной власти и органами государственной власти субъектов РФ </a:t>
                      </a: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8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dirty="0">
                          <a:solidFill>
                            <a:srgbClr val="101010"/>
                          </a:solidFill>
                          <a:effectLst/>
                        </a:rPr>
                        <a:t>Разрешение споров о компетенции между государственными органами</a:t>
                      </a: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68894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200" dirty="0">
                          <a:solidFill>
                            <a:srgbClr val="101010"/>
                          </a:solidFill>
                          <a:effectLst/>
                        </a:rPr>
                        <a:t>Толкование (разъяснение норм) Конституции РФ</a:t>
                      </a:r>
                      <a:br>
                        <a:rPr lang="ru-RU" sz="1200" dirty="0">
                          <a:solidFill>
                            <a:srgbClr val="101010"/>
                          </a:solidFill>
                          <a:effectLst/>
                        </a:rPr>
                      </a:br>
                      <a:endParaRPr lang="ru-RU" sz="12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79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dirty="0">
                          <a:solidFill>
                            <a:srgbClr val="101010"/>
                          </a:solidFill>
                          <a:effectLst/>
                        </a:rPr>
                        <a:t>Проверка закона на конституционность  </a:t>
                      </a: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8294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ru-RU" sz="1200" dirty="0">
                          <a:solidFill>
                            <a:srgbClr val="101010"/>
                          </a:solidFill>
                          <a:effectLst/>
                        </a:rPr>
                        <a:t>Рассмотрение жалоб о нарушении конституционных прав и свобод граждан</a:t>
                      </a: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294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>
                          <a:solidFill>
                            <a:srgbClr val="B8312F"/>
                          </a:solidFill>
                          <a:effectLst/>
                        </a:rPr>
                        <a:t>Конституционный/уставный суд субъекта РФ</a:t>
                      </a:r>
                      <a:endParaRPr lang="ru-RU" sz="12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dirty="0">
                          <a:solidFill>
                            <a:srgbClr val="101010"/>
                          </a:solidFill>
                          <a:effectLst/>
                        </a:rPr>
                        <a:t>Аналогичные КС РФ полномочия, но осуществляются в пределах своего субъекта</a:t>
                      </a:r>
                    </a:p>
                  </a:txBody>
                  <a:tcPr marL="83941" marR="83941" marT="54562" marB="5456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380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003232" cy="6213304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3400" b="1" dirty="0" smtClean="0"/>
              <a:t>Полномочия </a:t>
            </a:r>
            <a:r>
              <a:rPr lang="ru-RU" sz="3400" b="1" dirty="0"/>
              <a:t>Конституционного Суда Российской Федерации</a:t>
            </a:r>
          </a:p>
          <a:p>
            <a:pPr marL="0" indent="0" algn="ctr">
              <a:buNone/>
            </a:pPr>
            <a:r>
              <a:rPr lang="ru-RU" sz="3400" dirty="0"/>
              <a:t>В целях защиты основ конституционного строя, основных прав и свобод человека и гражданина, обеспечения верховенства и прямого действия Конституции Российской Федерации на всей территории Российской Федерации Конституционный Суд Российской Федерации:</a:t>
            </a:r>
          </a:p>
          <a:p>
            <a:r>
              <a:rPr lang="ru-RU" sz="3400" dirty="0"/>
              <a:t>1) разрешает дела о соответствии Конституции Российской Федерации:</a:t>
            </a:r>
          </a:p>
          <a:p>
            <a:r>
              <a:rPr lang="ru-RU" sz="3400" dirty="0"/>
              <a:t>а) федеральных законов, нормативных актов Президента Российской Федерации, Совета Федерации, Государственной Думы, Правительства Российской Федерации;</a:t>
            </a:r>
          </a:p>
          <a:p>
            <a:r>
              <a:rPr lang="ru-RU" sz="3400" dirty="0"/>
              <a:t>б) конституций республик, уставов, а также законов и иных нормативных актов субъектов Российской Федерации, изданных по вопросам, относящимся к ведению органов государственной власти Российской Федерации и совместному ведению органов государственной власти Российской Федерации и органов государственной власти субъектов Российской Федерации;</a:t>
            </a:r>
          </a:p>
          <a:p>
            <a:r>
              <a:rPr lang="ru-RU" sz="3400" dirty="0"/>
              <a:t>в) договоров между органами государственной власти Российской Федерации и органами государственной власти субъектов Российской Федерации, договоров между органами государственной власти субъектов Российской Федерации;</a:t>
            </a:r>
          </a:p>
          <a:p>
            <a:r>
              <a:rPr lang="ru-RU" sz="3400" dirty="0"/>
              <a:t>г) не вступивших в силу международных договоров Российской Федерации;</a:t>
            </a:r>
          </a:p>
          <a:p>
            <a:r>
              <a:rPr lang="ru-RU" sz="3400" dirty="0"/>
              <a:t>2) разрешает споры о компетенции:</a:t>
            </a:r>
          </a:p>
          <a:p>
            <a:r>
              <a:rPr lang="ru-RU" sz="3400" dirty="0"/>
              <a:t>а) между федеральными органами государственной власти;</a:t>
            </a:r>
          </a:p>
          <a:p>
            <a:r>
              <a:rPr lang="ru-RU" sz="3400" dirty="0"/>
              <a:t>б) между органами государственной власти Российской Федерации и органами государственной власти субъектов Российской Федерации;</a:t>
            </a:r>
          </a:p>
          <a:p>
            <a:r>
              <a:rPr lang="ru-RU" sz="3400" dirty="0"/>
              <a:t>в) между высшими государственными органами субъектов Российской Федерации</a:t>
            </a:r>
            <a:r>
              <a:rPr lang="ru-RU" sz="3400" dirty="0" smtClean="0"/>
              <a:t>;</a:t>
            </a:r>
            <a:endParaRPr lang="ru-RU" sz="3400" dirty="0"/>
          </a:p>
        </p:txBody>
      </p:sp>
    </p:spTree>
    <p:extLst>
      <p:ext uri="{BB962C8B-B14F-4D97-AF65-F5344CB8AC3E}">
        <p14:creationId xmlns:p14="http://schemas.microsoft.com/office/powerpoint/2010/main" val="158490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003232" cy="6213304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3) по жалобам на нарушение конституционных прав и свобод граждан проверяет конституционность закона, примененного в конкретном деле;</a:t>
            </a:r>
          </a:p>
          <a:p>
            <a:r>
              <a:rPr lang="ru-RU" dirty="0"/>
              <a:t>(п. 3 в ред. Федерального конституционного закона от 03.11.2010 N 7-ФКЗ)</a:t>
            </a:r>
          </a:p>
          <a:p>
            <a:r>
              <a:rPr lang="ru-RU" dirty="0"/>
              <a:t>(см. текст в предыдущей "редакции")</a:t>
            </a:r>
          </a:p>
          <a:p>
            <a:r>
              <a:rPr lang="ru-RU" dirty="0"/>
              <a:t>3.1) по запросам судов проверяет конституционность закона, подлежащего применению соответствующим судом в конкретном деле;</a:t>
            </a:r>
          </a:p>
          <a:p>
            <a:r>
              <a:rPr lang="ru-RU" dirty="0"/>
              <a:t>(п. 3.1 введен Федеральным конституционным законом от 03.11.2010 N 7-ФКЗ)</a:t>
            </a:r>
          </a:p>
          <a:p>
            <a:r>
              <a:rPr lang="ru-RU" dirty="0"/>
              <a:t>3.2) по запросам федерального органа исполнительной власти, наделенного компетенцией в сфере обеспечения деятельности по защите интересов Российской Федерации при рассмотрении в межгосударственном органе по защите прав и свобод человека жалоб, поданных против Российской Федерации на основании международного договора Российской Федерации, разрешает вопрос о возможности исполнения решения межгосударственного органа по защите прав и свобод человека;</a:t>
            </a:r>
          </a:p>
          <a:p>
            <a:r>
              <a:rPr lang="ru-RU" dirty="0"/>
              <a:t>(п. 3.2 введен Федеральным конституционным законом от 14.12.2015 N 7-ФКЗ)</a:t>
            </a:r>
          </a:p>
          <a:p>
            <a:r>
              <a:rPr lang="ru-RU" dirty="0"/>
              <a:t>4) дает толкование Конституции Российской Федерации;</a:t>
            </a:r>
          </a:p>
          <a:p>
            <a:r>
              <a:rPr lang="ru-RU" dirty="0"/>
              <a:t>5) дает заключение о соблюдении установленного порядка выдвижения обвинения Президента Российской Федерации в государственной измене или совершении иного тяжкого преступления;</a:t>
            </a:r>
          </a:p>
          <a:p>
            <a:r>
              <a:rPr lang="ru-RU" dirty="0"/>
              <a:t>5.1) проверяет на соответствие Конституции Российской Федерации вопрос, выносимый на референдум Российской Федерации в соответствии с федеральным конституционным законом, регулирующим проведение референдума Российской Федерации;</a:t>
            </a:r>
          </a:p>
          <a:p>
            <a:r>
              <a:rPr lang="ru-RU" dirty="0"/>
              <a:t>(п. 5.1 введен Федеральным конституционным законом от 04.06.2014 N 9-ФКЗ)</a:t>
            </a:r>
          </a:p>
          <a:p>
            <a:r>
              <a:rPr lang="ru-RU" dirty="0"/>
              <a:t>6) выступает с законодательной инициативой по вопросам своего ведения;</a:t>
            </a:r>
          </a:p>
          <a:p>
            <a:r>
              <a:rPr lang="ru-RU" dirty="0"/>
              <a:t>7) осуществляет иные полномочия, предоставляемые ему Конституцией Российской Федерации, Федеративным договором и федеральными конституционными законами; может также пользоваться правами, предоставляемыми ему заключенными в соответствии со статьей 11 Конституции Российской Федерации договорами о разграничении предметов ведения и полномочий между органами государственной власти Российской Федерации и органами государственной власти субъектов Российской Федерации, если эти права не противоречат его юридической природе и предназначению в качестве судебного органа конституционного контроля.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66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74676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Суды общей юрисдикции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98257042"/>
              </p:ext>
            </p:extLst>
          </p:nvPr>
        </p:nvGraphicFramePr>
        <p:xfrm>
          <a:off x="251520" y="620684"/>
          <a:ext cx="8496945" cy="6196071"/>
        </p:xfrm>
        <a:graphic>
          <a:graphicData uri="http://schemas.openxmlformats.org/drawingml/2006/table">
            <a:tbl>
              <a:tblPr/>
              <a:tblGrid>
                <a:gridCol w="2832315"/>
                <a:gridCol w="2832315"/>
                <a:gridCol w="2832315"/>
              </a:tblGrid>
              <a:tr h="477587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ru-RU" sz="1100" b="1" dirty="0">
                          <a:solidFill>
                            <a:srgbClr val="2969B0"/>
                          </a:solidFill>
                          <a:effectLst/>
                        </a:rPr>
                        <a:t>Федеральные суды общей юрисдикции</a:t>
                      </a:r>
                      <a:endParaRPr lang="ru-RU" sz="11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100" b="1" dirty="0">
                          <a:solidFill>
                            <a:srgbClr val="B8312F"/>
                          </a:solidFill>
                          <a:effectLst/>
                        </a:rPr>
                        <a:t>Верховный суд РФ</a:t>
                      </a:r>
                      <a:endParaRPr lang="ru-RU" sz="11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Гражданское, уголовное, административное судопроизводство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0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Разбирательство по экономическим спорам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5749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Суд последней инстанции для обжалования решений нижестоящих судов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2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100" b="1" dirty="0">
                          <a:solidFill>
                            <a:srgbClr val="B8312F"/>
                          </a:solidFill>
                          <a:effectLst/>
                        </a:rPr>
                        <a:t>Верховный суд субъекта РФ</a:t>
                      </a:r>
                      <a:endParaRPr lang="ru-RU" sz="11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 err="1">
                          <a:solidFill>
                            <a:srgbClr val="101010"/>
                          </a:solidFill>
                          <a:effectLst/>
                        </a:rPr>
                        <a:t>Аппеляционная</a:t>
                      </a:r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 и кассационная инстанция для обжалования решений нижестоящих судов  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380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Рассмотрение уголовных дел в отношении депутатов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75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Рассмотрение дел, составляющих государственную тайну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672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ru-RU" sz="1100" b="1">
                          <a:solidFill>
                            <a:srgbClr val="B8312F"/>
                          </a:solidFill>
                          <a:effectLst/>
                        </a:rPr>
                        <a:t>Районный/городской суд</a:t>
                      </a:r>
                      <a:endParaRPr lang="ru-RU" sz="11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Рассмотрение большинства уголовных, гражданских, административных дел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27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Суд первой инстанции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775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 err="1">
                          <a:solidFill>
                            <a:srgbClr val="101010"/>
                          </a:solidFill>
                          <a:effectLst/>
                        </a:rPr>
                        <a:t>Аппеляционная</a:t>
                      </a:r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 инстанция для решений мировых судей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01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Надзор за деятельностью мировых судей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672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>
                          <a:solidFill>
                            <a:srgbClr val="B8312F"/>
                          </a:solidFill>
                          <a:effectLst/>
                        </a:rPr>
                        <a:t>Военные суды  </a:t>
                      </a:r>
                      <a:endParaRPr lang="ru-RU" sz="11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Рассмотрение уголовных, гражданских и административных дела военнослужащих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24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>
                          <a:solidFill>
                            <a:srgbClr val="2969B0"/>
                          </a:solidFill>
                          <a:effectLst/>
                        </a:rPr>
                        <a:t>Суды общей юрисдикции субъектов РФ</a:t>
                      </a:r>
                      <a:endParaRPr lang="ru-RU" sz="11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>
                          <a:solidFill>
                            <a:srgbClr val="B8312F"/>
                          </a:solidFill>
                          <a:effectLst/>
                        </a:rPr>
                        <a:t>Мировые суды</a:t>
                      </a:r>
                      <a:endParaRPr lang="ru-RU" sz="11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dirty="0">
                          <a:solidFill>
                            <a:srgbClr val="101010"/>
                          </a:solidFill>
                          <a:effectLst/>
                        </a:rPr>
                        <a:t>Рассмотрение незначительных уголовных, гражданских и административных дел.</a:t>
                      </a:r>
                    </a:p>
                  </a:txBody>
                  <a:tcPr marL="53864" marR="53864" marT="35012" marB="35012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692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Министерство юстиции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Министерство юстиции Российской Федерации (Минюст России) является федеральным органом исполнительной власти, осуществляющим функции по федеральному государственному надзору за деятельностью некоммерческих организаций, по выработке и реализации государственной политики и нормативно-правовому регулированию в сфере регистрации некоммерческих организаций, а также правоприменительные функции и функции по контролю в сфере регистрации некоммерческих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222868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Функции </a:t>
            </a:r>
            <a:r>
              <a:rPr lang="ru-RU" dirty="0" err="1" smtClean="0"/>
              <a:t>МинЮста</a:t>
            </a:r>
            <a:r>
              <a:rPr lang="ru-RU" dirty="0" smtClean="0"/>
              <a:t> РФ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– разработка общей стратегии государственной политики в установленной сфере деятельности;</a:t>
            </a:r>
          </a:p>
          <a:p>
            <a:r>
              <a:rPr lang="ru-RU" dirty="0"/>
              <a:t>– нормативно-правовое регулирование в установленной сфере деятельности;</a:t>
            </a:r>
          </a:p>
          <a:p>
            <a:r>
              <a:rPr lang="ru-RU" dirty="0"/>
              <a:t>– обеспечение в пределах своих полномочий защиты прав и свобод человека и гражданина;</a:t>
            </a:r>
          </a:p>
          <a:p>
            <a:r>
              <a:rPr lang="ru-RU" dirty="0"/>
              <a:t>– обеспечение деятельности Уполномоченного РФ при Европейском Суде по правам человека;</a:t>
            </a:r>
          </a:p>
          <a:p>
            <a:r>
              <a:rPr lang="ru-RU" dirty="0"/>
              <a:t>– организация деятельности по </a:t>
            </a:r>
            <a:r>
              <a:rPr lang="ru-RU" dirty="0" err="1"/>
              <a:t>госрегистрации</a:t>
            </a:r>
            <a:r>
              <a:rPr lang="ru-RU" dirty="0"/>
              <a:t> некоммерческих организаций;</a:t>
            </a:r>
          </a:p>
          <a:p>
            <a:r>
              <a:rPr lang="ru-RU" dirty="0"/>
              <a:t>– осуществление контроля и надзора в сфере адвокатуры и нотариата, а также в сфере государственной регистрации актов гражданского состояния.</a:t>
            </a:r>
          </a:p>
        </p:txBody>
      </p:sp>
    </p:spTree>
    <p:extLst>
      <p:ext uri="{BB962C8B-B14F-4D97-AF65-F5344CB8AC3E}">
        <p14:creationId xmlns:p14="http://schemas.microsoft.com/office/powerpoint/2010/main" val="358219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675456"/>
            <a:ext cx="7467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88640"/>
            <a:ext cx="7467600" cy="2376264"/>
          </a:xfrm>
        </p:spPr>
        <p:txBody>
          <a:bodyPr/>
          <a:lstStyle/>
          <a:p>
            <a:r>
              <a:rPr lang="ru-RU" dirty="0"/>
              <a:t> </a:t>
            </a:r>
            <a:r>
              <a:rPr lang="ru-RU" b="1" dirty="0"/>
              <a:t>1.</a:t>
            </a:r>
            <a:r>
              <a:rPr lang="ru-RU" dirty="0"/>
              <a:t> В приведённом списке указаны чер­ты сходства функций суда и прокуратуры и черты отли­чия функций суда от прокуратуры. Выберите и запишите сначала порядковые номера черт сходства (2), а затем — порядковые номера черт от­личия (2).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339447"/>
              </p:ext>
            </p:extLst>
          </p:nvPr>
        </p:nvGraphicFramePr>
        <p:xfrm>
          <a:off x="251520" y="2564904"/>
          <a:ext cx="8568952" cy="3219068"/>
        </p:xfrm>
        <a:graphic>
          <a:graphicData uri="http://schemas.openxmlformats.org/drawingml/2006/table">
            <a:tbl>
              <a:tblPr/>
              <a:tblGrid>
                <a:gridCol w="4284476"/>
                <a:gridCol w="4284476"/>
              </a:tblGrid>
              <a:tr h="1133093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1)</a:t>
                      </a:r>
                    </a:p>
                  </a:txBody>
                  <a:tcPr marL="142875" marR="142875" marT="95250" marB="142875" anchor="ctr">
                    <a:lnL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ведает разрешением гражданских, трудовых и иных споров </a:t>
                      </a:r>
                    </a:p>
                  </a:txBody>
                  <a:tcPr marL="142875" marR="142875" marT="95250" marB="142875" anchor="ctr">
                    <a:lnL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b="0">
                          <a:effectLst/>
                        </a:rPr>
                        <a:t>2)</a:t>
                      </a:r>
                    </a:p>
                  </a:txBody>
                  <a:tcPr marL="142875" marR="142875" marT="95250" marB="142875" anchor="ctr">
                    <a:lnL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>
                          <a:effectLst/>
                        </a:rPr>
                        <a:t>осуществляет защиту прав и свобод человека</a:t>
                      </a:r>
                    </a:p>
                  </a:txBody>
                  <a:tcPr marL="142875" marR="142875" marT="95250" marB="142875" anchor="ctr">
                    <a:lnL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3)</a:t>
                      </a:r>
                    </a:p>
                  </a:txBody>
                  <a:tcPr marL="142875" marR="142875" marT="95250" marB="142875" anchor="ctr">
                    <a:lnL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</a:rPr>
                        <a:t>рассматривает уголовные дела</a:t>
                      </a:r>
                    </a:p>
                  </a:txBody>
                  <a:tcPr marL="142875" marR="142875" marT="95250" marB="142875" anchor="ctr">
                    <a:lnL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ru-RU" b="0">
                          <a:effectLst/>
                        </a:rPr>
                        <a:t>4)</a:t>
                      </a:r>
                    </a:p>
                  </a:txBody>
                  <a:tcPr marL="142875" marR="142875" marT="95250" marB="142875" anchor="ctr">
                    <a:lnL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effectLst/>
                        </a:rPr>
                        <a:t>обеспечивает укрепление законности и правопорядка</a:t>
                      </a:r>
                    </a:p>
                  </a:txBody>
                  <a:tcPr marL="142875" marR="142875" marT="95250" marB="142875" anchor="ctr">
                    <a:lnL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9E9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008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4664"/>
            <a:ext cx="7965873" cy="5565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831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Функции правоохранительных органов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7467600" cy="4989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Правоохранительные </a:t>
            </a:r>
            <a:r>
              <a:rPr lang="ru-RU" dirty="0"/>
              <a:t>органы выполняют в государстве важнейшие функции, основными из которых являются:</a:t>
            </a:r>
          </a:p>
          <a:p>
            <a:pPr marL="0" indent="0">
              <a:buNone/>
            </a:pPr>
            <a:r>
              <a:rPr lang="ru-RU" dirty="0"/>
              <a:t>1)  Охрана государственного и общественного строя.</a:t>
            </a:r>
          </a:p>
          <a:p>
            <a:pPr marL="0" indent="0">
              <a:buNone/>
            </a:pPr>
            <a:r>
              <a:rPr lang="ru-RU" dirty="0"/>
              <a:t>2)  Укрепление законности и правопорядка.</a:t>
            </a:r>
            <a:r>
              <a:rPr lang="ru-RU" dirty="0">
                <a:hlinkClick r:id="rId2"/>
              </a:rPr>
              <a:t/>
            </a:r>
            <a:br>
              <a:rPr lang="ru-RU" dirty="0">
                <a:hlinkClick r:id="rId2"/>
              </a:rPr>
            </a:br>
            <a:endParaRPr lang="ru-RU" dirty="0"/>
          </a:p>
          <a:p>
            <a:pPr marL="0" indent="0">
              <a:buNone/>
            </a:pPr>
            <a:r>
              <a:rPr lang="ru-RU" dirty="0"/>
              <a:t>3)  Защита прав и свобод человека и гражданина.</a:t>
            </a:r>
          </a:p>
          <a:p>
            <a:pPr marL="0" indent="0">
              <a:buNone/>
            </a:pPr>
            <a:r>
              <a:rPr lang="ru-RU" dirty="0"/>
              <a:t>4)  Охрана законных прав и интересов организаций, предприятий и учреждений.</a:t>
            </a:r>
          </a:p>
          <a:p>
            <a:pPr marL="0" indent="0">
              <a:buNone/>
            </a:pPr>
            <a:r>
              <a:rPr lang="ru-RU" dirty="0"/>
              <a:t>5)  Борьба с преступностью.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328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332656"/>
            <a:ext cx="7848872" cy="6336704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sz="2900" b="1" dirty="0" smtClean="0"/>
              <a:t>Структура </a:t>
            </a:r>
            <a:r>
              <a:rPr lang="ru-RU" sz="2900" b="1" dirty="0"/>
              <a:t>правоохранительных органов</a:t>
            </a:r>
            <a:r>
              <a:rPr lang="ru-RU" sz="2900" b="1" dirty="0" smtClean="0"/>
              <a:t>:</a:t>
            </a:r>
          </a:p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1.  </a:t>
            </a:r>
            <a:r>
              <a:rPr lang="ru-RU" b="1" dirty="0"/>
              <a:t>Суд</a:t>
            </a:r>
            <a:r>
              <a:rPr lang="ru-RU" dirty="0"/>
              <a:t> — осуществляет правосудие, ведает разрешением граж­данских, трудовых или иных споров, рассматривает уголовные дела.</a:t>
            </a:r>
          </a:p>
          <a:p>
            <a:pPr marL="0" indent="0">
              <a:buNone/>
            </a:pPr>
            <a:r>
              <a:rPr lang="ru-RU" dirty="0"/>
              <a:t>2. </a:t>
            </a:r>
            <a:r>
              <a:rPr lang="ru-RU" b="1" dirty="0"/>
              <a:t>Прокуратура</a:t>
            </a:r>
            <a:r>
              <a:rPr lang="ru-RU" dirty="0"/>
              <a:t> — осуществляет надзор за соблюдением законов, возбуж­дает уголовные дела, поддер­живает обвинения в суде и представляет государственные интересы в судебном процессе.</a:t>
            </a:r>
          </a:p>
          <a:p>
            <a:pPr marL="0" indent="0">
              <a:buNone/>
            </a:pPr>
            <a:r>
              <a:rPr lang="ru-RU" dirty="0"/>
              <a:t>3. </a:t>
            </a:r>
            <a:r>
              <a:rPr lang="ru-RU" b="1" dirty="0"/>
              <a:t>Органы внутренних дел</a:t>
            </a:r>
            <a:r>
              <a:rPr lang="ru-RU" dirty="0"/>
              <a:t> </a:t>
            </a:r>
            <a:r>
              <a:rPr lang="ru-RU" dirty="0" smtClean="0"/>
              <a:t> </a:t>
            </a:r>
            <a:r>
              <a:rPr lang="ru-RU" dirty="0"/>
              <a:t>— занимаются вопросами за­конности и правопорядка.</a:t>
            </a:r>
          </a:p>
          <a:p>
            <a:pPr marL="0" indent="0">
              <a:buNone/>
            </a:pPr>
            <a:r>
              <a:rPr lang="ru-RU" dirty="0"/>
              <a:t>4. </a:t>
            </a:r>
            <a:r>
              <a:rPr lang="ru-RU" b="1" dirty="0"/>
              <a:t>Органы государственной безопасности</a:t>
            </a:r>
            <a:r>
              <a:rPr lang="ru-RU" dirty="0"/>
              <a:t> — осуществляют обеспечение безопасности: контрразведы­вательная деятельность, борь­ба с преступностью и терро­ристической деятельностью, разведывательная деятель­ность, пограничная деятель­ность, обеспечение информа­ционной безопасности.</a:t>
            </a:r>
          </a:p>
          <a:p>
            <a:pPr marL="0" indent="0">
              <a:buNone/>
            </a:pPr>
            <a:r>
              <a:rPr lang="ru-RU" dirty="0"/>
              <a:t>5. </a:t>
            </a:r>
            <a:r>
              <a:rPr lang="ru-RU" b="1" dirty="0"/>
              <a:t>Органы таможни</a:t>
            </a:r>
            <a:r>
              <a:rPr lang="ru-RU" dirty="0"/>
              <a:t> — ведают контролем над вво­зом и вывозом товаров, взи­манием пошлин и сборов.</a:t>
            </a:r>
          </a:p>
          <a:p>
            <a:pPr marL="0" indent="0">
              <a:buNone/>
            </a:pPr>
            <a:r>
              <a:rPr lang="ru-RU" dirty="0"/>
              <a:t>6. </a:t>
            </a:r>
            <a:r>
              <a:rPr lang="ru-RU" b="1" dirty="0"/>
              <a:t>Органы налоговой полиции</a:t>
            </a:r>
            <a:r>
              <a:rPr lang="ru-RU" dirty="0"/>
              <a:t> — осуществляют контроль за соблюдением налогового законодательства.</a:t>
            </a:r>
          </a:p>
          <a:p>
            <a:pPr marL="0" indent="0">
              <a:buNone/>
            </a:pPr>
            <a:r>
              <a:rPr lang="ru-RU" dirty="0"/>
              <a:t>7.  </a:t>
            </a:r>
            <a:r>
              <a:rPr lang="ru-RU" b="1" dirty="0"/>
              <a:t>Нотариат</a:t>
            </a:r>
            <a:r>
              <a:rPr lang="ru-RU" dirty="0"/>
              <a:t> — осуществляет удостоверение всевозможных сделок (догово­ров), оформление наследственных прав, заверение копий доку­ментов, принимает на хранение документы и др.</a:t>
            </a:r>
          </a:p>
          <a:p>
            <a:pPr marL="0" indent="0">
              <a:buNone/>
            </a:pPr>
            <a:r>
              <a:rPr lang="ru-RU" dirty="0"/>
              <a:t>8. </a:t>
            </a:r>
            <a:r>
              <a:rPr lang="ru-RU" b="1" dirty="0"/>
              <a:t>Адвокатура</a:t>
            </a:r>
            <a:r>
              <a:rPr lang="ru-RU" dirty="0"/>
              <a:t> — оказание юридической помощи гражда­нам и организациям.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91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-16443"/>
            <a:ext cx="7467600" cy="1143000"/>
          </a:xfrm>
        </p:spPr>
        <p:txBody>
          <a:bodyPr/>
          <a:lstStyle/>
          <a:p>
            <a:pPr algn="ctr"/>
            <a:r>
              <a:rPr lang="ru-RU" dirty="0" smtClean="0"/>
              <a:t>Система правоохранительных органов 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927946508"/>
              </p:ext>
            </p:extLst>
          </p:nvPr>
        </p:nvGraphicFramePr>
        <p:xfrm>
          <a:off x="262219" y="1124744"/>
          <a:ext cx="8702268" cy="5295153"/>
        </p:xfrm>
        <a:graphic>
          <a:graphicData uri="http://schemas.openxmlformats.org/drawingml/2006/table">
            <a:tbl>
              <a:tblPr/>
              <a:tblGrid>
                <a:gridCol w="3051658"/>
                <a:gridCol w="2825305"/>
                <a:gridCol w="2825305"/>
              </a:tblGrid>
              <a:tr h="271749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1" dirty="0">
                          <a:solidFill>
                            <a:srgbClr val="2969B0"/>
                          </a:solidFill>
                          <a:effectLst/>
                        </a:rPr>
                        <a:t>Система правоохранительных органов</a:t>
                      </a:r>
                      <a:endParaRPr lang="ru-RU" sz="14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749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400" b="1" dirty="0">
                          <a:solidFill>
                            <a:srgbClr val="101010"/>
                          </a:solidFill>
                          <a:effectLst/>
                        </a:rPr>
                        <a:t> </a:t>
                      </a:r>
                      <a:r>
                        <a:rPr lang="ru-RU" sz="1400" b="1" dirty="0">
                          <a:solidFill>
                            <a:srgbClr val="2969B0"/>
                          </a:solidFill>
                          <a:effectLst/>
                        </a:rPr>
                        <a:t>Наименование</a:t>
                      </a:r>
                      <a:endParaRPr lang="ru-RU" sz="14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dirty="0" smtClean="0">
                          <a:solidFill>
                            <a:srgbClr val="2969B0"/>
                          </a:solidFill>
                          <a:effectLst/>
                        </a:rPr>
                        <a:t>Задачи </a:t>
                      </a:r>
                      <a:endParaRPr lang="ru-RU" sz="14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12865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ru-RU" sz="1200" b="1" dirty="0">
                          <a:solidFill>
                            <a:srgbClr val="475577"/>
                          </a:solidFill>
                          <a:effectLst/>
                        </a:rPr>
                        <a:t>Органы охраны законности и правопорядка</a:t>
                      </a:r>
                      <a:endParaRPr lang="ru-RU" sz="1200" dirty="0">
                        <a:solidFill>
                          <a:srgbClr val="101010"/>
                        </a:solidFill>
                        <a:effectLst/>
                      </a:endParaRPr>
                    </a:p>
                    <a:p>
                      <a:pPr algn="l" fontAlgn="ctr"/>
                      <a:r>
                        <a:rPr lang="ru-RU" sz="1200" b="1" dirty="0">
                          <a:solidFill>
                            <a:srgbClr val="101010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200" b="1" dirty="0">
                          <a:solidFill>
                            <a:srgbClr val="B8312F"/>
                          </a:solidFill>
                          <a:effectLst/>
                        </a:rPr>
                        <a:t>Прокуратура</a:t>
                      </a:r>
                      <a:endParaRPr lang="ru-RU" sz="12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dirty="0">
                          <a:solidFill>
                            <a:srgbClr val="101010"/>
                          </a:solidFill>
                          <a:effectLst/>
                        </a:rPr>
                        <a:t>Осуществление надзора за соблюдением законов госорганами, гражданами и организациями</a:t>
                      </a: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01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dirty="0">
                          <a:solidFill>
                            <a:srgbClr val="101010"/>
                          </a:solidFill>
                          <a:effectLst/>
                        </a:rPr>
                        <a:t>Координация деятельности правоохранительных органов</a:t>
                      </a: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2717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dirty="0">
                          <a:solidFill>
                            <a:srgbClr val="101010"/>
                          </a:solidFill>
                          <a:effectLst/>
                        </a:rPr>
                        <a:t>Обвинение в суде  </a:t>
                      </a: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145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ru-RU" sz="1200" b="1" dirty="0">
                          <a:solidFill>
                            <a:srgbClr val="B8312F"/>
                          </a:solidFill>
                          <a:effectLst/>
                        </a:rPr>
                        <a:t>Органы внутренних дел (</a:t>
                      </a:r>
                      <a:r>
                        <a:rPr lang="ru-RU" sz="1200" b="1" dirty="0" smtClean="0">
                          <a:solidFill>
                            <a:srgbClr val="B8312F"/>
                          </a:solidFill>
                          <a:effectLst/>
                        </a:rPr>
                        <a:t>полиция, пожарные службы, ГАИ, СКРФ), </a:t>
                      </a:r>
                      <a:r>
                        <a:rPr lang="ru-RU" sz="1200" b="1" dirty="0">
                          <a:solidFill>
                            <a:srgbClr val="B8312F"/>
                          </a:solidFill>
                          <a:effectLst/>
                        </a:rPr>
                        <a:t>возглавляемые МВД РФ</a:t>
                      </a:r>
                      <a:endParaRPr lang="ru-RU" sz="12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dirty="0">
                          <a:solidFill>
                            <a:srgbClr val="101010"/>
                          </a:solidFill>
                          <a:effectLst/>
                        </a:rPr>
                        <a:t>Защита жизни и здоровья человека</a:t>
                      </a: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5573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dirty="0">
                          <a:solidFill>
                            <a:srgbClr val="101010"/>
                          </a:solidFill>
                          <a:effectLst/>
                        </a:rPr>
                        <a:t>Охрана безопасности и порядка в обществе</a:t>
                      </a: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001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dirty="0">
                          <a:solidFill>
                            <a:srgbClr val="101010"/>
                          </a:solidFill>
                          <a:effectLst/>
                        </a:rPr>
                        <a:t>Предупреждение и раскрытие правонарушений и преступлений</a:t>
                      </a: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5573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dirty="0">
                          <a:solidFill>
                            <a:srgbClr val="101010"/>
                          </a:solidFill>
                          <a:effectLst/>
                        </a:rPr>
                        <a:t>Розыск скрывающихся преступников</a:t>
                      </a:r>
                    </a:p>
                  </a:txBody>
                  <a:tcPr marL="99178" marR="99178" marT="64466" marB="64466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348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97851390"/>
              </p:ext>
            </p:extLst>
          </p:nvPr>
        </p:nvGraphicFramePr>
        <p:xfrm>
          <a:off x="457200" y="1484785"/>
          <a:ext cx="8363273" cy="5172988"/>
        </p:xfrm>
        <a:graphic>
          <a:graphicData uri="http://schemas.openxmlformats.org/drawingml/2006/table">
            <a:tbl>
              <a:tblPr/>
              <a:tblGrid>
                <a:gridCol w="2932781"/>
                <a:gridCol w="2715246"/>
                <a:gridCol w="2715246"/>
              </a:tblGrid>
              <a:tr h="173986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ru-RU" sz="1600" b="1" dirty="0">
                          <a:solidFill>
                            <a:srgbClr val="475577"/>
                          </a:solidFill>
                          <a:effectLst/>
                        </a:rPr>
                        <a:t>Органы юридической помощи </a:t>
                      </a:r>
                      <a:endParaRPr lang="ru-RU" sz="16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600" b="1">
                          <a:solidFill>
                            <a:srgbClr val="B8312F"/>
                          </a:solidFill>
                          <a:effectLst/>
                        </a:rPr>
                        <a:t>Адвокатура</a:t>
                      </a:r>
                      <a:endParaRPr lang="ru-RU" sz="16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>
                          <a:solidFill>
                            <a:srgbClr val="101010"/>
                          </a:solidFill>
                          <a:effectLst/>
                        </a:rPr>
                        <a:t>Юридическая помощь гражданам, организациям в решении правовых вопросов</a:t>
                      </a: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4421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>
                          <a:solidFill>
                            <a:srgbClr val="101010"/>
                          </a:solidFill>
                          <a:effectLst/>
                        </a:rPr>
                        <a:t>Защита в суде</a:t>
                      </a: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45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ru-RU" sz="1600" b="1" dirty="0">
                          <a:solidFill>
                            <a:srgbClr val="B8312F"/>
                          </a:solidFill>
                          <a:effectLst/>
                        </a:rPr>
                        <a:t>Нотариат</a:t>
                      </a:r>
                      <a:endParaRPr lang="ru-RU" sz="1600" dirty="0">
                        <a:solidFill>
                          <a:srgbClr val="101010"/>
                        </a:solidFill>
                        <a:effectLst/>
                      </a:endParaRPr>
                    </a:p>
                    <a:p>
                      <a:pPr algn="l" fontAlgn="ctr"/>
                      <a:r>
                        <a:rPr lang="ru-RU" sz="1600" dirty="0">
                          <a:solidFill>
                            <a:srgbClr val="101010"/>
                          </a:solidFill>
                          <a:effectLst/>
                        </a:rPr>
                        <a:t/>
                      </a:r>
                      <a:br>
                        <a:rPr lang="ru-RU" sz="1600" dirty="0">
                          <a:solidFill>
                            <a:srgbClr val="101010"/>
                          </a:solidFill>
                          <a:effectLst/>
                        </a:rPr>
                      </a:br>
                      <a:r>
                        <a:rPr lang="ru-RU" sz="1600" dirty="0">
                          <a:solidFill>
                            <a:srgbClr val="101010"/>
                          </a:solidFill>
                          <a:effectLst/>
                        </a:rPr>
                        <a:t/>
                      </a:r>
                      <a:br>
                        <a:rPr lang="ru-RU" sz="1600" dirty="0">
                          <a:solidFill>
                            <a:srgbClr val="101010"/>
                          </a:solidFill>
                          <a:effectLst/>
                        </a:rPr>
                      </a:br>
                      <a:endParaRPr lang="ru-RU" sz="16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>
                          <a:solidFill>
                            <a:srgbClr val="101010"/>
                          </a:solidFill>
                          <a:effectLst/>
                        </a:rPr>
                        <a:t>Удостоверение сделок</a:t>
                      </a: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6745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solidFill>
                            <a:srgbClr val="101010"/>
                          </a:solidFill>
                          <a:effectLst/>
                        </a:rPr>
                        <a:t>Удостоверение копий документов</a:t>
                      </a: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745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l" fontAlgn="ctr"/>
                      <a:endParaRPr lang="ru-RU" sz="16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 smtClean="0">
                          <a:solidFill>
                            <a:srgbClr val="101010"/>
                          </a:solidFill>
                          <a:effectLst/>
                        </a:rPr>
                        <a:t>Выдача</a:t>
                      </a:r>
                      <a:r>
                        <a:rPr lang="ru-RU" sz="1600" baseline="0" dirty="0" smtClean="0">
                          <a:solidFill>
                            <a:srgbClr val="101010"/>
                          </a:solidFill>
                          <a:effectLst/>
                        </a:rPr>
                        <a:t> доверенностей</a:t>
                      </a:r>
                      <a:endParaRPr lang="ru-RU" sz="16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069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>
                          <a:solidFill>
                            <a:srgbClr val="B8312F"/>
                          </a:solidFill>
                          <a:effectLst/>
                        </a:rPr>
                        <a:t>Юридическое бюро</a:t>
                      </a:r>
                      <a:endParaRPr lang="ru-RU" sz="16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solidFill>
                            <a:srgbClr val="101010"/>
                          </a:solidFill>
                          <a:effectLst/>
                        </a:rPr>
                        <a:t>Бесплатная юридическая помощь</a:t>
                      </a: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7467600" cy="1143000"/>
          </a:xfrm>
        </p:spPr>
        <p:txBody>
          <a:bodyPr/>
          <a:lstStyle/>
          <a:p>
            <a:pPr algn="ctr"/>
            <a:r>
              <a:rPr lang="ru-RU" dirty="0" smtClean="0"/>
              <a:t>Система правоохранительных органов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583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88640"/>
            <a:ext cx="8147248" cy="628531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Полномочия прокурора (статья 22 и статья 27 ФЗ «О прокуратуре РФ</a:t>
            </a:r>
            <a:r>
              <a:rPr lang="ru-RU" sz="1400" b="1" dirty="0" smtClean="0"/>
              <a:t>»):</a:t>
            </a:r>
            <a:r>
              <a:rPr lang="ru-RU" sz="1400" b="1" dirty="0"/>
              <a:t> </a:t>
            </a:r>
          </a:p>
          <a:p>
            <a:pPr marL="0" indent="0">
              <a:buNone/>
            </a:pPr>
            <a:r>
              <a:rPr lang="ru-RU" sz="1400" dirty="0"/>
              <a:t>- Рассмотрение и проверка заявлений, жалоб и иных сообщений о нарушении прав и свобод человека и гражданина</a:t>
            </a:r>
            <a:r>
              <a:rPr lang="ru-RU" sz="1400" dirty="0" smtClean="0"/>
              <a:t>.</a:t>
            </a:r>
            <a:endParaRPr lang="ru-RU" sz="1400" dirty="0"/>
          </a:p>
          <a:p>
            <a:pPr marL="0" indent="0">
              <a:buNone/>
            </a:pPr>
            <a:r>
              <a:rPr lang="ru-RU" sz="1400" dirty="0"/>
              <a:t>- Разъяснение пострадавшим порядка защиты их прав и свобод</a:t>
            </a:r>
            <a:r>
              <a:rPr lang="ru-RU" sz="1400" dirty="0" smtClean="0"/>
              <a:t>.</a:t>
            </a:r>
            <a:endParaRPr lang="ru-RU" sz="1400" dirty="0"/>
          </a:p>
          <a:p>
            <a:pPr marL="0" indent="0">
              <a:buNone/>
            </a:pPr>
            <a:r>
              <a:rPr lang="ru-RU" sz="1400" dirty="0"/>
              <a:t>- Принятие мер по предупреждению и пресечению нарушений прав и свобод человека и гражданина, привлечению к ответственности лиц, нарушивших закон, и возмещению причиненного ущерба</a:t>
            </a:r>
            <a:r>
              <a:rPr lang="ru-RU" sz="1400" dirty="0" smtClean="0"/>
              <a:t>.</a:t>
            </a:r>
            <a:endParaRPr lang="ru-RU" sz="1400" dirty="0"/>
          </a:p>
          <a:p>
            <a:pPr marL="0" indent="0">
              <a:buNone/>
            </a:pPr>
            <a:r>
              <a:rPr lang="ru-RU" sz="1400" dirty="0"/>
              <a:t>- При наличии оснований полагать, что нарушение прав и свобод человека и гражданина имеет характер преступления, прокурор принимает меры к тому, чтобы лица, его совершившие, были подвергнуты уголовному преследованию в соответствии с законом</a:t>
            </a:r>
            <a:r>
              <a:rPr lang="ru-RU" sz="1400" dirty="0" smtClean="0"/>
              <a:t>.</a:t>
            </a:r>
            <a:endParaRPr lang="ru-RU" sz="1400" dirty="0"/>
          </a:p>
          <a:p>
            <a:pPr marL="0" indent="0">
              <a:buNone/>
            </a:pPr>
            <a:r>
              <a:rPr lang="ru-RU" sz="1400" dirty="0"/>
              <a:t>- В случаях, когда нарушение прав и свобод человека и гражданина имеет характер административного правонарушения, прокурор возбуждает производство об административном правонарушении или незамедлительно передает сообщение о правонарушении и материалы проверки в орган или должностному лицу, которые полномочны рассматривать дела об административных правонарушениях</a:t>
            </a:r>
            <a:r>
              <a:rPr lang="ru-RU" sz="1400" dirty="0" smtClean="0"/>
              <a:t>.</a:t>
            </a:r>
            <a:r>
              <a:rPr lang="ru-RU" sz="1400" dirty="0"/>
              <a:t> </a:t>
            </a:r>
          </a:p>
          <a:p>
            <a:pPr marL="0" indent="0">
              <a:buNone/>
            </a:pPr>
            <a:r>
              <a:rPr lang="ru-RU" sz="1400" dirty="0"/>
              <a:t>- В случаях, когда нарушение прав и свобод человека и гражданина имеет характер административного правонарушения, прокурор возбуждает производство об административном правонарушении или незамедлительно передает сообщение о правонарушении и материалы проверки в орган или должностному лицу, которые полномочны рассматривать дела об административных правонарушениях</a:t>
            </a:r>
            <a:r>
              <a:rPr lang="ru-RU" sz="1400" dirty="0" smtClean="0"/>
              <a:t>.</a:t>
            </a:r>
            <a:endParaRPr lang="ru-RU" sz="1400" dirty="0"/>
          </a:p>
          <a:p>
            <a:pPr marL="0" indent="0">
              <a:buNone/>
            </a:pPr>
            <a:r>
              <a:rPr lang="ru-RU" sz="1400" dirty="0"/>
              <a:t>-В случае нарушения прав и свобод человека и гражданина, защищаемых в порядке гражданского судопроизводства, когда пострадавший по состоянию здоровья, возрасту или иным причинам не может лично отстаивать в суде или арбитражном суде свои права и свободы или когда нарушены права и свободы значительного числа граждан либо в силу иных обстоятельств нарушение приобрело особое общественное значение, прокурор предъявляет и поддерживает в суде или арбитражном суде иск в интересах пострадавших.</a:t>
            </a:r>
          </a:p>
          <a:p>
            <a:pPr marL="0" indent="0">
              <a:buNone/>
            </a:pPr>
            <a:r>
              <a:rPr lang="ru-RU" sz="1200" dirty="0"/>
              <a:t> </a:t>
            </a:r>
          </a:p>
          <a:p>
            <a:pPr marL="0" indent="0">
              <a:buNone/>
            </a:pP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17049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179512" y="332656"/>
            <a:ext cx="8568952" cy="6120680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ru-RU" sz="2900" b="1" dirty="0" err="1" smtClean="0"/>
              <a:t>Прокур</a:t>
            </a:r>
            <a:r>
              <a:rPr lang="ru-RU" sz="2900" b="1" dirty="0" smtClean="0"/>
              <a:t> вправе</a:t>
            </a:r>
            <a:r>
              <a:rPr lang="ru-RU" sz="2900" b="1" dirty="0"/>
              <a:t>:</a:t>
            </a:r>
          </a:p>
          <a:p>
            <a:pPr marL="0" indent="0" algn="ctr">
              <a:buNone/>
            </a:pPr>
            <a:r>
              <a:rPr lang="ru-RU" b="1" dirty="0"/>
              <a:t> </a:t>
            </a:r>
          </a:p>
          <a:p>
            <a:pPr marL="0" indent="0">
              <a:buNone/>
            </a:pPr>
            <a:r>
              <a:rPr lang="ru-RU" sz="3400" dirty="0"/>
              <a:t>А) по предъявлении служебного удостоверения беспрепятственно входить на территории и в помещения органов, указанных в пункте 1 статьи 21 настоящего Федерального закона, иметь доступ к их документам и материалам, проверять исполнение законов в связи с поступившей в органы прокуратуры информацией о фактах нарушения закона</a:t>
            </a:r>
            <a:r>
              <a:rPr lang="ru-RU" sz="3400" dirty="0" smtClean="0"/>
              <a:t>;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Б) требовать от руководителей и других должностных лиц указанных органов представления необходимых документов, материалов, статистических и иных сведений; выделения специалистов для выяснения возникших вопросов; проведения проверок по поступившим в органы прокуратуры материалам и обращениям, ревизий деятельности подконтрольных или подведомственных им организаций</a:t>
            </a:r>
            <a:r>
              <a:rPr lang="ru-RU" sz="3400" dirty="0" smtClean="0"/>
              <a:t>;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В) вызывать должностных лиц и граждан для объяснений по поводу нарушений законов</a:t>
            </a:r>
            <a:r>
              <a:rPr lang="ru-RU" sz="3400" dirty="0" smtClean="0"/>
              <a:t>.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- Прокурор или его заместитель по основаниям, установленным законом, возбуждает производство об административном правонарушении, требует привлечения лиц, нарушивших закон, к иной установленной законом ответственности, предостерегает о недопустимости нарушения закона</a:t>
            </a:r>
            <a:r>
              <a:rPr lang="ru-RU" sz="3400" dirty="0" smtClean="0"/>
              <a:t>.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- Прокурор или его заместитель в случае установления факта нарушения закона органами и должностными лицами, указанными в пункте 1 статьи 21 настоящего Федерального закона</a:t>
            </a:r>
            <a:r>
              <a:rPr lang="ru-RU" sz="3400" dirty="0" smtClean="0"/>
              <a:t>: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А) освобождает своим постановлением лиц, незаконно подвергнутых административному задержанию на основании решений несудебных органов</a:t>
            </a:r>
            <a:r>
              <a:rPr lang="ru-RU" sz="3400" dirty="0" smtClean="0"/>
              <a:t>;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Б) опротестовывает противоречащие закону правовые акты, обращается в суд или арбитражный суд с требованием о признании таких актов недействительными</a:t>
            </a:r>
            <a:r>
              <a:rPr lang="ru-RU" sz="3400" dirty="0" smtClean="0"/>
              <a:t>;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В) вносит представление об устранении нарушений закона</a:t>
            </a:r>
            <a:r>
              <a:rPr lang="ru-RU" sz="3400" dirty="0" smtClean="0"/>
              <a:t>.</a:t>
            </a:r>
            <a:endParaRPr lang="ru-RU" sz="3400" dirty="0"/>
          </a:p>
          <a:p>
            <a:pPr marL="0" indent="0">
              <a:buNone/>
            </a:pPr>
            <a:r>
              <a:rPr lang="ru-RU" sz="3400" dirty="0"/>
              <a:t>- Должностные лица органов, указанных в пункте 1 статьи 21 настоящего Федерального закона, обязаны приступить к выполнению требований прокурора или его заместителя о проведении проверок и ревизий незамедлительно.</a:t>
            </a:r>
          </a:p>
          <a:p>
            <a:pPr marL="0" indent="0">
              <a:buNone/>
            </a:pPr>
            <a:r>
              <a:rPr lang="ru-RU" sz="3400" dirty="0"/>
              <a:t> </a:t>
            </a:r>
          </a:p>
          <a:p>
            <a:pPr marL="0" indent="0">
              <a:buNone/>
            </a:pPr>
            <a:endParaRPr lang="ru-RU" sz="2500" dirty="0"/>
          </a:p>
          <a:p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96548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467600" cy="1143000"/>
          </a:xfrm>
        </p:spPr>
        <p:txBody>
          <a:bodyPr/>
          <a:lstStyle/>
          <a:p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54107834"/>
              </p:ext>
            </p:extLst>
          </p:nvPr>
        </p:nvGraphicFramePr>
        <p:xfrm>
          <a:off x="323526" y="856131"/>
          <a:ext cx="8640961" cy="5939591"/>
        </p:xfrm>
        <a:graphic>
          <a:graphicData uri="http://schemas.openxmlformats.org/drawingml/2006/table">
            <a:tbl>
              <a:tblPr/>
              <a:tblGrid>
                <a:gridCol w="1512170"/>
                <a:gridCol w="2520280"/>
                <a:gridCol w="4608511"/>
              </a:tblGrid>
              <a:tr h="45838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ru-RU" sz="1600" b="1" dirty="0">
                          <a:solidFill>
                            <a:srgbClr val="475577"/>
                          </a:solidFill>
                          <a:effectLst/>
                        </a:rPr>
                        <a:t>Органы государственной безопасности</a:t>
                      </a:r>
                      <a:endParaRPr lang="ru-RU" sz="16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ru-RU" sz="1600" b="1">
                          <a:solidFill>
                            <a:srgbClr val="B8312F"/>
                          </a:solidFill>
                          <a:effectLst/>
                        </a:rPr>
                        <a:t>ФСБ – Федеральная служба безопасности</a:t>
                      </a:r>
                      <a:endParaRPr lang="ru-RU" sz="16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>
                          <a:solidFill>
                            <a:srgbClr val="101010"/>
                          </a:solidFill>
                          <a:effectLst/>
                        </a:rPr>
                        <a:t>Контрразведка</a:t>
                      </a: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810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solidFill>
                            <a:srgbClr val="101010"/>
                          </a:solidFill>
                          <a:effectLst/>
                        </a:rPr>
                        <a:t>Борьба с бандитизмом,   </a:t>
                      </a:r>
                      <a:endParaRPr lang="ru-RU" sz="1600" dirty="0" smtClean="0">
                        <a:solidFill>
                          <a:srgbClr val="101010"/>
                        </a:solidFill>
                        <a:effectLst/>
                      </a:endParaRPr>
                    </a:p>
                    <a:p>
                      <a:pPr algn="l" fontAlgn="ctr"/>
                      <a:r>
                        <a:rPr lang="ru-RU" sz="1600" dirty="0" smtClean="0">
                          <a:solidFill>
                            <a:srgbClr val="101010"/>
                          </a:solidFill>
                          <a:effectLst/>
                        </a:rPr>
                        <a:t>наркоторговлей</a:t>
                      </a:r>
                      <a:r>
                        <a:rPr lang="ru-RU" sz="1600" dirty="0">
                          <a:solidFill>
                            <a:srgbClr val="101010"/>
                          </a:solidFill>
                          <a:effectLst/>
                        </a:rPr>
                        <a:t>, контрабандой</a:t>
                      </a: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4219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>
                          <a:solidFill>
                            <a:srgbClr val="B8312F"/>
                          </a:solidFill>
                          <a:effectLst/>
                        </a:rPr>
                        <a:t>НАК – Национальный антитеррористический комитет</a:t>
                      </a:r>
                      <a:endParaRPr lang="ru-RU" sz="16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>
                          <a:solidFill>
                            <a:srgbClr val="101010"/>
                          </a:solidFill>
                          <a:effectLst/>
                        </a:rPr>
                        <a:t>Координация органов исполнительной власти по борьбе с терроризмом</a:t>
                      </a: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401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>
                          <a:solidFill>
                            <a:srgbClr val="B8312F"/>
                          </a:solidFill>
                          <a:effectLst/>
                        </a:rPr>
                        <a:t>СВР – Служба внешней разведки</a:t>
                      </a:r>
                      <a:endParaRPr lang="ru-RU" sz="160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dirty="0">
                          <a:solidFill>
                            <a:srgbClr val="101010"/>
                          </a:solidFill>
                          <a:effectLst/>
                        </a:rPr>
                        <a:t>Защита общества и государства от внешних угроз</a:t>
                      </a: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  <a:tr h="1883589">
                <a:tc>
                  <a:txBody>
                    <a:bodyPr/>
                    <a:lstStyle/>
                    <a:p>
                      <a:pPr algn="ctr" fontAlgn="ctr"/>
                      <a:endParaRPr lang="ru-RU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F5F5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C00000"/>
                          </a:solidFill>
                          <a:effectLst/>
                        </a:rPr>
                        <a:t>Таможенные</a:t>
                      </a:r>
                      <a:r>
                        <a:rPr lang="ru-RU" sz="1600" b="1" baseline="0" dirty="0" smtClean="0">
                          <a:solidFill>
                            <a:srgbClr val="C00000"/>
                          </a:solidFill>
                          <a:effectLst/>
                        </a:rPr>
                        <a:t> органы</a:t>
                      </a:r>
                      <a:endParaRPr lang="ru-RU" sz="1600" b="1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l" fontAlgn="ctr"/>
                      <a:endParaRPr lang="ru-RU" sz="16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kumimoji="0"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Защита национальной безопасности государства, жизни и здоровья человека, животного и растительного мира, окружающей среды;</a:t>
                      </a:r>
                    </a:p>
                    <a:p>
                      <a:pPr algn="l" fontAlgn="ctr"/>
                      <a:r>
                        <a:rPr kumimoji="0" lang="ru-RU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Создание условий для ускорения и упрощения перемещения товаров через таможенную границу.</a:t>
                      </a:r>
                      <a:endParaRPr lang="ru-RU" sz="1600" dirty="0">
                        <a:solidFill>
                          <a:srgbClr val="101010"/>
                        </a:solidFill>
                        <a:effectLst/>
                      </a:endParaRPr>
                    </a:p>
                  </a:txBody>
                  <a:tcPr marL="171387" marR="171387" marT="111401" marB="111401" anchor="ctr">
                    <a:lnL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dbl" algn="ctr">
                      <a:solidFill>
                        <a:srgbClr val="2196F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</a:tr>
            </a:tbl>
          </a:graphicData>
        </a:graphic>
      </p:graphicFrame>
      <p:sp>
        <p:nvSpPr>
          <p:cNvPr id="4" name="Заголовок 1"/>
          <p:cNvSpPr txBox="1">
            <a:spLocks/>
          </p:cNvSpPr>
          <p:nvPr/>
        </p:nvSpPr>
        <p:spPr>
          <a:xfrm>
            <a:off x="827584" y="-19178"/>
            <a:ext cx="7467600" cy="720080"/>
          </a:xfrm>
          <a:prstGeom prst="rect">
            <a:avLst/>
          </a:prstGeom>
        </p:spPr>
        <p:txBody>
          <a:bodyPr vert="horz" anchor="b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Система правоохранительных органов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03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244</TotalTime>
  <Words>995</Words>
  <Application>Microsoft Office PowerPoint</Application>
  <PresentationFormat>Экран (4:3)</PresentationFormat>
  <Paragraphs>154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Эркер</vt:lpstr>
      <vt:lpstr>Правоохранительные органы и судебная система РФ.</vt:lpstr>
      <vt:lpstr>Презентация PowerPoint</vt:lpstr>
      <vt:lpstr>Функции правоохранительных органов </vt:lpstr>
      <vt:lpstr>Презентация PowerPoint</vt:lpstr>
      <vt:lpstr>Система правоохранительных органов </vt:lpstr>
      <vt:lpstr>Система правоохранительных органов </vt:lpstr>
      <vt:lpstr>Презентация PowerPoint</vt:lpstr>
      <vt:lpstr>Презентация PowerPoint</vt:lpstr>
      <vt:lpstr>Презентация PowerPoint</vt:lpstr>
      <vt:lpstr>Судебная система РФ</vt:lpstr>
      <vt:lpstr>Презентация PowerPoint</vt:lpstr>
      <vt:lpstr>Презентация PowerPoint</vt:lpstr>
      <vt:lpstr>Суды общей юрисдикции</vt:lpstr>
      <vt:lpstr>Министерство юстиции </vt:lpstr>
      <vt:lpstr>Функции МинЮста РФ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ЮЛИЧКА</dc:creator>
  <cp:lastModifiedBy>ЮЛИЧКА</cp:lastModifiedBy>
  <cp:revision>10</cp:revision>
  <dcterms:created xsi:type="dcterms:W3CDTF">2020-05-28T14:52:44Z</dcterms:created>
  <dcterms:modified xsi:type="dcterms:W3CDTF">2020-08-03T20:05:20Z</dcterms:modified>
</cp:coreProperties>
</file>