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9" r:id="rId3"/>
    <p:sldId id="257" r:id="rId4"/>
    <p:sldId id="310" r:id="rId5"/>
    <p:sldId id="258" r:id="rId6"/>
    <p:sldId id="259" r:id="rId7"/>
    <p:sldId id="311" r:id="rId8"/>
    <p:sldId id="260" r:id="rId9"/>
    <p:sldId id="261" r:id="rId10"/>
    <p:sldId id="286" r:id="rId11"/>
    <p:sldId id="287" r:id="rId12"/>
    <p:sldId id="288" r:id="rId13"/>
    <p:sldId id="289" r:id="rId14"/>
    <p:sldId id="263" r:id="rId15"/>
    <p:sldId id="264" r:id="rId16"/>
    <p:sldId id="267" r:id="rId17"/>
    <p:sldId id="266" r:id="rId18"/>
    <p:sldId id="268" r:id="rId19"/>
    <p:sldId id="272" r:id="rId20"/>
    <p:sldId id="328" r:id="rId21"/>
    <p:sldId id="269" r:id="rId22"/>
    <p:sldId id="312" r:id="rId23"/>
    <p:sldId id="313" r:id="rId24"/>
    <p:sldId id="327" r:id="rId25"/>
    <p:sldId id="273" r:id="rId26"/>
    <p:sldId id="314" r:id="rId27"/>
    <p:sldId id="315" r:id="rId28"/>
    <p:sldId id="316" r:id="rId29"/>
    <p:sldId id="274" r:id="rId30"/>
    <p:sldId id="317" r:id="rId31"/>
    <p:sldId id="326" r:id="rId32"/>
    <p:sldId id="318" r:id="rId33"/>
    <p:sldId id="319" r:id="rId34"/>
    <p:sldId id="275" r:id="rId35"/>
    <p:sldId id="320" r:id="rId36"/>
    <p:sldId id="302" r:id="rId37"/>
    <p:sldId id="297" r:id="rId38"/>
    <p:sldId id="303" r:id="rId39"/>
    <p:sldId id="299" r:id="rId40"/>
    <p:sldId id="300" r:id="rId41"/>
    <p:sldId id="301" r:id="rId42"/>
    <p:sldId id="294" r:id="rId43"/>
    <p:sldId id="295" r:id="rId44"/>
    <p:sldId id="296" r:id="rId45"/>
    <p:sldId id="276" r:id="rId46"/>
    <p:sldId id="277" r:id="rId47"/>
    <p:sldId id="324" r:id="rId48"/>
    <p:sldId id="278" r:id="rId49"/>
    <p:sldId id="279" r:id="rId50"/>
    <p:sldId id="321" r:id="rId51"/>
    <p:sldId id="322" r:id="rId52"/>
    <p:sldId id="323" r:id="rId53"/>
    <p:sldId id="285" r:id="rId54"/>
    <p:sldId id="306" r:id="rId55"/>
    <p:sldId id="307" r:id="rId56"/>
    <p:sldId id="308" r:id="rId57"/>
    <p:sldId id="304" r:id="rId58"/>
    <p:sldId id="325" r:id="rId59"/>
  </p:sldIdLst>
  <p:sldSz cx="9144000" cy="6858000" type="screen4x3"/>
  <p:notesSz cx="6735763" cy="98567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851" autoAdjust="0"/>
    <p:restoredTop sz="94660"/>
  </p:normalViewPr>
  <p:slideViewPr>
    <p:cSldViewPr>
      <p:cViewPr>
        <p:scale>
          <a:sx n="83" d="100"/>
          <a:sy n="83" d="100"/>
        </p:scale>
        <p:origin x="-18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1%80%D0%B0%D0%BD%D0%BE%D0%B2%D1%8B%D0%B9_%D0%BF%D1%83%D1%82%D1%8C" TargetMode="External"/><Relationship Id="rId2" Type="http://schemas.openxmlformats.org/officeDocument/2006/relationships/hyperlink" Target="https://ru.wikipedia.org/wiki/%D0%9A%D1%80%D0%B0%D0%BD_%D1%81%D1%82%D1%80%D0%B5%D0%BB%D0%BE%D0%B2%D0%BE%D0%B3%D0%BE_%D1%82%D0%B8%D0%BF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hyperlink" Target="https://commons.wikimedia.org/wiki/File:Beckholmen_3.jpg?uselang=ru" TargetMode="External"/><Relationship Id="rId4" Type="http://schemas.openxmlformats.org/officeDocument/2006/relationships/hyperlink" Target="https://ru.wikipedia.org/wiki/%D0%9F%D0%BE%D1%80%D1%82%D0%B0%D0%BB%D1%8C%D0%BD%D1%8B%D0%B9_%D0%BA%D1%80%D0%B0%D0%BD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hyperlink" Target="http://stroyka-ip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kranmash.su/images/stories/most/mostovoi-cran-1.jpg" TargetMode="Externa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4%D1%80%D0%B5%D0%B2%D0%B5%D1%81%D0%B8%D0%BD%D0%B0" TargetMode="External"/><Relationship Id="rId7" Type="http://schemas.openxmlformats.org/officeDocument/2006/relationships/image" Target="../media/image22.jpeg"/><Relationship Id="rId2" Type="http://schemas.openxmlformats.org/officeDocument/2006/relationships/hyperlink" Target="https://ru.wikipedia.org/wiki/%D0%A1%D1%82%D1%80%D1%83%D0%B6%D0%BA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4%D0%B0%D0%B9%D0%BB:Giecifer.jpg" TargetMode="External"/><Relationship Id="rId5" Type="http://schemas.openxmlformats.org/officeDocument/2006/relationships/image" Target="../media/image21.jpeg"/><Relationship Id="rId4" Type="http://schemas.openxmlformats.org/officeDocument/2006/relationships/hyperlink" Target="https://commons.wikimedia.org/wiki/File:The_Commercial_Port_of_Nakhodka.JPG?uselang=ru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571480"/>
            <a:ext cx="7772400" cy="147002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Основные сведения о грузоподъемных машинах</a:t>
            </a: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71744"/>
            <a:ext cx="6400800" cy="306705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2000" b="1" dirty="0" smtClean="0">
                <a:solidFill>
                  <a:schemeClr val="tx1"/>
                </a:solidFill>
              </a:rPr>
              <a:t>Г/П машины – это устройства для подъема груза и людей.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</a:rPr>
              <a:t>Г/П    машины обеспечивают подъем,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</a:rPr>
              <a:t>         перемещение, 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</a:rPr>
              <a:t>         удержание на заданной высоте,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</a:rPr>
              <a:t>         опускание груза и людей.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Основные параметры грузоподъемных кранов</a:t>
            </a:r>
            <a:endParaRPr lang="ru-RU" sz="2000" b="1" dirty="0"/>
          </a:p>
        </p:txBody>
      </p:sp>
      <p:pic>
        <p:nvPicPr>
          <p:cNvPr id="5" name="Содержимое 4" descr="http://nashaucheba.ru/docs/39/38119/conv_1/file1_html_m46f35ef2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14488"/>
            <a:ext cx="4038600" cy="370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000" b="1" i="1" dirty="0" smtClean="0"/>
              <a:t>Грузоподъемность:</a:t>
            </a:r>
          </a:p>
          <a:p>
            <a:pPr>
              <a:buNone/>
            </a:pPr>
            <a:r>
              <a:rPr lang="en-US" sz="2000" b="1" dirty="0" smtClean="0"/>
              <a:t>Q </a:t>
            </a:r>
            <a:r>
              <a:rPr lang="ru-RU" sz="2000" b="1" dirty="0" smtClean="0"/>
              <a:t>полезная = </a:t>
            </a:r>
            <a:r>
              <a:rPr lang="en-US" sz="2000" b="1" dirty="0" smtClean="0"/>
              <a:t>m </a:t>
            </a:r>
            <a:r>
              <a:rPr lang="ru-RU" sz="2000" dirty="0" smtClean="0"/>
              <a:t> груза</a:t>
            </a:r>
            <a:endParaRPr lang="en-US" sz="2000" dirty="0" smtClean="0"/>
          </a:p>
          <a:p>
            <a:pPr>
              <a:buNone/>
            </a:pPr>
            <a:r>
              <a:rPr lang="en-US" sz="2000" b="1" dirty="0" smtClean="0"/>
              <a:t>Q</a:t>
            </a:r>
            <a:r>
              <a:rPr lang="ru-RU" sz="2000" b="1" dirty="0" smtClean="0"/>
              <a:t> нетто      =</a:t>
            </a:r>
            <a:r>
              <a:rPr lang="en-US" sz="2000" b="1" dirty="0" smtClean="0"/>
              <a:t> </a:t>
            </a:r>
            <a:r>
              <a:rPr lang="ru-RU" sz="2000" b="1" dirty="0" smtClean="0"/>
              <a:t> </a:t>
            </a:r>
            <a:r>
              <a:rPr lang="en-US" sz="2000" b="1" dirty="0" smtClean="0"/>
              <a:t>m</a:t>
            </a:r>
            <a:r>
              <a:rPr lang="ru-RU" sz="2000" dirty="0" smtClean="0"/>
              <a:t> груза + </a:t>
            </a:r>
            <a:r>
              <a:rPr lang="en-US" sz="2000" dirty="0" smtClean="0"/>
              <a:t>m</a:t>
            </a:r>
            <a:r>
              <a:rPr lang="ru-RU" sz="2000" dirty="0" smtClean="0"/>
              <a:t> </a:t>
            </a:r>
            <a:r>
              <a:rPr lang="en-US" sz="2000" b="1" dirty="0" smtClean="0">
                <a:solidFill>
                  <a:srgbClr val="C00000"/>
                </a:solidFill>
              </a:rPr>
              <a:t>c</a:t>
            </a:r>
            <a:r>
              <a:rPr lang="ru-RU" sz="2000" b="1" dirty="0" smtClean="0">
                <a:solidFill>
                  <a:srgbClr val="C00000"/>
                </a:solidFill>
              </a:rPr>
              <a:t>ГЗП   </a:t>
            </a:r>
            <a:endParaRPr lang="en-US" sz="20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2000" b="1" dirty="0" smtClean="0"/>
              <a:t>Q</a:t>
            </a:r>
            <a:r>
              <a:rPr lang="ru-RU" sz="2000" b="1" dirty="0" smtClean="0"/>
              <a:t> миди      =</a:t>
            </a:r>
            <a:r>
              <a:rPr lang="en-US" sz="2000" b="1" dirty="0" smtClean="0"/>
              <a:t> m</a:t>
            </a:r>
            <a:r>
              <a:rPr lang="ru-RU" sz="2000" dirty="0" smtClean="0"/>
              <a:t> груза + </a:t>
            </a:r>
            <a:r>
              <a:rPr lang="en-US" sz="2000" dirty="0" smtClean="0"/>
              <a:t>m</a:t>
            </a:r>
            <a:r>
              <a:rPr lang="ru-RU" sz="2000" dirty="0" smtClean="0"/>
              <a:t> </a:t>
            </a:r>
            <a:r>
              <a:rPr lang="ru-RU" sz="2000" b="1" dirty="0" err="1" smtClean="0">
                <a:solidFill>
                  <a:srgbClr val="C00000"/>
                </a:solidFill>
              </a:rPr>
              <a:t>сГЗП</a:t>
            </a:r>
            <a:r>
              <a:rPr lang="ru-RU" sz="2000" dirty="0" smtClean="0"/>
              <a:t> +</a:t>
            </a:r>
          </a:p>
          <a:p>
            <a:pPr>
              <a:buNone/>
            </a:pPr>
            <a:r>
              <a:rPr lang="ru-RU" sz="2000" dirty="0" smtClean="0"/>
              <a:t>                         </a:t>
            </a:r>
            <a:r>
              <a:rPr lang="en-US" sz="2000" dirty="0" smtClean="0"/>
              <a:t>m</a:t>
            </a:r>
            <a:r>
              <a:rPr lang="ru-RU" sz="2000" dirty="0" smtClean="0"/>
              <a:t>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</a:rPr>
              <a:t>нГЗП</a:t>
            </a:r>
            <a:endParaRPr lang="en-US" sz="20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sz="2000" b="1" dirty="0" smtClean="0"/>
              <a:t>Q</a:t>
            </a:r>
            <a:r>
              <a:rPr lang="ru-RU" sz="2000" b="1" dirty="0" smtClean="0"/>
              <a:t> брутто    = </a:t>
            </a:r>
            <a:r>
              <a:rPr lang="en-US" sz="2000" b="1" dirty="0" smtClean="0"/>
              <a:t> m</a:t>
            </a:r>
            <a:r>
              <a:rPr lang="ru-RU" sz="2000" dirty="0" smtClean="0"/>
              <a:t> груза + </a:t>
            </a:r>
            <a:r>
              <a:rPr lang="en-US" sz="2000" dirty="0" smtClean="0"/>
              <a:t>m</a:t>
            </a:r>
            <a:r>
              <a:rPr lang="ru-RU" sz="2000" dirty="0" smtClean="0"/>
              <a:t> </a:t>
            </a:r>
            <a:r>
              <a:rPr lang="ru-RU" sz="2000" b="1" dirty="0" err="1" smtClean="0">
                <a:solidFill>
                  <a:srgbClr val="C00000"/>
                </a:solidFill>
              </a:rPr>
              <a:t>сГЗП</a:t>
            </a:r>
            <a:r>
              <a:rPr lang="ru-RU" sz="2000" dirty="0" smtClean="0"/>
              <a:t> +</a:t>
            </a:r>
          </a:p>
          <a:p>
            <a:pPr>
              <a:buNone/>
            </a:pPr>
            <a:r>
              <a:rPr lang="ru-RU" sz="2000" dirty="0" smtClean="0"/>
              <a:t>                         </a:t>
            </a:r>
            <a:r>
              <a:rPr lang="en-US" sz="2000" dirty="0" smtClean="0"/>
              <a:t>m</a:t>
            </a:r>
            <a:r>
              <a:rPr lang="ru-RU" sz="2000" dirty="0" smtClean="0"/>
              <a:t>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</a:rPr>
              <a:t>нГЗП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dirty="0" smtClean="0"/>
              <a:t>+</a:t>
            </a:r>
            <a:r>
              <a:rPr lang="en-US" sz="2000" dirty="0" smtClean="0"/>
              <a:t> </a:t>
            </a:r>
            <a:r>
              <a:rPr lang="ru-RU" sz="2000" dirty="0" smtClean="0"/>
              <a:t> </a:t>
            </a:r>
            <a:r>
              <a:rPr lang="en-US" sz="2000" dirty="0" smtClean="0"/>
              <a:t>m</a:t>
            </a: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ПС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b="1" dirty="0" err="1" smtClean="0">
                <a:solidFill>
                  <a:srgbClr val="C00000"/>
                </a:solidFill>
              </a:rPr>
              <a:t>сГЗП</a:t>
            </a:r>
            <a:r>
              <a:rPr lang="ru-RU" sz="2000" b="1" dirty="0" smtClean="0">
                <a:solidFill>
                  <a:srgbClr val="C00000"/>
                </a:solidFill>
              </a:rPr>
              <a:t>- съемные грузозахватные приспособления</a:t>
            </a:r>
          </a:p>
          <a:p>
            <a:pPr>
              <a:buNone/>
            </a:pP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</a:rPr>
              <a:t>нГЗП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 – несъемные грузозахватные приспособления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ПС – подъемные средства</a:t>
            </a:r>
          </a:p>
          <a:p>
            <a:pPr>
              <a:buNone/>
            </a:pP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6" name="Содержимое 4" descr="http://nashaucheba.ru/docs/39/38119/conv_1/file1_html_m46f35ef2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0996" y="1866888"/>
            <a:ext cx="4038600" cy="3708000"/>
          </a:xfrm>
          <a:prstGeom prst="rect">
            <a:avLst/>
          </a:prstGeom>
          <a:ln w="9525" cap="flat" cmpd="sng" algn="ctr">
            <a:solidFill>
              <a:schemeClr val="accent3">
                <a:shade val="95000"/>
                <a:satMod val="105000"/>
              </a:schemeClr>
            </a:solidFill>
            <a:prstDash val="solid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Основные параметры грузоподъемных кранов</a:t>
            </a: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/>
              <a:t>       Вылет проектный</a:t>
            </a:r>
            <a:r>
              <a:rPr lang="ru-RU" sz="1800" dirty="0" smtClean="0"/>
              <a:t> – Вылет, определенный без нагрузки на крюке.</a:t>
            </a:r>
            <a:br>
              <a:rPr lang="ru-RU" sz="1800" dirty="0" smtClean="0"/>
            </a:b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      Вылет рабочий</a:t>
            </a:r>
            <a:r>
              <a:rPr lang="ru-RU" sz="1800" dirty="0" smtClean="0"/>
              <a:t> – Вылет, определенный с грузом на крюке. </a:t>
            </a:r>
            <a:br>
              <a:rPr lang="ru-RU" sz="1800" dirty="0" smtClean="0"/>
            </a:b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      </a:t>
            </a:r>
            <a:r>
              <a:rPr lang="ru-RU" sz="1800" b="1" dirty="0" smtClean="0"/>
              <a:t>Вылет </a:t>
            </a:r>
            <a:r>
              <a:rPr lang="ru-RU" sz="1800" b="1" i="1" dirty="0" smtClean="0"/>
              <a:t>L</a:t>
            </a:r>
            <a:r>
              <a:rPr lang="ru-RU" sz="1800" dirty="0" smtClean="0"/>
              <a:t> – Расстояние по горизонтали от оси вращения поворотной части до вертикальной оси грузозахватного органа при установке крана на горизонтальной площадке.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5" name="Содержимое 4" descr="http://nashaucheba.ru/docs/39/38119/conv_1/file1_html_m5ceedf4b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08750"/>
            <a:ext cx="4038600" cy="33088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Основные параметры грузоподъемных кранов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1800" b="1" dirty="0" smtClean="0"/>
              <a:t>S</a:t>
            </a:r>
            <a:r>
              <a:rPr lang="ru-RU" sz="1800" b="1" dirty="0" smtClean="0"/>
              <a:t> – пролет </a:t>
            </a:r>
            <a:r>
              <a:rPr lang="ru-RU" sz="1800" dirty="0" smtClean="0"/>
              <a:t>( расстояние между осями рельсов )</a:t>
            </a:r>
            <a:endParaRPr lang="en-US" sz="1800" dirty="0" smtClean="0"/>
          </a:p>
          <a:p>
            <a:pPr>
              <a:buNone/>
            </a:pPr>
            <a:r>
              <a:rPr lang="en-US" sz="1800" b="1" dirty="0" smtClean="0"/>
              <a:t>H</a:t>
            </a:r>
            <a:r>
              <a:rPr lang="ru-RU" sz="1800" b="1" dirty="0" smtClean="0"/>
              <a:t>- высота подъема</a:t>
            </a:r>
            <a:r>
              <a:rPr lang="ru-RU" sz="1800" dirty="0" smtClean="0"/>
              <a:t> (расстояние по вертикали от уровня стоянки крана до грузозахватного органа, находящегося в верхнем положении.)</a:t>
            </a:r>
            <a:endParaRPr lang="en-US" sz="1800" b="1" dirty="0" smtClean="0"/>
          </a:p>
          <a:p>
            <a:pPr>
              <a:buNone/>
            </a:pPr>
            <a:r>
              <a:rPr lang="en-US" sz="1800" b="1" dirty="0" smtClean="0"/>
              <a:t>h</a:t>
            </a:r>
            <a:r>
              <a:rPr lang="ru-RU" sz="1800" b="1" dirty="0" smtClean="0"/>
              <a:t> – глубина опускания</a:t>
            </a:r>
            <a:r>
              <a:rPr lang="ru-RU" sz="1800" dirty="0" smtClean="0"/>
              <a:t> ( расстояние по вертикали от уровня стоянки крана до крюка в нижнем положении)</a:t>
            </a:r>
            <a:endParaRPr lang="en-US" sz="1800" dirty="0" smtClean="0"/>
          </a:p>
          <a:p>
            <a:pPr>
              <a:buNone/>
            </a:pPr>
            <a:r>
              <a:rPr lang="en-US" sz="1800" b="1" dirty="0" smtClean="0"/>
              <a:t>D - </a:t>
            </a:r>
            <a:r>
              <a:rPr lang="ru-RU" sz="1800" b="1" dirty="0" smtClean="0"/>
              <a:t>Диапазон подъема</a:t>
            </a:r>
            <a:r>
              <a:rPr lang="ru-RU" sz="1800" dirty="0" smtClean="0"/>
              <a:t>.</a:t>
            </a:r>
            <a:endParaRPr lang="en-US" sz="1800" b="1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r>
              <a:rPr lang="ru-RU" sz="1800" b="1" dirty="0" smtClean="0">
                <a:solidFill>
                  <a:srgbClr val="C00000"/>
                </a:solidFill>
              </a:rPr>
              <a:t>Момент грузовой</a:t>
            </a:r>
            <a:r>
              <a:rPr lang="ru-RU" sz="1800" dirty="0" smtClean="0">
                <a:solidFill>
                  <a:srgbClr val="C00000"/>
                </a:solidFill>
              </a:rPr>
              <a:t>: </a:t>
            </a:r>
            <a:r>
              <a:rPr lang="ru-RU" sz="1800" b="1" dirty="0" smtClean="0">
                <a:solidFill>
                  <a:srgbClr val="C00000"/>
                </a:solidFill>
              </a:rPr>
              <a:t>М = Q*L</a:t>
            </a:r>
            <a:r>
              <a:rPr lang="ru-RU" sz="1800" b="1" dirty="0" smtClean="0"/>
              <a:t> </a:t>
            </a:r>
            <a:r>
              <a:rPr lang="ru-RU" sz="1800" dirty="0" smtClean="0"/>
              <a:t>- произведение величин грузоподъемности </a:t>
            </a:r>
            <a:r>
              <a:rPr lang="ru-RU" sz="1800" i="1" dirty="0" smtClean="0"/>
              <a:t>Q</a:t>
            </a:r>
            <a:r>
              <a:rPr lang="ru-RU" sz="1800" dirty="0" smtClean="0"/>
              <a:t> и соответствующего ей вылета </a:t>
            </a:r>
            <a:r>
              <a:rPr lang="ru-RU" sz="1800" i="1" dirty="0" smtClean="0"/>
              <a:t>L.</a:t>
            </a:r>
          </a:p>
          <a:p>
            <a:r>
              <a:rPr lang="ru-RU" sz="1800" b="1" dirty="0" smtClean="0">
                <a:solidFill>
                  <a:srgbClr val="C00000"/>
                </a:solidFill>
              </a:rPr>
              <a:t>Момент грузовой опрокидывающий</a:t>
            </a:r>
            <a:r>
              <a:rPr lang="ru-RU" sz="1800" dirty="0" smtClean="0"/>
              <a:t>:</a:t>
            </a:r>
            <a:r>
              <a:rPr lang="ru-RU" sz="1800" i="1" dirty="0" smtClean="0"/>
              <a:t> </a:t>
            </a:r>
            <a:r>
              <a:rPr lang="ru-RU" sz="1800" b="1" i="1" dirty="0" smtClean="0">
                <a:solidFill>
                  <a:srgbClr val="C00000"/>
                </a:solidFill>
              </a:rPr>
              <a:t>МА = Q*L</a:t>
            </a:r>
            <a:r>
              <a:rPr lang="ru-RU" sz="1800" dirty="0" smtClean="0"/>
              <a:t> - Произведение величин грузоподъемности </a:t>
            </a:r>
            <a:r>
              <a:rPr lang="ru-RU" sz="1800" i="1" dirty="0" smtClean="0"/>
              <a:t>Q</a:t>
            </a:r>
            <a:r>
              <a:rPr lang="ru-RU" sz="1800" dirty="0" smtClean="0"/>
              <a:t> и соответствующего вылета от ребра опрокидывания </a:t>
            </a:r>
            <a:r>
              <a:rPr lang="ru-RU" sz="1800" i="1" dirty="0" smtClean="0"/>
              <a:t>А.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 </a:t>
            </a:r>
            <a:endParaRPr lang="ru-RU" sz="1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800" dirty="0" smtClean="0"/>
              <a:t> </a:t>
            </a:r>
            <a:r>
              <a:rPr lang="ru-RU" sz="1800" b="1" dirty="0" smtClean="0"/>
              <a:t>Скорости рабочих движений</a:t>
            </a:r>
            <a:r>
              <a:rPr lang="ru-RU" sz="1800" dirty="0" smtClean="0"/>
              <a:t>.</a:t>
            </a: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( </a:t>
            </a:r>
            <a:r>
              <a:rPr lang="ru-RU" sz="1800" dirty="0" smtClean="0"/>
              <a:t>скорость подъема (опускания) груза; </a:t>
            </a:r>
          </a:p>
          <a:p>
            <a:pPr>
              <a:buNone/>
            </a:pPr>
            <a:r>
              <a:rPr lang="ru-RU" sz="1800" dirty="0" smtClean="0"/>
              <a:t>  скорость передвижения крана (тележки);)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 </a:t>
            </a:r>
            <a:r>
              <a:rPr lang="ru-RU" sz="1800" b="1" dirty="0" smtClean="0"/>
              <a:t>Конструктивная масса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 </a:t>
            </a:r>
            <a:r>
              <a:rPr lang="ru-RU" sz="1800" b="1" dirty="0" smtClean="0"/>
              <a:t>Общая масса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 smtClean="0"/>
              <a:t>Задний габарит</a:t>
            </a:r>
            <a:r>
              <a:rPr lang="ru-RU" sz="1800" dirty="0" smtClean="0"/>
              <a:t> – 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Наибольший радиус поворотной части крана со стороны, противоположной стреле.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Основные параметры грузоподъемных кранов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1800" b="1" dirty="0" smtClean="0"/>
              <a:t>              </a:t>
            </a:r>
            <a:r>
              <a:rPr lang="ru-RU" sz="3800" b="1" dirty="0" smtClean="0"/>
              <a:t>Колея</a:t>
            </a:r>
            <a:r>
              <a:rPr lang="ru-RU" sz="3800" dirty="0" smtClean="0"/>
              <a:t> – </a:t>
            </a:r>
            <a:r>
              <a:rPr lang="ru-RU" sz="3800" b="1" dirty="0" smtClean="0">
                <a:solidFill>
                  <a:schemeClr val="accent6">
                    <a:lumMod val="50000"/>
                  </a:schemeClr>
                </a:solidFill>
              </a:rPr>
              <a:t>для кранов стрелового типа – расстояние по горизонтали между осями рельсов или колес ходовой части крана. Для грузовых тележек – расстояние между осями рельсов для перемещения тележки</a:t>
            </a:r>
            <a:r>
              <a:rPr lang="ru-RU" sz="38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b="1" dirty="0" smtClean="0"/>
              <a:t>База</a:t>
            </a:r>
            <a:r>
              <a:rPr lang="ru-RU" sz="3800" dirty="0" smtClean="0"/>
              <a:t> </a:t>
            </a:r>
            <a:r>
              <a:rPr lang="ru-RU" sz="3800" b="1" dirty="0" smtClean="0"/>
              <a:t>– </a:t>
            </a:r>
            <a:r>
              <a:rPr lang="ru-RU" sz="3800" b="1" dirty="0" smtClean="0">
                <a:solidFill>
                  <a:schemeClr val="tx2"/>
                </a:solidFill>
              </a:rPr>
              <a:t>Расстояние между осями опор (тележек) крана, измеренное вдоль пути</a:t>
            </a:r>
            <a:r>
              <a:rPr lang="ru-RU" sz="3800" b="1" dirty="0" smtClean="0"/>
              <a:t>.</a:t>
            </a: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b="1" dirty="0" smtClean="0"/>
              <a:t>База выносных опор</a:t>
            </a:r>
            <a:r>
              <a:rPr lang="ru-RU" sz="3800" dirty="0" smtClean="0"/>
              <a:t> – </a:t>
            </a:r>
            <a:r>
              <a:rPr lang="ru-RU" sz="3800" b="1" dirty="0" smtClean="0">
                <a:solidFill>
                  <a:schemeClr val="accent6">
                    <a:lumMod val="50000"/>
                  </a:schemeClr>
                </a:solidFill>
              </a:rPr>
              <a:t>Расстояние между вертикальными осями выносных опор, измеренное вдоль пути.</a:t>
            </a: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dirty="0" smtClean="0"/>
              <a:t> </a:t>
            </a:r>
            <a:r>
              <a:rPr lang="ru-RU" sz="3800" b="1" dirty="0" smtClean="0"/>
              <a:t>Расстояние между выносными опорами</a:t>
            </a:r>
            <a:r>
              <a:rPr lang="ru-RU" sz="3800" dirty="0" smtClean="0"/>
              <a:t> - Расстояние между вертикальными осями выносных опор, измеренное поперек пути.</a:t>
            </a:r>
            <a:br>
              <a:rPr lang="ru-RU" sz="3800" dirty="0" smtClean="0"/>
            </a:br>
            <a:r>
              <a:rPr lang="ru-RU" sz="3800" dirty="0" smtClean="0"/>
              <a:t/>
            </a:r>
            <a:br>
              <a:rPr lang="ru-RU" sz="3800" dirty="0" smtClean="0"/>
            </a:br>
            <a:endParaRPr lang="ru-RU" sz="1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4000" b="1" dirty="0" smtClean="0"/>
              <a:t>          Уклон пути</a:t>
            </a:r>
            <a:r>
              <a:rPr lang="ru-RU" sz="4000" dirty="0" smtClean="0"/>
              <a:t> – </a:t>
            </a:r>
            <a:r>
              <a:rPr lang="ru-RU" sz="4000" b="1" dirty="0" smtClean="0">
                <a:solidFill>
                  <a:srgbClr val="C00000"/>
                </a:solidFill>
              </a:rPr>
              <a:t>Уклон, на котором допускается работа крана.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/>
              <a:t>Габарит приближения</a:t>
            </a:r>
            <a:r>
              <a:rPr lang="ru-RU" sz="4000" dirty="0" smtClean="0"/>
              <a:t> –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Пространство, определяемое условиями безопасности при работе крана вблизи сооружений, из пределов которого может выходить лишь грузозахватный орган при выполнении рабочих операций</a:t>
            </a: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  <a:br>
              <a:rPr lang="ru-RU" sz="40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Стреловые краны самоходные</a:t>
            </a:r>
            <a:br>
              <a:rPr lang="ru-RU" sz="2000" b="1" dirty="0" smtClean="0"/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( Грузозахватный орган подвешен к стреле или тележке, перемещающейся по стреле)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sz="1800" dirty="0" smtClean="0"/>
              <a:t>Автомобильные     </a:t>
            </a:r>
            <a:r>
              <a:rPr lang="ru-RU" sz="1800" b="1" dirty="0" smtClean="0">
                <a:solidFill>
                  <a:srgbClr val="FF0000"/>
                </a:solidFill>
              </a:rPr>
              <a:t>КА</a:t>
            </a:r>
          </a:p>
          <a:p>
            <a:r>
              <a:rPr lang="ru-RU" sz="1800" dirty="0" smtClean="0"/>
              <a:t>На колесном ходу   </a:t>
            </a:r>
            <a:r>
              <a:rPr lang="ru-RU" sz="1800" b="1" dirty="0" smtClean="0">
                <a:solidFill>
                  <a:srgbClr val="FF0000"/>
                </a:solidFill>
              </a:rPr>
              <a:t>КП, КС</a:t>
            </a:r>
          </a:p>
          <a:p>
            <a:r>
              <a:rPr lang="ru-RU" sz="1800" dirty="0" smtClean="0"/>
              <a:t>Пневмоколесные  </a:t>
            </a:r>
            <a:r>
              <a:rPr lang="ru-RU" sz="1800" b="1" dirty="0" smtClean="0">
                <a:solidFill>
                  <a:srgbClr val="FF0000"/>
                </a:solidFill>
              </a:rPr>
              <a:t>КП</a:t>
            </a:r>
          </a:p>
          <a:p>
            <a:r>
              <a:rPr lang="ru-RU" sz="1800" dirty="0" smtClean="0"/>
              <a:t>На шасси автомобильного крана </a:t>
            </a:r>
            <a:r>
              <a:rPr lang="ru-RU" sz="1800" b="1" dirty="0" smtClean="0">
                <a:solidFill>
                  <a:srgbClr val="FF0000"/>
                </a:solidFill>
              </a:rPr>
              <a:t>КШ</a:t>
            </a:r>
          </a:p>
          <a:p>
            <a:r>
              <a:rPr lang="ru-RU" sz="1800" dirty="0" smtClean="0"/>
              <a:t>Гусеничные </a:t>
            </a:r>
            <a:r>
              <a:rPr lang="ru-RU" sz="1800" b="1" dirty="0" smtClean="0">
                <a:solidFill>
                  <a:srgbClr val="FF0000"/>
                </a:solidFill>
              </a:rPr>
              <a:t>КГ</a:t>
            </a:r>
          </a:p>
          <a:p>
            <a:r>
              <a:rPr lang="ru-RU" sz="1800" dirty="0" smtClean="0"/>
              <a:t>На </a:t>
            </a:r>
            <a:r>
              <a:rPr lang="ru-RU" sz="1800" dirty="0" err="1" smtClean="0"/>
              <a:t>короткобазовом</a:t>
            </a:r>
            <a:r>
              <a:rPr lang="ru-RU" sz="1800" dirty="0" smtClean="0"/>
              <a:t> шасси </a:t>
            </a:r>
            <a:r>
              <a:rPr lang="ru-RU" sz="1800" b="1" dirty="0" smtClean="0">
                <a:solidFill>
                  <a:srgbClr val="FF0000"/>
                </a:solidFill>
              </a:rPr>
              <a:t>КК</a:t>
            </a:r>
          </a:p>
          <a:p>
            <a:pPr>
              <a:buNone/>
            </a:pPr>
            <a:endParaRPr lang="ru-RU" sz="1800" dirty="0" smtClean="0"/>
          </a:p>
          <a:p>
            <a:pPr algn="ctr">
              <a:buNone/>
            </a:pPr>
            <a:r>
              <a:rPr lang="ru-RU" sz="1800" b="1" dirty="0" smtClean="0"/>
              <a:t>Индексация </a:t>
            </a:r>
          </a:p>
          <a:p>
            <a:pPr algn="ctr">
              <a:buNone/>
            </a:pPr>
            <a:r>
              <a:rPr lang="ru-RU" sz="1800" b="1" dirty="0" smtClean="0"/>
              <a:t>КС- Ц Ц Ц Ц   Б Б</a:t>
            </a:r>
          </a:p>
          <a:p>
            <a:pPr>
              <a:buNone/>
            </a:pPr>
            <a:r>
              <a:rPr lang="ru-RU" sz="1800" b="1" i="1" dirty="0" smtClean="0"/>
              <a:t>1 цифра- </a:t>
            </a:r>
            <a:r>
              <a:rPr lang="ru-RU" sz="1800" dirty="0" smtClean="0"/>
              <a:t>размерная группа по </a:t>
            </a:r>
            <a:r>
              <a:rPr lang="en-US" sz="1800" dirty="0" smtClean="0"/>
              <a:t>Q</a:t>
            </a:r>
          </a:p>
          <a:p>
            <a:pPr>
              <a:buNone/>
            </a:pPr>
            <a:r>
              <a:rPr lang="ru-RU" sz="1800" dirty="0" smtClean="0"/>
              <a:t>1- 4 т                 5- 25 т       9- более100 т</a:t>
            </a:r>
          </a:p>
          <a:p>
            <a:pPr>
              <a:buNone/>
            </a:pPr>
            <a:r>
              <a:rPr lang="ru-RU" sz="1800" dirty="0" smtClean="0"/>
              <a:t>2- 6 т                 6-40 т</a:t>
            </a:r>
          </a:p>
          <a:p>
            <a:pPr>
              <a:buNone/>
            </a:pPr>
            <a:r>
              <a:rPr lang="ru-RU" sz="1800" dirty="0" smtClean="0"/>
              <a:t>3 - 10 т              7-  63 т</a:t>
            </a:r>
          </a:p>
          <a:p>
            <a:pPr>
              <a:buNone/>
            </a:pPr>
            <a:r>
              <a:rPr lang="ru-RU" sz="1800" dirty="0" smtClean="0"/>
              <a:t>4 – 16 т              8- 100 т</a:t>
            </a:r>
            <a:endParaRPr lang="ru-RU" sz="1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AutoNum type="arabicPlain" startAt="2"/>
            </a:pPr>
            <a:r>
              <a:rPr lang="ru-RU" sz="1800" b="1" i="1" dirty="0" smtClean="0"/>
              <a:t>цифра</a:t>
            </a:r>
            <a:r>
              <a:rPr lang="ru-RU" sz="1800" dirty="0" smtClean="0"/>
              <a:t>- ходовое устройство</a:t>
            </a:r>
          </a:p>
          <a:p>
            <a:pPr>
              <a:buNone/>
            </a:pPr>
            <a:r>
              <a:rPr lang="ru-RU" sz="1800" dirty="0" smtClean="0"/>
              <a:t>1- Г     2- ГУ    3- П      4- Ш   5- АВ</a:t>
            </a:r>
          </a:p>
          <a:p>
            <a:pPr>
              <a:buNone/>
            </a:pPr>
            <a:r>
              <a:rPr lang="ru-RU" sz="1800" dirty="0" smtClean="0"/>
              <a:t>6-ТР    7- </a:t>
            </a:r>
            <a:r>
              <a:rPr lang="ru-RU" sz="1800" dirty="0" err="1" smtClean="0"/>
              <a:t>Пр</a:t>
            </a:r>
            <a:r>
              <a:rPr lang="ru-RU" sz="1800" dirty="0" smtClean="0"/>
              <a:t>   8- резерв</a:t>
            </a:r>
          </a:p>
          <a:p>
            <a:pPr>
              <a:buAutoNum type="arabicPlain" startAt="3"/>
            </a:pPr>
            <a:r>
              <a:rPr lang="ru-RU" sz="1800" b="1" i="1" dirty="0" smtClean="0"/>
              <a:t>цифра</a:t>
            </a:r>
            <a:r>
              <a:rPr lang="ru-RU" sz="1800" dirty="0" smtClean="0"/>
              <a:t> – исполнение стрелового оборудования</a:t>
            </a:r>
          </a:p>
          <a:p>
            <a:pPr>
              <a:buNone/>
            </a:pPr>
            <a:r>
              <a:rPr lang="ru-RU" sz="1800" dirty="0" smtClean="0"/>
              <a:t>6 – гибкая подвеска</a:t>
            </a:r>
          </a:p>
          <a:p>
            <a:pPr>
              <a:buNone/>
            </a:pPr>
            <a:r>
              <a:rPr lang="ru-RU" sz="1800" dirty="0" smtClean="0"/>
              <a:t>7 – жесткая подвеска</a:t>
            </a:r>
          </a:p>
          <a:p>
            <a:pPr>
              <a:buNone/>
            </a:pPr>
            <a:r>
              <a:rPr lang="ru-RU" sz="1800" dirty="0" smtClean="0"/>
              <a:t>8 – телескопическая</a:t>
            </a:r>
          </a:p>
          <a:p>
            <a:pPr>
              <a:buNone/>
            </a:pPr>
            <a:r>
              <a:rPr lang="ru-RU" sz="1800" dirty="0" smtClean="0"/>
              <a:t>9- резерв</a:t>
            </a:r>
          </a:p>
          <a:p>
            <a:pPr>
              <a:buAutoNum type="arabicPlain" startAt="4"/>
            </a:pPr>
            <a:r>
              <a:rPr lang="ru-RU" sz="1800" b="1" i="1" dirty="0" smtClean="0"/>
              <a:t>цифра</a:t>
            </a:r>
            <a:r>
              <a:rPr lang="ru-RU" sz="1800" dirty="0" smtClean="0"/>
              <a:t>-  от 1 до 9 порядковый № модели</a:t>
            </a:r>
          </a:p>
          <a:p>
            <a:pPr>
              <a:buNone/>
            </a:pPr>
            <a:r>
              <a:rPr lang="ru-RU" sz="1800" dirty="0" smtClean="0"/>
              <a:t>1 </a:t>
            </a:r>
            <a:r>
              <a:rPr lang="ru-RU" sz="1800" b="1" i="1" dirty="0" smtClean="0"/>
              <a:t>буква</a:t>
            </a:r>
            <a:r>
              <a:rPr lang="ru-RU" sz="1800" dirty="0" smtClean="0"/>
              <a:t> – А,Б,В      ( модернизация)</a:t>
            </a:r>
          </a:p>
          <a:p>
            <a:pPr>
              <a:buNone/>
            </a:pPr>
            <a:r>
              <a:rPr lang="ru-RU" sz="1800" dirty="0" smtClean="0"/>
              <a:t>2 </a:t>
            </a:r>
            <a:r>
              <a:rPr lang="ru-RU" sz="1800" b="1" i="1" dirty="0" smtClean="0"/>
              <a:t>буква</a:t>
            </a:r>
            <a:r>
              <a:rPr lang="ru-RU" sz="1800" dirty="0" smtClean="0"/>
              <a:t>- ХЛ, Т,  ТВ (климатическое исполнение)</a:t>
            </a:r>
            <a:endParaRPr lang="ru-RU" sz="1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Автомобильные краны</a:t>
            </a:r>
            <a:br>
              <a:rPr lang="ru-RU" sz="2000" b="1" dirty="0" smtClean="0"/>
            </a:br>
            <a:endParaRPr lang="ru-RU" sz="2000" b="1" dirty="0"/>
          </a:p>
        </p:txBody>
      </p:sp>
      <p:pic>
        <p:nvPicPr>
          <p:cNvPr id="4" name="Содержимое 3" descr="http://stroy-technics.ru/gallery/stroitelnii_mashini/image21_28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857364"/>
            <a:ext cx="45148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571472" y="3857628"/>
            <a:ext cx="7715304" cy="271464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      Самоходная погрузочно-разгрузочная машина, смонтированная на автомобильном шасси, с поворотной консольной стрелой.</a:t>
            </a:r>
          </a:p>
          <a:p>
            <a:r>
              <a:rPr lang="ru-RU" dirty="0" smtClean="0"/>
              <a:t>     </a:t>
            </a:r>
            <a:r>
              <a:rPr lang="ru-RU" b="1" dirty="0" smtClean="0">
                <a:solidFill>
                  <a:srgbClr val="002060"/>
                </a:solidFill>
              </a:rPr>
              <a:t>Составные части стрелового крана</a:t>
            </a:r>
            <a:r>
              <a:rPr lang="ru-RU" dirty="0" smtClean="0"/>
              <a:t>: </a:t>
            </a:r>
            <a:r>
              <a:rPr lang="ru-RU" b="1" dirty="0" smtClean="0"/>
              <a:t>ходовая часть; ОПУ; поворотная платформа с расположенным на ней крановым оборудованием (стрелового или башенно-стрелового); силовая установки ; механизмы привода и системы управления.</a:t>
            </a:r>
          </a:p>
          <a:p>
            <a:r>
              <a:rPr lang="ru-RU" dirty="0" smtClean="0"/>
              <a:t>    </a:t>
            </a:r>
            <a:r>
              <a:rPr lang="ru-RU" b="1" dirty="0" smtClean="0">
                <a:solidFill>
                  <a:srgbClr val="C00000"/>
                </a:solidFill>
              </a:rPr>
              <a:t>Привод: </a:t>
            </a:r>
            <a:r>
              <a:rPr lang="ru-RU" b="1" dirty="0" smtClean="0"/>
              <a:t>электрический, гидравлический или механический с отбором мощности от двигателя автомобиля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    </a:t>
            </a:r>
            <a:r>
              <a:rPr lang="ru-RU" b="1" dirty="0" smtClean="0">
                <a:solidFill>
                  <a:srgbClr val="C00000"/>
                </a:solidFill>
              </a:rPr>
              <a:t>Оборудован выносными опорами.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5008" y="1643050"/>
            <a:ext cx="2714644" cy="207170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Телескопические стрелы  стреловых самоходных кранов: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 2-х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 3-х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  4-х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  5 </a:t>
            </a:r>
            <a:r>
              <a:rPr lang="ru-RU" b="1" dirty="0" err="1" smtClean="0">
                <a:solidFill>
                  <a:schemeClr val="tx1"/>
                </a:solidFill>
              </a:rPr>
              <a:t>ти</a:t>
            </a:r>
            <a:r>
              <a:rPr lang="ru-RU" b="1" dirty="0" smtClean="0">
                <a:solidFill>
                  <a:schemeClr val="tx1"/>
                </a:solidFill>
              </a:rPr>
              <a:t> секционные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http://stroy-technics.ru/gallery/stroitelnii_mashini/image21_30.gif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42984"/>
            <a:ext cx="4495800" cy="16954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3" name="Скругленный прямоугольник 2"/>
          <p:cNvSpPr/>
          <p:nvPr/>
        </p:nvSpPr>
        <p:spPr>
          <a:xfrm>
            <a:off x="428596" y="3071810"/>
            <a:ext cx="8072494" cy="314327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C00000"/>
                </a:solidFill>
              </a:rPr>
              <a:t>Достоинство:  </a:t>
            </a:r>
            <a:r>
              <a:rPr lang="ru-RU" b="1" dirty="0" smtClean="0"/>
              <a:t>Маневренность, высокая скорость передвижения, возможность работать на отдаленных участках.</a:t>
            </a: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Недостатки:</a:t>
            </a:r>
            <a:r>
              <a:rPr lang="ru-RU" dirty="0" smtClean="0"/>
              <a:t> </a:t>
            </a:r>
            <a:r>
              <a:rPr lang="ru-RU" b="1" dirty="0" smtClean="0"/>
              <a:t>Необходимость установки на все опоры на хорошо спланированной площадке. На слабых грунтах работа затруднена.</a:t>
            </a:r>
          </a:p>
          <a:p>
            <a:endParaRPr lang="ru-RU" b="1" dirty="0" smtClean="0"/>
          </a:p>
          <a:p>
            <a:r>
              <a:rPr lang="ru-RU" b="1" dirty="0" smtClean="0">
                <a:solidFill>
                  <a:srgbClr val="C00000"/>
                </a:solidFill>
              </a:rPr>
              <a:t>Необходимо запомнить:</a:t>
            </a:r>
          </a:p>
          <a:p>
            <a:r>
              <a:rPr lang="ru-RU" b="1" dirty="0" smtClean="0"/>
              <a:t>Без выносных опор работать запрещается</a:t>
            </a:r>
          </a:p>
          <a:p>
            <a:r>
              <a:rPr lang="ru-RU" b="1" dirty="0" smtClean="0"/>
              <a:t>Выставлять кран нужно на все опоры</a:t>
            </a:r>
          </a:p>
          <a:p>
            <a:r>
              <a:rPr lang="ru-RU" b="1" dirty="0" smtClean="0"/>
              <a:t>Передвижение крана с грузом запрещается</a:t>
            </a:r>
            <a:endParaRPr lang="ru-RU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troy-technics.ru/gallery/stroitelnii_mashini/image21_33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928670"/>
            <a:ext cx="50577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6143636" y="500042"/>
            <a:ext cx="2200284" cy="18430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КС-35715</a:t>
            </a:r>
            <a:endParaRPr lang="ru-RU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2571744"/>
            <a:ext cx="7643866" cy="371477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Приборы и устройства безопасности стреловых самоходных кранов:</a:t>
            </a:r>
          </a:p>
          <a:p>
            <a:r>
              <a:rPr lang="ru-RU" dirty="0" smtClean="0"/>
              <a:t>- </a:t>
            </a:r>
            <a:r>
              <a:rPr lang="ru-RU" b="1" dirty="0" smtClean="0"/>
              <a:t>Отключение механизма подъема груза при приближении крюка к оголовку стрелы (концевой выключатель)</a:t>
            </a:r>
          </a:p>
          <a:p>
            <a:pPr>
              <a:buFontTx/>
              <a:buChar char="-"/>
            </a:pPr>
            <a:r>
              <a:rPr lang="ru-RU" b="1" dirty="0" smtClean="0"/>
              <a:t> Отключение механизма опускания груза при достижении крюком крайнего нижнего положения</a:t>
            </a:r>
          </a:p>
          <a:p>
            <a:pPr>
              <a:buFontTx/>
              <a:buChar char="-"/>
            </a:pPr>
            <a:r>
              <a:rPr lang="ru-RU" b="1" dirty="0" smtClean="0"/>
              <a:t> Отключение механизма стрелы при её подходе к упору</a:t>
            </a:r>
          </a:p>
          <a:p>
            <a:pPr>
              <a:buFontTx/>
              <a:buChar char="-"/>
            </a:pPr>
            <a:r>
              <a:rPr lang="ru-RU" b="1" dirty="0" smtClean="0"/>
              <a:t> ОГП ( срабатывает при перегрузке более 10%)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Предохранительные и сигнальные устройства:</a:t>
            </a:r>
          </a:p>
          <a:p>
            <a:pPr>
              <a:buFontTx/>
              <a:buChar char="-"/>
            </a:pPr>
            <a:r>
              <a:rPr lang="ru-RU" dirty="0" smtClean="0"/>
              <a:t> </a:t>
            </a:r>
            <a:r>
              <a:rPr lang="ru-RU" b="1" dirty="0" smtClean="0"/>
              <a:t>Указатель наклона крана (креномер)</a:t>
            </a:r>
          </a:p>
          <a:p>
            <a:pPr>
              <a:buFontTx/>
              <a:buChar char="-"/>
            </a:pPr>
            <a:r>
              <a:rPr lang="ru-RU" b="1" dirty="0" smtClean="0"/>
              <a:t> Звуковой сигнал</a:t>
            </a:r>
          </a:p>
          <a:p>
            <a:pPr>
              <a:buFontTx/>
              <a:buChar char="-"/>
            </a:pPr>
            <a:r>
              <a:rPr lang="ru-RU" b="1" dirty="0" smtClean="0"/>
              <a:t> Сигнализатор габарита стрелы в темное время суток</a:t>
            </a:r>
          </a:p>
          <a:p>
            <a:pPr>
              <a:buFontTx/>
              <a:buChar char="-"/>
            </a:pPr>
            <a:r>
              <a:rPr lang="ru-RU" b="1" dirty="0" smtClean="0"/>
              <a:t> Сигнализатор АСОН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err="1" smtClean="0"/>
              <a:t>Грузовысотные</a:t>
            </a:r>
            <a:r>
              <a:rPr lang="ru-RU" sz="2000" b="1" dirty="0" smtClean="0"/>
              <a:t> характеристики автомобильного крана</a:t>
            </a:r>
            <a:endParaRPr lang="ru-RU" sz="2000" b="1" dirty="0"/>
          </a:p>
        </p:txBody>
      </p:sp>
      <p:pic>
        <p:nvPicPr>
          <p:cNvPr id="4" name="Содержимое 3" descr="http://stroy-technics.ru/gallery/stroitelnii_mashini/image21_31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2"/>
            <a:ext cx="484822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3357554" y="3357562"/>
            <a:ext cx="4929222" cy="271464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Новые краны: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КС -5576 </a:t>
            </a:r>
            <a:r>
              <a:rPr lang="ru-RU" dirty="0" smtClean="0"/>
              <a:t>(</a:t>
            </a:r>
            <a:r>
              <a:rPr lang="en-US" dirty="0" smtClean="0"/>
              <a:t> Q</a:t>
            </a:r>
            <a:r>
              <a:rPr lang="ru-RU" dirty="0" smtClean="0"/>
              <a:t> 25 т , для СМР, 4-х секционная стрела, гидравлический привод механизмов, ОГП, система «Краб» с координатной защитой).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КС-6476 </a:t>
            </a:r>
            <a:r>
              <a:rPr lang="ru-RU" dirty="0" smtClean="0"/>
              <a:t> ( </a:t>
            </a:r>
            <a:r>
              <a:rPr lang="en-US" dirty="0" smtClean="0"/>
              <a:t>Q</a:t>
            </a:r>
            <a:r>
              <a:rPr lang="ru-RU" dirty="0" smtClean="0"/>
              <a:t> 50 т, телескопическая стрела, поворотная платформа японской фирмы, электромагнитный ОПГ и другие ПБ в электронном исполнении)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Гусеничный и пневмоколесный краны</a:t>
            </a:r>
            <a:endParaRPr lang="ru-RU" sz="2000" b="1" dirty="0"/>
          </a:p>
        </p:txBody>
      </p:sp>
      <p:pic>
        <p:nvPicPr>
          <p:cNvPr id="4" name="Содержимое 3" descr="http://stroy-technics.ru/gallery/krany_strelovye/image_1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1936624" cy="4525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5" name="Скругленный прямоугольник 4"/>
          <p:cNvSpPr/>
          <p:nvPr/>
        </p:nvSpPr>
        <p:spPr>
          <a:xfrm>
            <a:off x="2786050" y="1500174"/>
            <a:ext cx="6143668" cy="521497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rgbClr val="C00000"/>
              </a:solidFill>
            </a:endParaRPr>
          </a:p>
          <a:p>
            <a:pPr algn="ctr"/>
            <a:endParaRPr lang="ru-RU" sz="1600" b="1" dirty="0" smtClean="0">
              <a:solidFill>
                <a:srgbClr val="C00000"/>
              </a:solidFill>
            </a:endParaRPr>
          </a:p>
          <a:p>
            <a:pPr algn="ctr"/>
            <a:endParaRPr lang="ru-RU" sz="16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Гусеничные</a:t>
            </a:r>
          </a:p>
          <a:p>
            <a:r>
              <a:rPr lang="en-US" sz="1600" b="1" dirty="0" smtClean="0">
                <a:solidFill>
                  <a:srgbClr val="C00000"/>
                </a:solidFill>
              </a:rPr>
              <a:t>Q </a:t>
            </a:r>
            <a:r>
              <a:rPr lang="en-US" sz="1600" b="1" dirty="0" smtClean="0"/>
              <a:t>–</a:t>
            </a:r>
            <a:r>
              <a:rPr lang="ru-RU" sz="1600" b="1" dirty="0" smtClean="0"/>
              <a:t> 16…</a:t>
            </a:r>
            <a:r>
              <a:rPr lang="en-US" sz="1600" b="1" dirty="0" smtClean="0"/>
              <a:t> </a:t>
            </a:r>
            <a:r>
              <a:rPr lang="ru-RU" sz="1600" b="1" dirty="0" smtClean="0"/>
              <a:t>до 250 т.</a:t>
            </a:r>
          </a:p>
          <a:p>
            <a:r>
              <a:rPr lang="ru-RU" sz="1600" b="1" dirty="0" smtClean="0">
                <a:solidFill>
                  <a:srgbClr val="C00000"/>
                </a:solidFill>
              </a:rPr>
              <a:t>Три группы: </a:t>
            </a:r>
            <a:r>
              <a:rPr lang="ru-RU" sz="1600" b="1" dirty="0" smtClean="0"/>
              <a:t>легкие до 10 т   средние до 30 т</a:t>
            </a:r>
          </a:p>
          <a:p>
            <a:r>
              <a:rPr lang="ru-RU" sz="1600" b="1" dirty="0" smtClean="0"/>
              <a:t>                       тяжелые свыше 30 т</a:t>
            </a:r>
          </a:p>
          <a:p>
            <a:r>
              <a:rPr lang="ru-RU" sz="1600" b="1" dirty="0" smtClean="0">
                <a:solidFill>
                  <a:srgbClr val="C00000"/>
                </a:solidFill>
              </a:rPr>
              <a:t>Рабочее оборудование</a:t>
            </a:r>
            <a:r>
              <a:rPr lang="ru-RU" sz="1600" dirty="0" smtClean="0"/>
              <a:t>: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Стреловое и башенно-стреловое</a:t>
            </a:r>
          </a:p>
          <a:p>
            <a:r>
              <a:rPr lang="ru-RU" sz="1600" b="1" dirty="0" smtClean="0">
                <a:solidFill>
                  <a:srgbClr val="C00000"/>
                </a:solidFill>
              </a:rPr>
              <a:t>Привод:</a:t>
            </a:r>
            <a:r>
              <a:rPr lang="ru-RU" sz="1600" dirty="0" smtClean="0"/>
              <a:t>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электрический и дизель-электрический </a:t>
            </a:r>
          </a:p>
          <a:p>
            <a:r>
              <a:rPr lang="ru-RU" sz="1600" b="1" dirty="0" smtClean="0">
                <a:solidFill>
                  <a:srgbClr val="C00000"/>
                </a:solidFill>
              </a:rPr>
              <a:t>Достоинство: </a:t>
            </a:r>
            <a:r>
              <a:rPr lang="ru-RU" sz="1600" b="1" dirty="0" smtClean="0">
                <a:solidFill>
                  <a:schemeClr val="tx1"/>
                </a:solidFill>
              </a:rPr>
              <a:t>М</a:t>
            </a:r>
            <a:r>
              <a:rPr lang="ru-RU" sz="1600" b="1" dirty="0" smtClean="0"/>
              <a:t>аневренность, значительная </a:t>
            </a:r>
            <a:r>
              <a:rPr lang="en-US" sz="1600" b="1" dirty="0" smtClean="0">
                <a:solidFill>
                  <a:srgbClr val="C00000"/>
                </a:solidFill>
              </a:rPr>
              <a:t>Q </a:t>
            </a:r>
            <a:endParaRPr lang="ru-RU" sz="1600" b="1" dirty="0" smtClean="0"/>
          </a:p>
          <a:p>
            <a:r>
              <a:rPr lang="ru-RU" sz="1600" b="1" dirty="0" smtClean="0"/>
              <a:t>Оснащен выносными опорами.</a:t>
            </a:r>
          </a:p>
          <a:p>
            <a:r>
              <a:rPr lang="ru-RU" sz="1600" b="1" dirty="0" smtClean="0"/>
              <a:t>Не требуется устройства специальных дорог, может работать без выносных опор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Пневмоколесные</a:t>
            </a:r>
          </a:p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Пневматические шины. Скорость передвижения  до 25 км/ч.</a:t>
            </a:r>
          </a:p>
          <a:p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Изготавливают на специальном шасси: грузовых автомобилей, специализированных пневмоколесных шасси  ( нормальных и </a:t>
            </a:r>
            <a:r>
              <a:rPr lang="ru-RU" sz="1600" b="1" dirty="0" err="1" smtClean="0">
                <a:solidFill>
                  <a:schemeClr val="accent4">
                    <a:lumMod val="50000"/>
                  </a:schemeClr>
                </a:solidFill>
              </a:rPr>
              <a:t>короткобазовых</a:t>
            </a: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)  </a:t>
            </a:r>
            <a:r>
              <a:rPr lang="ru-RU" sz="1600" b="1" dirty="0" err="1" smtClean="0">
                <a:solidFill>
                  <a:schemeClr val="accent4">
                    <a:lumMod val="50000"/>
                  </a:schemeClr>
                </a:solidFill>
              </a:rPr>
              <a:t>и</a:t>
            </a: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 многоосных шасси. </a:t>
            </a:r>
          </a:p>
          <a:p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Выносные опоры в виде балок, откидных кронштейнов, домкратов.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При работе с грузом до 50 %</a:t>
            </a:r>
            <a:r>
              <a:rPr lang="en-US" sz="1600" b="1" dirty="0" smtClean="0">
                <a:solidFill>
                  <a:srgbClr val="002060"/>
                </a:solidFill>
              </a:rPr>
              <a:t> Q</a:t>
            </a:r>
            <a:r>
              <a:rPr lang="ru-RU" sz="1600" b="1" dirty="0" smtClean="0">
                <a:solidFill>
                  <a:srgbClr val="002060"/>
                </a:solidFill>
              </a:rPr>
              <a:t>  и продольным расположением стрелы  от могут работать  и передвигаться  с грузом без выносных опор.</a:t>
            </a:r>
          </a:p>
          <a:p>
            <a:endParaRPr lang="ru-RU" b="1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Грузоподъемные машины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800" b="1" dirty="0" smtClean="0"/>
              <a:t>Лебедки</a:t>
            </a:r>
          </a:p>
          <a:p>
            <a:r>
              <a:rPr lang="ru-RU" sz="1800" b="1" dirty="0" smtClean="0"/>
              <a:t>Подъёмники</a:t>
            </a:r>
          </a:p>
          <a:p>
            <a:r>
              <a:rPr lang="ru-RU" sz="1800" b="1" dirty="0" smtClean="0"/>
              <a:t>Канатные подвесные грузовые, пассажирские и грузопассажирские дороги</a:t>
            </a:r>
          </a:p>
          <a:p>
            <a:r>
              <a:rPr lang="ru-RU" sz="1800" b="1" dirty="0" smtClean="0">
                <a:solidFill>
                  <a:srgbClr val="FF0000"/>
                </a:solidFill>
              </a:rPr>
              <a:t>Грузоподъемные краны</a:t>
            </a:r>
          </a:p>
          <a:p>
            <a:r>
              <a:rPr lang="ru-RU" sz="1800" b="1" dirty="0" smtClean="0"/>
              <a:t>Тали </a:t>
            </a:r>
          </a:p>
          <a:p>
            <a:endParaRPr lang="ru-RU" sz="1800" b="1" dirty="0" smtClean="0"/>
          </a:p>
          <a:p>
            <a:endParaRPr lang="ru-RU" sz="1800" b="1" dirty="0" smtClean="0"/>
          </a:p>
          <a:p>
            <a:r>
              <a:rPr lang="ru-RU" sz="1800" b="1" dirty="0" smtClean="0"/>
              <a:t>Полиспасты</a:t>
            </a:r>
          </a:p>
          <a:p>
            <a:r>
              <a:rPr lang="ru-RU" sz="1800" b="1" dirty="0" smtClean="0"/>
              <a:t>Домкраты</a:t>
            </a:r>
          </a:p>
          <a:p>
            <a:pPr>
              <a:buNone/>
            </a:pPr>
            <a:endParaRPr lang="ru-RU" sz="1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sz="1800" dirty="0" smtClean="0"/>
          </a:p>
          <a:p>
            <a:r>
              <a:rPr lang="ru-RU" sz="1800" b="1" dirty="0" smtClean="0">
                <a:solidFill>
                  <a:srgbClr val="002060"/>
                </a:solidFill>
              </a:rPr>
              <a:t>Подъёмники (вышки); Грузовые лифты; Пассажирские лифты</a:t>
            </a:r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r>
              <a:rPr lang="ru-RU" sz="1800" b="1" dirty="0" smtClean="0">
                <a:solidFill>
                  <a:srgbClr val="002060"/>
                </a:solidFill>
              </a:rPr>
              <a:t>Подвесная лебедка с грузонесущим корпусом; при передвижении по подвесным рельсовым путям - тельфер</a:t>
            </a:r>
            <a:endParaRPr lang="ru-RU" sz="1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14422"/>
            <a:ext cx="8122528" cy="480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Башенные краны</a:t>
            </a:r>
            <a:endParaRPr lang="ru-RU" sz="2000" b="1" dirty="0"/>
          </a:p>
        </p:txBody>
      </p:sp>
      <p:pic>
        <p:nvPicPr>
          <p:cNvPr id="4" name="Содержимое 3" descr="http://stroy-technics.ru/gallery/krany_stroitelstvo_mostov/image_4_1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14488"/>
            <a:ext cx="216217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troy-technics.ru/gallery/krany_stroitelstvo_mostov/image_4_3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00425" y="1638300"/>
            <a:ext cx="2592000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stroy-technics.ru/gallery/krany_stroitelstvo_mostov/image_4_9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2428868"/>
            <a:ext cx="212407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Башенные краны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Классификация по способу установки:</a:t>
            </a:r>
          </a:p>
          <a:p>
            <a:r>
              <a:rPr lang="ru-RU" sz="1800" b="1" dirty="0" smtClean="0"/>
              <a:t>Стационарный (приставной)</a:t>
            </a:r>
          </a:p>
          <a:p>
            <a:r>
              <a:rPr lang="ru-RU" sz="1800" b="1" dirty="0" smtClean="0"/>
              <a:t>Передвижной</a:t>
            </a:r>
          </a:p>
          <a:p>
            <a:r>
              <a:rPr lang="ru-RU" sz="1800" b="1" dirty="0" smtClean="0"/>
              <a:t>Самоподъемный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По конструкции башен</a:t>
            </a:r>
          </a:p>
          <a:p>
            <a:r>
              <a:rPr lang="ru-RU" sz="1800" b="1" dirty="0" smtClean="0"/>
              <a:t>Поворотный</a:t>
            </a:r>
          </a:p>
          <a:p>
            <a:r>
              <a:rPr lang="ru-RU" sz="1800" b="1" dirty="0" smtClean="0"/>
              <a:t>Неповоротный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По конструкции стрел:</a:t>
            </a:r>
          </a:p>
          <a:p>
            <a:r>
              <a:rPr lang="ru-RU" sz="1800" b="1" dirty="0" smtClean="0"/>
              <a:t>С балочной стрелой</a:t>
            </a:r>
          </a:p>
          <a:p>
            <a:r>
              <a:rPr lang="ru-RU" sz="1800" b="1" dirty="0" smtClean="0"/>
              <a:t>С подъемной стрелой</a:t>
            </a:r>
          </a:p>
          <a:p>
            <a:r>
              <a:rPr lang="ru-RU" sz="1800" b="1" dirty="0" smtClean="0"/>
              <a:t>С шарнирно-сочлененной стрелой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Виды:</a:t>
            </a:r>
          </a:p>
          <a:p>
            <a:r>
              <a:rPr lang="ru-RU" sz="1800" b="1" dirty="0" smtClean="0"/>
              <a:t>Быстромонтируемый кран на винтовых опорах РБК 2-20</a:t>
            </a:r>
          </a:p>
          <a:p>
            <a:r>
              <a:rPr lang="ru-RU" sz="1800" b="1" dirty="0" smtClean="0"/>
              <a:t>Кран на рельсовом ходу КБ -504 А</a:t>
            </a:r>
            <a:endParaRPr lang="ru-RU" sz="18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800" dirty="0" smtClean="0"/>
              <a:t>      </a:t>
            </a:r>
            <a:r>
              <a:rPr lang="ru-RU" sz="1800" b="1" dirty="0" smtClean="0">
                <a:solidFill>
                  <a:srgbClr val="C00000"/>
                </a:solidFill>
              </a:rPr>
              <a:t>Башенный кран- </a:t>
            </a:r>
            <a:r>
              <a:rPr lang="ru-RU" sz="1800" b="1" dirty="0" smtClean="0"/>
              <a:t>это поворотный кран со стрелой, закрепленной в верхней части вертикально расположенной башни.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Основные узлы: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Башня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Ходовая рама с колесами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ОПУ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Поворотная платформа с грузовой и стреловой лебедкой, с противовесом;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Механизмы поворота крана, подъема груза, изменения вылета, передвижения  крана, электрооборудование.</a:t>
            </a:r>
            <a:endParaRPr lang="ru-RU" sz="1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Башенные краны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Приборы и устройства безопасности</a:t>
            </a:r>
          </a:p>
          <a:p>
            <a:pPr>
              <a:buNone/>
            </a:pPr>
            <a:r>
              <a:rPr lang="ru-RU" sz="1800" b="1" dirty="0" smtClean="0"/>
              <a:t>Ограничитель высоты подъема груза.</a:t>
            </a:r>
          </a:p>
          <a:p>
            <a:pPr>
              <a:buNone/>
            </a:pPr>
            <a:r>
              <a:rPr lang="ru-RU" sz="1800" b="1" dirty="0" smtClean="0"/>
              <a:t>Ограничитель грузоподъемности.</a:t>
            </a:r>
          </a:p>
          <a:p>
            <a:pPr>
              <a:buNone/>
            </a:pPr>
            <a:r>
              <a:rPr lang="ru-RU" sz="1800" b="1" dirty="0" smtClean="0"/>
              <a:t>Ограничитель поворота башни.</a:t>
            </a:r>
          </a:p>
          <a:p>
            <a:pPr>
              <a:buNone/>
            </a:pPr>
            <a:r>
              <a:rPr lang="ru-RU" sz="1800" b="1" dirty="0" smtClean="0"/>
              <a:t>Ограничитель передвижения крана.</a:t>
            </a:r>
          </a:p>
          <a:p>
            <a:pPr>
              <a:buNone/>
            </a:pPr>
            <a:r>
              <a:rPr lang="ru-RU" sz="1800" b="1" dirty="0" smtClean="0"/>
              <a:t>Анемометр.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Автоматическая остановка грузовой тележки при обрыве каната.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Защита от падения груза и стрелы при обрыве любой из трех фаз.</a:t>
            </a:r>
          </a:p>
          <a:p>
            <a:pPr>
              <a:buNone/>
            </a:pPr>
            <a:r>
              <a:rPr lang="ru-RU" sz="1800" b="1" dirty="0" smtClean="0"/>
              <a:t>Ограничитель выдвижения башни.</a:t>
            </a:r>
          </a:p>
          <a:p>
            <a:pPr>
              <a:buNone/>
            </a:pPr>
            <a:r>
              <a:rPr lang="ru-RU" sz="1800" b="1" dirty="0" smtClean="0"/>
              <a:t>Противоугонное устройство.</a:t>
            </a:r>
          </a:p>
          <a:p>
            <a:pPr>
              <a:buNone/>
            </a:pPr>
            <a:r>
              <a:rPr lang="ru-RU" sz="1800" b="1" dirty="0" smtClean="0"/>
              <a:t>Различные указатели.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Молниеотвод и световая сигнализация для обозначения по высоте в темное время суток.</a:t>
            </a:r>
          </a:p>
          <a:p>
            <a:pPr>
              <a:buNone/>
            </a:pPr>
            <a:r>
              <a:rPr lang="ru-RU" sz="1800" b="1" dirty="0" smtClean="0"/>
              <a:t>Регистраторы параметров</a:t>
            </a:r>
          </a:p>
          <a:p>
            <a:pPr>
              <a:buNone/>
            </a:pPr>
            <a:r>
              <a:rPr lang="ru-RU" sz="1800" b="1" dirty="0" smtClean="0"/>
              <a:t>Система координатной защиты</a:t>
            </a:r>
          </a:p>
          <a:p>
            <a:pPr>
              <a:buNone/>
            </a:pPr>
            <a:endParaRPr lang="ru-RU" sz="18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     Основные параметры </a:t>
            </a:r>
          </a:p>
          <a:p>
            <a:pPr>
              <a:buNone/>
            </a:pPr>
            <a:r>
              <a:rPr lang="en-US" sz="1800" b="1" dirty="0" smtClean="0">
                <a:solidFill>
                  <a:schemeClr val="tx1"/>
                </a:solidFill>
              </a:rPr>
              <a:t>Q      </a:t>
            </a:r>
            <a:r>
              <a:rPr lang="ru-RU" sz="1800" b="1" dirty="0" smtClean="0">
                <a:solidFill>
                  <a:schemeClr val="tx1"/>
                </a:solidFill>
              </a:rPr>
              <a:t>Грузоподъёмность </a:t>
            </a:r>
            <a:r>
              <a:rPr lang="en-US" sz="1800" b="1" dirty="0" smtClean="0">
                <a:solidFill>
                  <a:schemeClr val="tx1"/>
                </a:solidFill>
              </a:rPr>
              <a:t> 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sz="1800" b="1" dirty="0" smtClean="0">
                <a:solidFill>
                  <a:schemeClr val="tx1"/>
                </a:solidFill>
              </a:rPr>
              <a:t>L        </a:t>
            </a:r>
            <a:r>
              <a:rPr lang="ru-RU" sz="1800" b="1" dirty="0" smtClean="0">
                <a:solidFill>
                  <a:schemeClr val="tx1"/>
                </a:solidFill>
              </a:rPr>
              <a:t>Вылет стрелы</a:t>
            </a:r>
          </a:p>
          <a:p>
            <a:pPr>
              <a:buNone/>
            </a:pPr>
            <a:r>
              <a:rPr lang="en-US" sz="1800" b="1" dirty="0" smtClean="0">
                <a:solidFill>
                  <a:schemeClr val="tx1"/>
                </a:solidFill>
              </a:rPr>
              <a:t>M  </a:t>
            </a:r>
            <a:r>
              <a:rPr lang="ru-RU" sz="1800" b="1" dirty="0" smtClean="0">
                <a:solidFill>
                  <a:schemeClr val="tx1"/>
                </a:solidFill>
              </a:rPr>
              <a:t>х</a:t>
            </a:r>
            <a:r>
              <a:rPr lang="en-US" sz="1800" b="1" dirty="0" smtClean="0">
                <a:solidFill>
                  <a:schemeClr val="tx1"/>
                </a:solidFill>
              </a:rPr>
              <a:t> L  </a:t>
            </a:r>
            <a:r>
              <a:rPr lang="ru-RU" sz="1800" b="1" dirty="0" smtClean="0">
                <a:solidFill>
                  <a:schemeClr val="tx1"/>
                </a:solidFill>
              </a:rPr>
              <a:t>Грузовой момент</a:t>
            </a:r>
          </a:p>
          <a:p>
            <a:pPr>
              <a:buNone/>
            </a:pPr>
            <a:r>
              <a:rPr lang="en-US" sz="1800" b="1" dirty="0" smtClean="0">
                <a:solidFill>
                  <a:schemeClr val="tx1"/>
                </a:solidFill>
              </a:rPr>
              <a:t>H      </a:t>
            </a:r>
            <a:r>
              <a:rPr lang="ru-RU" sz="1800" b="1" dirty="0" smtClean="0">
                <a:solidFill>
                  <a:schemeClr val="tx1"/>
                </a:solidFill>
              </a:rPr>
              <a:t>Высота подъема груза</a:t>
            </a:r>
          </a:p>
          <a:p>
            <a:pPr>
              <a:buNone/>
            </a:pPr>
            <a:r>
              <a:rPr lang="en-US" sz="1800" b="1" dirty="0" smtClean="0">
                <a:solidFill>
                  <a:schemeClr val="tx1"/>
                </a:solidFill>
              </a:rPr>
              <a:t>h     </a:t>
            </a:r>
            <a:r>
              <a:rPr lang="ru-RU" sz="1800" b="1" dirty="0" smtClean="0">
                <a:solidFill>
                  <a:schemeClr val="tx1"/>
                </a:solidFill>
              </a:rPr>
              <a:t>Глубина опускания груза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Диапазоны подъема</a:t>
            </a:r>
            <a:r>
              <a:rPr lang="en-US" sz="1800" b="1" dirty="0" smtClean="0">
                <a:solidFill>
                  <a:schemeClr val="tx1"/>
                </a:solidFill>
              </a:rPr>
              <a:t> (  H + h) 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Скорости рабочих движений ( подъема груза, опускания,  частота вращения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Б  База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К  Колея</a:t>
            </a:r>
          </a:p>
          <a:p>
            <a:pPr>
              <a:buNone/>
            </a:pPr>
            <a:r>
              <a:rPr lang="en-US" sz="1800" b="1" dirty="0" smtClean="0">
                <a:solidFill>
                  <a:schemeClr val="tx1"/>
                </a:solidFill>
              </a:rPr>
              <a:t>l  </a:t>
            </a:r>
            <a:r>
              <a:rPr lang="ru-RU" sz="1800" b="1" dirty="0" smtClean="0">
                <a:solidFill>
                  <a:schemeClr val="tx1"/>
                </a:solidFill>
              </a:rPr>
              <a:t>Задний габарит</a:t>
            </a:r>
          </a:p>
          <a:p>
            <a:pPr>
              <a:buNone/>
            </a:pPr>
            <a:endParaRPr lang="ru-RU" sz="1800" b="1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sz="1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Индексация башенных кранов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endParaRPr lang="ru-RU" sz="1800" dirty="0" smtClean="0"/>
          </a:p>
          <a:p>
            <a:pPr algn="ctr">
              <a:buNone/>
            </a:pPr>
            <a:r>
              <a:rPr lang="ru-RU" sz="1800" b="1" dirty="0" smtClean="0"/>
              <a:t>Индексация </a:t>
            </a:r>
          </a:p>
          <a:p>
            <a:pPr algn="ctr">
              <a:buNone/>
            </a:pPr>
            <a:r>
              <a:rPr lang="ru-RU" sz="1800" b="1" dirty="0" smtClean="0"/>
              <a:t>КБ- Ц Ц Ц Ц   Б Б</a:t>
            </a:r>
          </a:p>
          <a:p>
            <a:pPr>
              <a:buNone/>
            </a:pPr>
            <a:r>
              <a:rPr lang="ru-RU" sz="1800" b="1" i="1" dirty="0" smtClean="0"/>
              <a:t>1 цифра- </a:t>
            </a:r>
            <a:r>
              <a:rPr lang="ru-RU" sz="1800" b="1" dirty="0" smtClean="0">
                <a:solidFill>
                  <a:srgbClr val="C00000"/>
                </a:solidFill>
              </a:rPr>
              <a:t>размерная группа по грузовому моменту  </a:t>
            </a:r>
            <a:endParaRPr lang="en-US" sz="18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1-  до 25 т.м.                        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2-  до 60 т.м.                 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3 – до 100 т.м.              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4 – до 160 т.м.              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5-  до 250 т.м.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6-  до 450 т.м.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7-  до 630 т.м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8 – до 1000 т.м.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9-  свыше 1000 т.м.</a:t>
            </a:r>
            <a:endParaRPr lang="ru-RU" sz="1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800" b="1" i="1" dirty="0" smtClean="0"/>
              <a:t>2 и 3 цифры</a:t>
            </a:r>
            <a:r>
              <a:rPr lang="ru-RU" sz="1800" dirty="0" smtClean="0"/>
              <a:t> –</a:t>
            </a:r>
            <a:r>
              <a:rPr lang="ru-RU" sz="1800" b="1" dirty="0" smtClean="0">
                <a:solidFill>
                  <a:srgbClr val="C00000"/>
                </a:solidFill>
              </a:rPr>
              <a:t>порядковый № модели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</a:rPr>
              <a:t>01… 69 с поворотной башней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</a:rPr>
              <a:t>71…99 с неповоротной башней</a:t>
            </a:r>
          </a:p>
          <a:p>
            <a:pPr>
              <a:buNone/>
            </a:pPr>
            <a:r>
              <a:rPr lang="ru-RU" sz="1800" b="1" i="1" dirty="0" smtClean="0"/>
              <a:t>4 цифра </a:t>
            </a:r>
            <a:r>
              <a:rPr lang="ru-RU" sz="1800" dirty="0" smtClean="0"/>
              <a:t>– 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порядковый № исполнения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1 </a:t>
            </a:r>
            <a:r>
              <a:rPr lang="ru-RU" sz="1800" b="1" i="1" dirty="0" smtClean="0"/>
              <a:t>буква</a:t>
            </a:r>
            <a:r>
              <a:rPr lang="ru-RU" sz="1800" dirty="0" smtClean="0"/>
              <a:t> – </a:t>
            </a:r>
            <a:r>
              <a:rPr lang="ru-RU" sz="1800" b="1" dirty="0" smtClean="0"/>
              <a:t>А,Б,В      ( модернизация)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2 </a:t>
            </a:r>
            <a:r>
              <a:rPr lang="ru-RU" sz="1800" b="1" i="1" dirty="0" smtClean="0"/>
              <a:t>буква</a:t>
            </a:r>
            <a:r>
              <a:rPr lang="ru-RU" sz="1800" dirty="0" smtClean="0"/>
              <a:t>- 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ХЛ, Т,  ТВ (климатическое исполнение)</a:t>
            </a:r>
            <a:endParaRPr lang="ru-RU" sz="1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Козловые и мостовые краны</a:t>
            </a:r>
            <a:endParaRPr lang="ru-RU" sz="2000" b="1" dirty="0"/>
          </a:p>
        </p:txBody>
      </p:sp>
      <p:pic>
        <p:nvPicPr>
          <p:cNvPr id="5" name="Содержимое 4" descr="козловой кран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500" y="2663031"/>
            <a:ext cx="38100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мостовой кран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Мостовые краны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Мостовой кран-</a:t>
            </a:r>
            <a:r>
              <a:rPr lang="ru-RU" sz="1800" b="1" dirty="0" smtClean="0">
                <a:solidFill>
                  <a:schemeClr val="tx1"/>
                </a:solidFill>
              </a:rPr>
              <a:t> несущие элементы конструкции опираются  на крановый путь. ГЗО подвешен к грузовой тележке, тали или стреловому крану.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Основные параметры: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Грузоподъемность, размеры пролетов, высота подъема крюка, скорость подъема груза, скорости передвижения крана и тележки.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По конструкции </a:t>
            </a:r>
            <a:r>
              <a:rPr lang="ru-RU" sz="1800" b="1" dirty="0" smtClean="0">
                <a:solidFill>
                  <a:schemeClr val="tx1"/>
                </a:solidFill>
              </a:rPr>
              <a:t>: одно и 2-х балочные.</a:t>
            </a:r>
            <a:endParaRPr lang="ru-RU" sz="18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18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Общее устройство: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Мост .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Ходовые колеса монтируются на концевых балках моста.</a:t>
            </a:r>
            <a:r>
              <a:rPr lang="ru-RU" sz="1800" b="1" dirty="0" smtClean="0">
                <a:solidFill>
                  <a:srgbClr val="C00000"/>
                </a:solidFill>
              </a:rPr>
              <a:t>   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Тележка </a:t>
            </a:r>
            <a:r>
              <a:rPr lang="ru-RU" sz="1800" b="1" dirty="0" smtClean="0">
                <a:solidFill>
                  <a:schemeClr val="tx1"/>
                </a:solidFill>
              </a:rPr>
              <a:t>состоит из рамы с ведущими и ведомыми колесами. На раме механизм передвижения тележки и подъема груза.</a:t>
            </a:r>
            <a:r>
              <a:rPr lang="ru-RU" sz="1800" b="1" dirty="0" smtClean="0">
                <a:solidFill>
                  <a:srgbClr val="C00000"/>
                </a:solidFill>
              </a:rPr>
              <a:t>   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Механизм передвижения моста</a:t>
            </a:r>
            <a:r>
              <a:rPr lang="ru-RU" sz="1800" b="1" dirty="0" smtClean="0">
                <a:solidFill>
                  <a:schemeClr val="tx1"/>
                </a:solidFill>
              </a:rPr>
              <a:t> состоит из электродвигателя, тормоза, редуктора, трансмиссионного вала и ходовых колес.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Кабина крановщика </a:t>
            </a:r>
            <a:r>
              <a:rPr lang="ru-RU" sz="1800" b="1" dirty="0" smtClean="0">
                <a:solidFill>
                  <a:schemeClr val="tx1"/>
                </a:solidFill>
              </a:rPr>
              <a:t>под галереей моста с противоположной стороны от главных троллейных проводов.</a:t>
            </a:r>
            <a:endParaRPr lang="ru-RU" sz="18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1800" b="1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sz="1800" b="1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sz="1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Мостовые краны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Приборы и устройства безопасности.</a:t>
            </a:r>
          </a:p>
          <a:p>
            <a:pPr>
              <a:buNone/>
            </a:pPr>
            <a:r>
              <a:rPr lang="ru-RU" sz="1800" b="1" dirty="0" smtClean="0"/>
              <a:t>ОГП.</a:t>
            </a:r>
          </a:p>
          <a:p>
            <a:pPr>
              <a:buNone/>
            </a:pPr>
            <a:r>
              <a:rPr lang="ru-RU" sz="1800" b="1" dirty="0" smtClean="0"/>
              <a:t>Ограничители хода крана.</a:t>
            </a:r>
          </a:p>
          <a:p>
            <a:pPr>
              <a:buNone/>
            </a:pPr>
            <a:r>
              <a:rPr lang="ru-RU" sz="1800" b="1" dirty="0" smtClean="0"/>
              <a:t>Ограничители хода крановой тележки.</a:t>
            </a:r>
          </a:p>
          <a:p>
            <a:pPr>
              <a:buNone/>
            </a:pPr>
            <a:r>
              <a:rPr lang="ru-RU" sz="1800" b="1" dirty="0" smtClean="0"/>
              <a:t>Ограничитель подъема крюка.</a:t>
            </a:r>
          </a:p>
          <a:p>
            <a:pPr>
              <a:buNone/>
            </a:pPr>
            <a:r>
              <a:rPr lang="ru-RU" sz="1800" b="1" dirty="0" smtClean="0"/>
              <a:t>Устройство для снятия напряжения с крана при выходе на его галерею.</a:t>
            </a:r>
          </a:p>
          <a:p>
            <a:pPr>
              <a:buNone/>
            </a:pPr>
            <a:r>
              <a:rPr lang="ru-RU" sz="1800" b="1" dirty="0" smtClean="0"/>
              <a:t>Упоры на концах крановых путей.</a:t>
            </a:r>
          </a:p>
          <a:p>
            <a:pPr>
              <a:buNone/>
            </a:pPr>
            <a:r>
              <a:rPr lang="ru-RU" sz="1800" b="1" dirty="0" smtClean="0"/>
              <a:t>Звуковой сигнал.</a:t>
            </a:r>
          </a:p>
          <a:p>
            <a:pPr>
              <a:buNone/>
            </a:pPr>
            <a:endParaRPr lang="ru-RU" sz="1800" b="1" dirty="0" smtClean="0"/>
          </a:p>
          <a:p>
            <a:pPr>
              <a:buNone/>
            </a:pPr>
            <a:endParaRPr lang="ru-RU" sz="18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endParaRPr lang="ru-RU" sz="1800" b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Марочная система.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           К эксплуатации допускаются работники получившие в установленном порядке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        ключ-марку.</a:t>
            </a:r>
          </a:p>
          <a:p>
            <a:pPr>
              <a:buNone/>
            </a:pPr>
            <a:endParaRPr lang="ru-RU" sz="1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Козловые краны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1643050"/>
            <a:ext cx="4038600" cy="452596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endParaRPr lang="ru-RU" sz="1800" b="1" dirty="0" smtClean="0"/>
          </a:p>
          <a:p>
            <a:pPr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По конструкции: </a:t>
            </a:r>
            <a:r>
              <a:rPr lang="ru-RU" sz="1800" b="1" dirty="0" err="1" smtClean="0">
                <a:solidFill>
                  <a:schemeClr val="tx1"/>
                </a:solidFill>
              </a:rPr>
              <a:t>б</a:t>
            </a:r>
            <a:r>
              <a:rPr lang="ru-RU" sz="1800" b="1" dirty="0" err="1" smtClean="0"/>
              <a:t>есконсольные</a:t>
            </a:r>
            <a:r>
              <a:rPr lang="ru-RU" sz="1800" b="1" dirty="0" smtClean="0"/>
              <a:t>,</a:t>
            </a:r>
          </a:p>
          <a:p>
            <a:pPr>
              <a:buNone/>
            </a:pPr>
            <a:r>
              <a:rPr lang="ru-RU" sz="1800" b="1" dirty="0" smtClean="0"/>
              <a:t>одноконсольные,2-х консольные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По типу ГЗО: </a:t>
            </a:r>
            <a:r>
              <a:rPr lang="ru-RU" sz="1800" b="1" dirty="0" smtClean="0">
                <a:solidFill>
                  <a:schemeClr val="tx1"/>
                </a:solidFill>
              </a:rPr>
              <a:t>крюк, магнит, грейфер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Общее устройство: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Опоры, ригель.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           Крановая тележка перемещается по рельсовым путям, уложенным на верхней ферме ригеля, или по монорельсу, укрепленному на нижней ферме.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4 опорных тележки, две опорно-ходовые.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   (Электродвигатель с тормозом, муфты, червячный редуктор и ходовые колеса)</a:t>
            </a:r>
          </a:p>
          <a:p>
            <a:pPr>
              <a:buNone/>
            </a:pPr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endParaRPr lang="ru-RU" sz="1800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Грузоподъемная лебедка 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    ( Электродвигатель с тормозом, муфта, редуктор и канатный барабан)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Механизм подъема груза установлен на тележку, которая имеет опорные катки и направляющие блоки каната.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На легких кранах может быть тельфер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Приборы и устройства безопасности</a:t>
            </a:r>
            <a:r>
              <a:rPr lang="ru-RU" sz="1800" b="1" dirty="0" smtClean="0">
                <a:solidFill>
                  <a:schemeClr val="tx1"/>
                </a:solidFill>
              </a:rPr>
              <a:t>: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Ограничитель хода крана, тележки, подъема  груза. ОГП. Звуковой сигнал. Противоугонные устройства. Упоры. Захваты. Анемометр.</a:t>
            </a:r>
            <a:endParaRPr lang="ru-RU" sz="1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428760"/>
          </a:xfrm>
        </p:spPr>
        <p:txBody>
          <a:bodyPr>
            <a:normAutofit/>
          </a:bodyPr>
          <a:lstStyle/>
          <a:p>
            <a:r>
              <a:rPr lang="ru-RU" sz="1800" b="1" dirty="0" err="1" smtClean="0"/>
              <a:t>Порта́льный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кра́н</a:t>
            </a:r>
            <a:r>
              <a:rPr lang="ru-RU" sz="1800" dirty="0" smtClean="0"/>
              <a:t> </a:t>
            </a:r>
            <a:br>
              <a:rPr lang="ru-RU" sz="1800" dirty="0" smtClean="0"/>
            </a:br>
            <a:r>
              <a:rPr lang="ru-RU" sz="1800" dirty="0" smtClean="0"/>
              <a:t> полноповоротный </a:t>
            </a:r>
            <a:r>
              <a:rPr lang="ru-RU" sz="1800" dirty="0" smtClean="0">
                <a:hlinkClick r:id="rId2" tooltip="Кран стрелового типа"/>
              </a:rPr>
              <a:t>стреловой кран</a:t>
            </a:r>
            <a:r>
              <a:rPr lang="ru-RU" sz="1800" dirty="0" smtClean="0"/>
              <a:t>, поворотная часть которого установлена на портале, передвигающемся по </a:t>
            </a:r>
            <a:r>
              <a:rPr lang="ru-RU" sz="1800" dirty="0" smtClean="0">
                <a:hlinkClick r:id="rId3" tooltip="Крановый путь"/>
              </a:rPr>
              <a:t>рельсам, проложенным на земле или эстакаде</a:t>
            </a:r>
            <a:r>
              <a:rPr lang="ru-RU" sz="1800" baseline="30000" dirty="0" smtClean="0">
                <a:hlinkClick r:id="rId4"/>
              </a:rPr>
              <a:t>[1]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4" name="Содержимое 3" descr="Beckholmen 3.jpg">
            <a:hlinkClick r:id="rId5"/>
          </p:cNvPr>
          <p:cNvPicPr>
            <a:picLocks noGrp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00034" y="1428736"/>
            <a:ext cx="3175000" cy="425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3929058" y="1428736"/>
            <a:ext cx="4714908" cy="485778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На портале размещаются поворотная крановая часть-платформа, механизмы, стрела, ОПУ. Портал опирается на 4 ноги с ходовыми тележками.</a:t>
            </a: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Назначение: </a:t>
            </a:r>
            <a:r>
              <a:rPr lang="ru-RU" b="1" dirty="0" smtClean="0"/>
              <a:t>Перегрузочные работы в портах и на открытых складах; сборочные и ремонтные работы в судостроении; обслуживание  строительных, навалочных и гидротехнических работ.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От число перекрываемых ж/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</a:rPr>
              <a:t>д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 путей: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одно-, двух-, трех- и многопутные.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Q </a:t>
            </a:r>
            <a:r>
              <a:rPr lang="ru-RU" b="1" dirty="0" smtClean="0">
                <a:solidFill>
                  <a:srgbClr val="C00000"/>
                </a:solidFill>
              </a:rPr>
              <a:t> до 300 т;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 наибольший вылет стрелы до 35 м;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у  судостроительного до 100 м.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Общие сведения о грузоподъемных  кранах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Грузоподъемный кран –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это машина  цикличного  действия,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оснащенная стационарными  или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движущимися грузоподъёмными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механизмами;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предназначена  для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подъема и перемещения груза в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пространстве в подвешенном к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крюку состоянии, или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удерживаемого другими ГЗО.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endParaRPr lang="ru-RU" sz="1800" b="1" dirty="0" smtClean="0"/>
          </a:p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     Работа совершаемая краном состоит из операций</a:t>
            </a:r>
            <a:r>
              <a:rPr lang="ru-RU" sz="1800" dirty="0" smtClean="0">
                <a:solidFill>
                  <a:srgbClr val="C00000"/>
                </a:solidFill>
              </a:rPr>
              <a:t>: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       - захват груза (</a:t>
            </a:r>
            <a:r>
              <a:rPr lang="ru-RU" sz="1800" b="1" dirty="0" err="1" smtClean="0">
                <a:solidFill>
                  <a:schemeClr val="accent6">
                    <a:lumMod val="50000"/>
                  </a:schemeClr>
                </a:solidFill>
              </a:rPr>
              <a:t>строповка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);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       - подъем  груза;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       - перемещения груза ;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      - опускание груза;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      - отцепка от ГЗО (</a:t>
            </a:r>
            <a:r>
              <a:rPr lang="ru-RU" sz="1800" b="1" dirty="0" err="1" smtClean="0">
                <a:solidFill>
                  <a:schemeClr val="accent6">
                    <a:lumMod val="50000"/>
                  </a:schemeClr>
                </a:solidFill>
              </a:rPr>
              <a:t>расстроповка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);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      - возврат  ГЗО в исходное положение.</a:t>
            </a:r>
          </a:p>
          <a:p>
            <a:pPr>
              <a:buNone/>
            </a:pPr>
            <a:r>
              <a:rPr lang="ru-RU" sz="1800" b="1" dirty="0" smtClean="0"/>
              <a:t>      </a:t>
            </a:r>
            <a:r>
              <a:rPr lang="ru-RU" sz="1800" b="1" dirty="0" smtClean="0">
                <a:solidFill>
                  <a:srgbClr val="C00000"/>
                </a:solidFill>
              </a:rPr>
              <a:t>Рабочий цикл крана- 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      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это совокупность рабочих и холостых операций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Другие грузоподъемные краны.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Краны трубоукладчики.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tx2"/>
                </a:solidFill>
              </a:rPr>
              <a:t>Назначение: 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Подготовка и укладка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газонефтепроводов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и производство погрузочно-разгрузочных работ. 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        Используются во время изготовления плетей трубопроводов, для погрузки плетей на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трубовозы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, раскладки плетей по трассе.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tx2"/>
                </a:solidFill>
              </a:rPr>
              <a:t>Конструктивная особенность кранов: 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Противовес и стрела  расположены перпендикулярно направлению движения.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Кабельные краны.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Вертолетные краны.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Железнодорожные краны.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Краны манипуляторы.</a:t>
            </a:r>
          </a:p>
          <a:p>
            <a:pPr algn="ctr">
              <a:buNone/>
            </a:pP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6061916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555555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555555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555555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555555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555555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555555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Arial" pitchFamily="34" charset="0"/>
                <a:ea typeface="Times New Roman" pitchFamily="18" charset="0"/>
              </a:rPr>
              <a:t>                 </a:t>
            </a: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555555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555555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solidFill>
                <a:srgbClr val="555555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Arial" pitchFamily="34" charset="0"/>
                <a:ea typeface="Times New Roman" pitchFamily="18" charset="0"/>
              </a:rPr>
              <a:t>         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Подъемник        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Arial" pitchFamily="34" charset="0"/>
                <a:ea typeface="Times New Roman" pitchFamily="18" charset="0"/>
              </a:rPr>
              <a:t>         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Грузоподъемная машина</a:t>
            </a: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Arial" pitchFamily="34" charset="0"/>
                <a:ea typeface="Times New Roman" pitchFamily="18" charset="0"/>
              </a:rPr>
              <a:t>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   прерывного действия, </a:t>
            </a: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Arial" pitchFamily="34" charset="0"/>
                <a:ea typeface="Times New Roman" pitchFamily="18" charset="0"/>
              </a:rPr>
              <a:t>          п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редназначенная для перемещения людей </a:t>
            </a: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Arial" pitchFamily="34" charset="0"/>
                <a:ea typeface="Times New Roman" pitchFamily="18" charset="0"/>
              </a:rPr>
              <a:t>    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с инструментом и материалами и</a:t>
            </a: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Arial" pitchFamily="34" charset="0"/>
                <a:ea typeface="Times New Roman" pitchFamily="18" charset="0"/>
              </a:rPr>
              <a:t>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     проведения работ в пределах </a:t>
            </a: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Arial" pitchFamily="34" charset="0"/>
                <a:ea typeface="Times New Roman" pitchFamily="18" charset="0"/>
              </a:rPr>
              <a:t>    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зоны обслуживания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00826" y="1785926"/>
            <a:ext cx="2214578" cy="221457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http://stroyka-ip.ru/xsv_sv_pto_pod/pb-10-611-03/image009.gif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2928934"/>
            <a:ext cx="1654176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500034" y="714356"/>
            <a:ext cx="8201076" cy="92869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587475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rgbClr val="555555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300" b="1" dirty="0" smtClean="0">
              <a:solidFill>
                <a:srgbClr val="555555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rgbClr val="555555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300" b="1" dirty="0" smtClean="0">
              <a:solidFill>
                <a:srgbClr val="555555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П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одъемники (вышки)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6190156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555555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555555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555555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555555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555555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555555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555555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555555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555555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555555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555555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555555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555555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555555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555555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555555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555555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555555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555555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555555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555555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555555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555555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555555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Arial" pitchFamily="34" charset="0"/>
                <a:ea typeface="Times New Roman" pitchFamily="18" charset="0"/>
              </a:rPr>
              <a:t>           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555555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Вышка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555555"/>
                </a:solidFill>
                <a:latin typeface="Arial" pitchFamily="34" charset="0"/>
                <a:ea typeface="Times New Roman" pitchFamily="18" charset="0"/>
              </a:rPr>
              <a:t>      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Грузоподъемная машина </a:t>
            </a: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Arial" pitchFamily="34" charset="0"/>
                <a:ea typeface="Times New Roman" pitchFamily="18" charset="0"/>
              </a:rPr>
              <a:t>      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прерывного действия, </a:t>
            </a: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Arial" pitchFamily="34" charset="0"/>
                <a:ea typeface="Times New Roman" pitchFamily="18" charset="0"/>
              </a:rPr>
              <a:t>      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предназначенная для перемещения людей </a:t>
            </a: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Arial" pitchFamily="34" charset="0"/>
                <a:ea typeface="Times New Roman" pitchFamily="18" charset="0"/>
              </a:rPr>
              <a:t>      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с инструментом и материалами и</a:t>
            </a: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Arial" pitchFamily="34" charset="0"/>
                <a:ea typeface="Times New Roman" pitchFamily="18" charset="0"/>
              </a:rPr>
              <a:t>      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проведения работ </a:t>
            </a:r>
          </a:p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Arial" pitchFamily="34" charset="0"/>
                <a:ea typeface="Times New Roman" pitchFamily="18" charset="0"/>
              </a:rPr>
              <a:t>      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в вертикальном направлении (вверх, вниз)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pic>
        <p:nvPicPr>
          <p:cNvPr id="14" name="Рисунок 13" descr="http://stroyka-ip.ru/xsv_sv_pto_pod/pb-10-611-03/image010.gif">
            <a:hlinkClick r:id="rId2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4857760"/>
            <a:ext cx="15240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6572264" y="4572008"/>
            <a:ext cx="2214578" cy="17859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http://stroyka-ip.ru/xsv_sv_pto_pod/pb-10-611-03/image010.gif">
            <a:hlinkClick r:id="rId2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4929198"/>
            <a:ext cx="15240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Приборы и устройства безопасности, устанавливаемые на ПС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Ограничитель грузоподъемности (грузового момента) –</a:t>
            </a:r>
            <a:r>
              <a:rPr lang="ru-RU" sz="1600" b="1" dirty="0" smtClean="0">
                <a:solidFill>
                  <a:schemeClr val="tx1"/>
                </a:solidFill>
              </a:rPr>
              <a:t> устройство, автоматически отключающее привод механизма подъема груза, в случае превышения допустимой </a:t>
            </a:r>
            <a:r>
              <a:rPr lang="en-US" sz="1600" b="1" dirty="0" smtClean="0">
                <a:solidFill>
                  <a:schemeClr val="tx1"/>
                </a:solidFill>
              </a:rPr>
              <a:t>Q </a:t>
            </a:r>
            <a:r>
              <a:rPr lang="ru-RU" sz="1600" b="1" dirty="0" smtClean="0">
                <a:solidFill>
                  <a:schemeClr val="tx1"/>
                </a:solidFill>
              </a:rPr>
              <a:t>крана, а в кранах с переменной </a:t>
            </a:r>
            <a:r>
              <a:rPr lang="en-US" sz="1600" b="1" dirty="0" smtClean="0">
                <a:solidFill>
                  <a:schemeClr val="tx1"/>
                </a:solidFill>
              </a:rPr>
              <a:t>Q </a:t>
            </a:r>
            <a:r>
              <a:rPr lang="ru-RU" sz="1600" b="1" dirty="0" smtClean="0">
                <a:solidFill>
                  <a:schemeClr val="tx1"/>
                </a:solidFill>
              </a:rPr>
              <a:t> - момента, создаваемого весом груза. В стреловых кранах ОГП-1. Для стреловых – превышение до 10%,  для мостовых – до 25 %.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Концевой выключатель  </a:t>
            </a:r>
            <a:r>
              <a:rPr lang="ru-RU" sz="1600" b="1" dirty="0" smtClean="0">
                <a:solidFill>
                  <a:schemeClr val="tx1"/>
                </a:solidFill>
              </a:rPr>
              <a:t>- предохранительное устройство, для автоматического отключения привода механизма крана при переходе его движущихся частей за установленные пределы.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Ограничители вылета </a:t>
            </a:r>
            <a:r>
              <a:rPr lang="ru-RU" sz="1600" b="1" dirty="0" smtClean="0">
                <a:solidFill>
                  <a:schemeClr val="tx1"/>
                </a:solidFill>
              </a:rPr>
              <a:t>– служат для автоматического отключения  механизма вылета  стрелы при подходе стрелы  к минимальному и максимальному рабочему вылету. 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Ограничитель высоты подъема крюка </a:t>
            </a:r>
            <a:r>
              <a:rPr lang="ru-RU" sz="1600" b="1" dirty="0" smtClean="0">
                <a:solidFill>
                  <a:schemeClr val="tx1"/>
                </a:solidFill>
              </a:rPr>
              <a:t>– автоматическое отключение механизма подъема крюка при подходе его к верхнему крайнему положению.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Ограничитель поворота вращающейся части крана </a:t>
            </a:r>
            <a:r>
              <a:rPr lang="ru-RU" sz="1600" b="1" dirty="0" smtClean="0">
                <a:solidFill>
                  <a:schemeClr val="tx1"/>
                </a:solidFill>
              </a:rPr>
              <a:t>не допускает вращение поворотной части крана в одну строну более 2-х раз в целях предотвращения обрывов токоведущих проводов.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Указатель грузоподъемности </a:t>
            </a:r>
            <a:r>
              <a:rPr lang="ru-RU" sz="1600" b="1" dirty="0" smtClean="0">
                <a:solidFill>
                  <a:schemeClr val="tx1"/>
                </a:solidFill>
              </a:rPr>
              <a:t>– на стреловых кранах, у которых грузоподъемность изменяется в зависимости от вылета стрелы.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Указатель угла наклона (креномер).</a:t>
            </a:r>
          </a:p>
          <a:p>
            <a:pPr>
              <a:buNone/>
            </a:pPr>
            <a:endParaRPr lang="ru-RU" sz="1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Приборы и устройства безопасности, устанавливаемые на ПС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Блокировочные контакты –</a:t>
            </a:r>
            <a:r>
              <a:rPr lang="ru-RU" sz="1600" b="1" dirty="0" smtClean="0">
                <a:solidFill>
                  <a:schemeClr val="tx1"/>
                </a:solidFill>
              </a:rPr>
              <a:t> электрическая блокировка двери входа в кабину крана; крышки люка входа на настил моста и </a:t>
            </a:r>
            <a:r>
              <a:rPr lang="ru-RU" sz="1600" b="1" dirty="0" err="1" smtClean="0">
                <a:solidFill>
                  <a:schemeClr val="tx1"/>
                </a:solidFill>
              </a:rPr>
              <a:t>др</a:t>
            </a:r>
            <a:r>
              <a:rPr lang="ru-RU" sz="1600" b="1" dirty="0" smtClean="0">
                <a:solidFill>
                  <a:schemeClr val="tx1"/>
                </a:solidFill>
              </a:rPr>
              <a:t>;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Анемометр –</a:t>
            </a:r>
            <a:r>
              <a:rPr lang="ru-RU" sz="1600" b="1" dirty="0" smtClean="0">
                <a:solidFill>
                  <a:schemeClr val="tx1"/>
                </a:solidFill>
              </a:rPr>
              <a:t> определение скорости ветра и включение аварийных устройств.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Сигнализатор АСОН- </a:t>
            </a:r>
            <a:r>
              <a:rPr lang="ru-RU" sz="1600" b="1" dirty="0" smtClean="0">
                <a:solidFill>
                  <a:schemeClr val="tx1"/>
                </a:solidFill>
              </a:rPr>
              <a:t>оповещение о приближении к ЛЭП напряжение свыше 42 В.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Противоугонные устройства </a:t>
            </a:r>
            <a:r>
              <a:rPr lang="ru-RU" sz="1600" b="1" dirty="0" smtClean="0">
                <a:solidFill>
                  <a:schemeClr val="tx1"/>
                </a:solidFill>
              </a:rPr>
              <a:t>– на башенных им козловых кранах для удержания от ветровой нагрузки и схода с рельсов.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Выносные опоры- </a:t>
            </a:r>
            <a:r>
              <a:rPr lang="ru-RU" sz="1600" b="1" dirty="0" smtClean="0">
                <a:solidFill>
                  <a:schemeClr val="tx1"/>
                </a:solidFill>
              </a:rPr>
              <a:t>для увеличения устойчивости самоходных стреловых кранов.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Тормоза-</a:t>
            </a:r>
            <a:r>
              <a:rPr lang="ru-RU" sz="1600" b="1" dirty="0" smtClean="0">
                <a:solidFill>
                  <a:schemeClr val="tx1"/>
                </a:solidFill>
              </a:rPr>
              <a:t> на исполнительных механизмах крана, для снижения частоты вращения механизмов, полной остановки, </a:t>
            </a:r>
            <a:r>
              <a:rPr lang="ru-RU" sz="1600" b="1" dirty="0" smtClean="0">
                <a:solidFill>
                  <a:srgbClr val="002060"/>
                </a:solidFill>
              </a:rPr>
              <a:t>удержания груза на весу в неподвижном состоянии </a:t>
            </a:r>
            <a:r>
              <a:rPr lang="ru-RU" sz="1600" b="1" dirty="0" smtClean="0">
                <a:solidFill>
                  <a:schemeClr val="tx1"/>
                </a:solidFill>
              </a:rPr>
              <a:t>и для остановки крана на определенном месте. ( В основном колодочные)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Тупиковые упоры </a:t>
            </a:r>
            <a:r>
              <a:rPr lang="ru-RU" sz="1600" b="1" dirty="0" smtClean="0">
                <a:solidFill>
                  <a:schemeClr val="tx1"/>
                </a:solidFill>
              </a:rPr>
              <a:t>– для предупреждения схода крана с рельсов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Буферные устройства </a:t>
            </a:r>
            <a:r>
              <a:rPr lang="ru-RU" sz="1600" b="1" dirty="0" smtClean="0">
                <a:solidFill>
                  <a:schemeClr val="tx1"/>
                </a:solidFill>
              </a:rPr>
              <a:t>– для смягчения возможного удара об упоры (резиновые подушки, деревянные бруски, пружины и гидравлические устройства)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Съемные ограждения </a:t>
            </a:r>
            <a:r>
              <a:rPr lang="ru-RU" sz="1600" b="1" dirty="0" smtClean="0">
                <a:solidFill>
                  <a:schemeClr val="tx1"/>
                </a:solidFill>
              </a:rPr>
              <a:t>– на всех движущихся легкодоступных частях.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Площадки, лестницы и передвижные эстакады.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Приборы освещения и звуковые сигналы.</a:t>
            </a:r>
          </a:p>
          <a:p>
            <a:pPr>
              <a:buNone/>
            </a:pPr>
            <a:endParaRPr lang="ru-RU" sz="1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остовой электрический кран общего назначения">
            <a:hlinkClick r:id="rId2" tooltip="&quot;Мостовой электрический кран общего назначения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981075"/>
            <a:ext cx="619125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Канаты стальные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</a:rPr>
              <a:t>Грузовые, стреловые, вантовые, несущие, тяговые, монтажные. (Сертификат)</a:t>
            </a:r>
          </a:p>
          <a:p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</a:rPr>
              <a:t>Выбор канатов в соответствии с РД 10-33-93; РД-10-231-98; ИСО 4308/1 и др.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(Изготавливают </a:t>
            </a:r>
            <a:r>
              <a:rPr lang="ru-RU" sz="1800" b="1" dirty="0" err="1" smtClean="0">
                <a:solidFill>
                  <a:schemeClr val="accent6">
                    <a:lumMod val="50000"/>
                  </a:schemeClr>
                </a:solidFill>
              </a:rPr>
              <a:t>свивкой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 из высокопрочной стальной проволоки диаметром 0,3…. 3 мм.)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Проволоки покрывают различными покрытиями.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При применение светлой (не оцинкованной) проволоки, антикоррозийной смазкой.</a:t>
            </a:r>
          </a:p>
          <a:p>
            <a:pPr>
              <a:buNone/>
            </a:pPr>
            <a:endParaRPr lang="ru-RU" sz="18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Для придания гибкости, для удержания смазки – в середине каната, в середине прядей или между прядями располагают пеньковый сердечник.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С завода-изготовителя канаты принимают партиями. Оформляют партию паспортом.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Снабжают металлической или деревянной биркой.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Периодическая смазка канатов.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nashaucheba.ru/docs/39/38119/conv_1/file1_html_7acba28e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203200"/>
            <a:ext cx="6096000" cy="645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Канаты  грузоподъемных  кранов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i="1" dirty="0" smtClean="0"/>
              <a:t> </a:t>
            </a:r>
            <a:r>
              <a:rPr lang="ru-RU" sz="2200" b="1" i="1" dirty="0" smtClean="0"/>
              <a:t>Классификация</a:t>
            </a:r>
            <a:r>
              <a:rPr lang="ru-RU" sz="1700" dirty="0" smtClean="0"/>
              <a:t/>
            </a:r>
            <a:br>
              <a:rPr lang="ru-RU" sz="1700" dirty="0" smtClean="0"/>
            </a:br>
            <a:r>
              <a:rPr lang="ru-RU" sz="1700" dirty="0" smtClean="0"/>
              <a:t>1. Канаты подразделяются по признакам</a:t>
            </a:r>
            <a:br>
              <a:rPr lang="ru-RU" sz="1700" dirty="0" smtClean="0"/>
            </a:br>
            <a:r>
              <a:rPr lang="ru-RU" sz="1700" dirty="0" smtClean="0"/>
              <a:t/>
            </a:r>
            <a:br>
              <a:rPr lang="ru-RU" sz="1700" dirty="0" smtClean="0"/>
            </a:br>
            <a:r>
              <a:rPr lang="ru-RU" sz="1700" b="1" i="1" dirty="0" smtClean="0"/>
              <a:t>1.1. По конструкции:</a:t>
            </a:r>
            <a:r>
              <a:rPr lang="ru-RU" sz="1700" dirty="0" smtClean="0"/>
              <a:t/>
            </a:r>
            <a:br>
              <a:rPr lang="ru-RU" sz="1700" dirty="0" smtClean="0"/>
            </a:br>
            <a:r>
              <a:rPr lang="ru-RU" sz="1700" dirty="0" smtClean="0"/>
              <a:t/>
            </a:r>
            <a:br>
              <a:rPr lang="ru-RU" sz="1700" dirty="0" smtClean="0"/>
            </a:br>
            <a:r>
              <a:rPr lang="ru-RU" sz="1700" dirty="0" smtClean="0"/>
              <a:t>- одинарной </a:t>
            </a:r>
            <a:r>
              <a:rPr lang="ru-RU" sz="1700" dirty="0" err="1" smtClean="0"/>
              <a:t>свивки</a:t>
            </a:r>
            <a:r>
              <a:rPr lang="ru-RU" sz="1700" dirty="0" smtClean="0"/>
              <a:t> - состоящие из проволок, свитых по спирали в один или несколько концентрических слоев,</a:t>
            </a:r>
            <a:br>
              <a:rPr lang="ru-RU" sz="1700" dirty="0" smtClean="0"/>
            </a:br>
            <a:r>
              <a:rPr lang="ru-RU" sz="1700" dirty="0" smtClean="0"/>
              <a:t/>
            </a:r>
            <a:br>
              <a:rPr lang="ru-RU" sz="1700" dirty="0" smtClean="0"/>
            </a:br>
            <a:r>
              <a:rPr lang="ru-RU" sz="1700" dirty="0" smtClean="0"/>
              <a:t>- двойной </a:t>
            </a:r>
            <a:r>
              <a:rPr lang="ru-RU" sz="1700" dirty="0" err="1" smtClean="0"/>
              <a:t>свивки</a:t>
            </a:r>
            <a:r>
              <a:rPr lang="ru-RU" sz="1700" dirty="0" smtClean="0"/>
              <a:t> - состоящие из прядей, свитых в один или несколько концентрических слоев,</a:t>
            </a:r>
            <a:br>
              <a:rPr lang="ru-RU" sz="1700" dirty="0" smtClean="0"/>
            </a:br>
            <a:r>
              <a:rPr lang="ru-RU" sz="1700" dirty="0" smtClean="0"/>
              <a:t/>
            </a:r>
            <a:br>
              <a:rPr lang="ru-RU" sz="1700" dirty="0" smtClean="0"/>
            </a:br>
            <a:r>
              <a:rPr lang="ru-RU" sz="1700" dirty="0" smtClean="0"/>
              <a:t>- тройной </a:t>
            </a:r>
            <a:r>
              <a:rPr lang="ru-RU" sz="1700" dirty="0" err="1" smtClean="0"/>
              <a:t>свивки</a:t>
            </a:r>
            <a:r>
              <a:rPr lang="ru-RU" sz="1700" dirty="0" smtClean="0"/>
              <a:t> - состоящие из канатов двойной </a:t>
            </a:r>
            <a:r>
              <a:rPr lang="ru-RU" sz="1700" dirty="0" err="1" smtClean="0"/>
              <a:t>свивки</a:t>
            </a:r>
            <a:r>
              <a:rPr lang="ru-RU" sz="1700" dirty="0" smtClean="0"/>
              <a:t> (стренг), свитых в концентрический слой.</a:t>
            </a:r>
            <a:br>
              <a:rPr lang="ru-RU" sz="1700" dirty="0" smtClean="0"/>
            </a:br>
            <a:r>
              <a:rPr lang="ru-RU" sz="1700" dirty="0" smtClean="0"/>
              <a:t/>
            </a:r>
            <a:br>
              <a:rPr lang="ru-RU" sz="1700" dirty="0" smtClean="0"/>
            </a:br>
            <a:r>
              <a:rPr lang="ru-RU" sz="1700" b="1" i="1" dirty="0" smtClean="0"/>
              <a:t>1.2. По форме поперечного сечения: круглые, плоские.</a:t>
            </a:r>
            <a:r>
              <a:rPr lang="ru-RU" sz="1700" dirty="0" smtClean="0"/>
              <a:t/>
            </a:r>
            <a:br>
              <a:rPr lang="ru-RU" sz="1700" dirty="0" smtClean="0"/>
            </a:br>
            <a:r>
              <a:rPr lang="ru-RU" sz="1700" dirty="0" smtClean="0"/>
              <a:t>1.3. По форме поперечного сечения прядей: круглопрядные, фасоннопрядные.</a:t>
            </a:r>
            <a:br>
              <a:rPr lang="ru-RU" sz="1700" dirty="0" smtClean="0"/>
            </a:br>
            <a:r>
              <a:rPr lang="ru-RU" sz="1700" dirty="0" smtClean="0"/>
              <a:t/>
            </a:r>
            <a:br>
              <a:rPr lang="ru-RU" sz="1700" dirty="0" smtClean="0"/>
            </a:br>
            <a:endParaRPr lang="ru-RU" sz="17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Канаты  грузоподъемных  кранов</a:t>
            </a:r>
            <a:br>
              <a:rPr lang="ru-RU" sz="2000" b="1" dirty="0" smtClean="0"/>
            </a:br>
            <a:r>
              <a:rPr lang="ru-RU" sz="2000" b="1" dirty="0" smtClean="0"/>
              <a:t>(классификация)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/>
              <a:t>         </a:t>
            </a:r>
            <a:r>
              <a:rPr lang="ru-RU" sz="1600" b="1" i="1" dirty="0" smtClean="0"/>
              <a:t>1.4. По типу  </a:t>
            </a:r>
            <a:r>
              <a:rPr lang="ru-RU" sz="1600" b="1" i="1" dirty="0" err="1" smtClean="0"/>
              <a:t>свивки</a:t>
            </a:r>
            <a:r>
              <a:rPr lang="ru-RU" sz="1600" b="1" i="1" dirty="0" smtClean="0"/>
              <a:t> и  касанию проволок между слоями в прядях: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- с точечным касанием проволок между слоями - </a:t>
            </a:r>
            <a:r>
              <a:rPr lang="ru-RU" sz="1600" b="1" dirty="0" smtClean="0">
                <a:solidFill>
                  <a:srgbClr val="C00000"/>
                </a:solidFill>
              </a:rPr>
              <a:t>ТК,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- с линейным касанием проволок между слоями - </a:t>
            </a:r>
            <a:r>
              <a:rPr lang="ru-RU" sz="1600" b="1" dirty="0" smtClean="0">
                <a:solidFill>
                  <a:srgbClr val="C00000"/>
                </a:solidFill>
              </a:rPr>
              <a:t>ЛК,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- с линейным касанием проволок между слоями при одинаковом диаметре проволок по слоям пряди </a:t>
            </a:r>
            <a:r>
              <a:rPr lang="ru-RU" sz="1600" b="1" dirty="0" smtClean="0">
                <a:solidFill>
                  <a:srgbClr val="C00000"/>
                </a:solidFill>
              </a:rPr>
              <a:t>- ЛК-О,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- с линейным касанием проволок между слоями при разных диаметрах проволок в наружном слое пряди - </a:t>
            </a:r>
            <a:r>
              <a:rPr lang="ru-RU" sz="1600" b="1" dirty="0" smtClean="0">
                <a:solidFill>
                  <a:srgbClr val="C00000"/>
                </a:solidFill>
              </a:rPr>
              <a:t>ЛК-Р,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- с линейным касанием проволок между слоями и проволоками заполнения - </a:t>
            </a:r>
            <a:r>
              <a:rPr lang="ru-RU" sz="1600" b="1" dirty="0" smtClean="0">
                <a:solidFill>
                  <a:srgbClr val="C00000"/>
                </a:solidFill>
              </a:rPr>
              <a:t>ЛК-З,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- комбинированные из   </a:t>
            </a:r>
            <a:r>
              <a:rPr lang="ru-RU" sz="1600" b="1" dirty="0" smtClean="0">
                <a:solidFill>
                  <a:srgbClr val="C00000"/>
                </a:solidFill>
              </a:rPr>
              <a:t>ЛК-О   и ЛК-Р,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- с комбинированным точечно-линейным касанием проволок - </a:t>
            </a:r>
            <a:r>
              <a:rPr lang="ru-RU" sz="1600" b="1" dirty="0" smtClean="0">
                <a:solidFill>
                  <a:srgbClr val="C00000"/>
                </a:solidFill>
              </a:rPr>
              <a:t>ТЛК</a:t>
            </a:r>
            <a:endParaRPr lang="ru-RU" sz="1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Канаты  грузоподъемных  кранов</a:t>
            </a:r>
            <a:br>
              <a:rPr lang="ru-RU" sz="2000" b="1" dirty="0" smtClean="0"/>
            </a:br>
            <a:r>
              <a:rPr lang="ru-RU" sz="2000" b="1" dirty="0" smtClean="0"/>
              <a:t>(классификация)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600" b="1" i="1" dirty="0" smtClean="0"/>
              <a:t>        1.5. По материалу сердечника: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- с органическим сердечником из натуральных или синтетических материалов - ОС,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- с металлическим сердечником - МС.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i="1" dirty="0" smtClean="0"/>
              <a:t>1.6. По способу </a:t>
            </a:r>
            <a:r>
              <a:rPr lang="ru-RU" sz="1600" b="1" i="1" dirty="0" err="1" smtClean="0"/>
              <a:t>свивки</a:t>
            </a:r>
            <a:r>
              <a:rPr lang="ru-RU" sz="1600" b="1" i="1" dirty="0" smtClean="0"/>
              <a:t>: нераскручивающиеся - Н, раскручивающиеся.</a:t>
            </a:r>
            <a:br>
              <a:rPr lang="ru-RU" sz="1600" b="1" i="1" dirty="0" smtClean="0"/>
            </a:br>
            <a:r>
              <a:rPr lang="ru-RU" sz="1600" b="1" i="1" dirty="0" smtClean="0"/>
              <a:t/>
            </a:r>
            <a:br>
              <a:rPr lang="ru-RU" sz="1600" b="1" i="1" dirty="0" smtClean="0"/>
            </a:br>
            <a:r>
              <a:rPr lang="ru-RU" sz="1600" b="1" i="1" dirty="0" smtClean="0"/>
              <a:t>1.7. По степени уравновешенности: рихтованные - Р, </a:t>
            </a:r>
            <a:r>
              <a:rPr lang="ru-RU" sz="1600" b="1" i="1" dirty="0" err="1" smtClean="0"/>
              <a:t>нерихтованные</a:t>
            </a:r>
            <a:r>
              <a:rPr lang="ru-RU" sz="1600" b="1" i="1" dirty="0" smtClean="0"/>
              <a:t>.</a:t>
            </a:r>
            <a:br>
              <a:rPr lang="ru-RU" sz="1600" b="1" i="1" dirty="0" smtClean="0"/>
            </a:br>
            <a:r>
              <a:rPr lang="ru-RU" sz="1600" b="1" i="1" dirty="0" smtClean="0"/>
              <a:t/>
            </a:r>
            <a:br>
              <a:rPr lang="ru-RU" sz="1600" b="1" i="1" dirty="0" smtClean="0"/>
            </a:br>
            <a:r>
              <a:rPr lang="ru-RU" sz="1600" b="1" i="1" dirty="0" smtClean="0"/>
              <a:t>1.8. По направлению </a:t>
            </a:r>
            <a:r>
              <a:rPr lang="ru-RU" sz="1600" b="1" i="1" dirty="0" err="1" smtClean="0"/>
              <a:t>свивки</a:t>
            </a:r>
            <a:r>
              <a:rPr lang="ru-RU" sz="1600" b="1" i="1" dirty="0" smtClean="0"/>
              <a:t> каната: правой, левой - Л.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Направление </a:t>
            </a:r>
            <a:r>
              <a:rPr lang="ru-RU" sz="1600" dirty="0" err="1" smtClean="0"/>
              <a:t>свивки</a:t>
            </a:r>
            <a:r>
              <a:rPr lang="ru-RU" sz="1600" dirty="0" smtClean="0"/>
              <a:t> каната определяется: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- для канатов одинарной </a:t>
            </a:r>
            <a:r>
              <a:rPr lang="ru-RU" sz="1600" dirty="0" err="1" smtClean="0"/>
              <a:t>свивки</a:t>
            </a:r>
            <a:r>
              <a:rPr lang="ru-RU" sz="1600" dirty="0" smtClean="0"/>
              <a:t> - направлением </a:t>
            </a:r>
            <a:r>
              <a:rPr lang="ru-RU" sz="1600" dirty="0" err="1" smtClean="0"/>
              <a:t>свивки</a:t>
            </a:r>
            <a:r>
              <a:rPr lang="ru-RU" sz="1600" dirty="0" smtClean="0"/>
              <a:t> проволок наружного слоя,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- для канатов двойной </a:t>
            </a:r>
            <a:r>
              <a:rPr lang="ru-RU" sz="1600" dirty="0" err="1" smtClean="0"/>
              <a:t>свивки</a:t>
            </a:r>
            <a:r>
              <a:rPr lang="ru-RU" sz="1600" dirty="0" smtClean="0"/>
              <a:t> - направлением </a:t>
            </a:r>
            <a:r>
              <a:rPr lang="ru-RU" sz="1600" dirty="0" err="1" smtClean="0"/>
              <a:t>свивки</a:t>
            </a:r>
            <a:r>
              <a:rPr lang="ru-RU" sz="1600" dirty="0" smtClean="0"/>
              <a:t> прядей наружного слоя,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- для канатов тройной </a:t>
            </a:r>
            <a:r>
              <a:rPr lang="ru-RU" sz="1600" dirty="0" err="1" smtClean="0"/>
              <a:t>свивки</a:t>
            </a:r>
            <a:r>
              <a:rPr lang="ru-RU" sz="1600" dirty="0" smtClean="0"/>
              <a:t> - направлением </a:t>
            </a:r>
            <a:r>
              <a:rPr lang="ru-RU" sz="1600" dirty="0" err="1" smtClean="0"/>
              <a:t>свивки</a:t>
            </a:r>
            <a:r>
              <a:rPr lang="ru-RU" sz="1600" dirty="0" smtClean="0"/>
              <a:t> стренг в канат.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Классификация грузоподъемных кранов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/>
              <a:t>Классификация грузоподъемных кранов  по признакам:</a:t>
            </a:r>
          </a:p>
          <a:p>
            <a:pPr>
              <a:buNone/>
            </a:pPr>
            <a:r>
              <a:rPr lang="ru-RU" sz="1800" dirty="0" smtClean="0"/>
              <a:t>     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- по конструктивному признаку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     - по возможности перемещения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      - по виду ходового оборудования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      - по типу ГЗО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      - по типу привода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      - по степени поворота</a:t>
            </a:r>
          </a:p>
          <a:p>
            <a:endParaRPr lang="ru-RU" sz="1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По возможности перемещения:</a:t>
            </a:r>
          </a:p>
          <a:p>
            <a:pPr>
              <a:buFontTx/>
              <a:buChar char="-"/>
            </a:pPr>
            <a:r>
              <a:rPr lang="ru-RU" sz="1800" b="1" dirty="0" smtClean="0">
                <a:solidFill>
                  <a:srgbClr val="002060"/>
                </a:solidFill>
              </a:rPr>
              <a:t>Стационарные </a:t>
            </a:r>
          </a:p>
          <a:p>
            <a:pPr>
              <a:buFontTx/>
              <a:buChar char="-"/>
            </a:pPr>
            <a:r>
              <a:rPr lang="ru-RU" sz="1800" b="1" dirty="0" smtClean="0">
                <a:solidFill>
                  <a:srgbClr val="002060"/>
                </a:solidFill>
              </a:rPr>
              <a:t>Самоподъемные</a:t>
            </a:r>
          </a:p>
          <a:p>
            <a:pPr>
              <a:buFontTx/>
              <a:buChar char="-"/>
            </a:pPr>
            <a:r>
              <a:rPr lang="ru-RU" sz="1800" b="1" dirty="0" smtClean="0">
                <a:solidFill>
                  <a:srgbClr val="002060"/>
                </a:solidFill>
              </a:rPr>
              <a:t>Переставные</a:t>
            </a:r>
          </a:p>
          <a:p>
            <a:pPr>
              <a:buFontTx/>
              <a:buChar char="-"/>
            </a:pPr>
            <a:r>
              <a:rPr lang="ru-RU" sz="1800" b="1" dirty="0" smtClean="0">
                <a:solidFill>
                  <a:srgbClr val="002060"/>
                </a:solidFill>
              </a:rPr>
              <a:t>Передвижные</a:t>
            </a:r>
          </a:p>
          <a:p>
            <a:pPr>
              <a:buFontTx/>
              <a:buChar char="-"/>
            </a:pPr>
            <a:r>
              <a:rPr lang="ru-RU" sz="1800" b="1" dirty="0" smtClean="0">
                <a:solidFill>
                  <a:srgbClr val="002060"/>
                </a:solidFill>
              </a:rPr>
              <a:t>Прицепные</a:t>
            </a:r>
          </a:p>
          <a:p>
            <a:pPr>
              <a:buFontTx/>
              <a:buChar char="-"/>
            </a:pPr>
            <a:r>
              <a:rPr lang="ru-RU" sz="1800" b="1" dirty="0" smtClean="0">
                <a:solidFill>
                  <a:srgbClr val="002060"/>
                </a:solidFill>
              </a:rPr>
              <a:t>Самоходные</a:t>
            </a:r>
          </a:p>
          <a:p>
            <a:pPr>
              <a:buNone/>
            </a:pPr>
            <a:endParaRPr lang="ru-RU" sz="18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endParaRPr lang="ru-RU" sz="1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Канаты  грузоподъемных  кранов</a:t>
            </a:r>
            <a:br>
              <a:rPr lang="ru-RU" sz="2000" b="1" dirty="0" smtClean="0"/>
            </a:br>
            <a:r>
              <a:rPr lang="ru-RU" sz="2000" b="1" dirty="0" smtClean="0"/>
              <a:t>(классификация)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1600" b="1" i="1" dirty="0" smtClean="0"/>
              <a:t>       1.9. По сочетанию направлений </a:t>
            </a:r>
            <a:r>
              <a:rPr lang="ru-RU" sz="1600" b="1" i="1" dirty="0" err="1" smtClean="0"/>
              <a:t>свивки</a:t>
            </a:r>
            <a:r>
              <a:rPr lang="ru-RU" sz="1600" b="1" i="1" dirty="0" smtClean="0"/>
              <a:t> каната и его элементов в канатах двойной и тройной </a:t>
            </a:r>
            <a:r>
              <a:rPr lang="ru-RU" sz="1600" b="1" i="1" dirty="0" err="1" smtClean="0"/>
              <a:t>свивки</a:t>
            </a:r>
            <a:r>
              <a:rPr lang="ru-RU" sz="1600" b="1" i="1" dirty="0" smtClean="0"/>
              <a:t>: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- крестовой </a:t>
            </a:r>
            <a:r>
              <a:rPr lang="ru-RU" sz="1600" dirty="0" err="1" smtClean="0"/>
              <a:t>свивки</a:t>
            </a:r>
            <a:r>
              <a:rPr lang="ru-RU" sz="1600" dirty="0" smtClean="0"/>
              <a:t> (направление </a:t>
            </a:r>
            <a:r>
              <a:rPr lang="ru-RU" sz="1600" dirty="0" err="1" smtClean="0"/>
              <a:t>свивки</a:t>
            </a:r>
            <a:r>
              <a:rPr lang="ru-RU" sz="1600" dirty="0" smtClean="0"/>
              <a:t> каната и направление </a:t>
            </a:r>
            <a:r>
              <a:rPr lang="ru-RU" sz="1600" dirty="0" err="1" smtClean="0"/>
              <a:t>свивки</a:t>
            </a:r>
            <a:r>
              <a:rPr lang="ru-RU" sz="1600" dirty="0" smtClean="0"/>
              <a:t> стренг и прядей противоположны),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- односторонней </a:t>
            </a:r>
            <a:r>
              <a:rPr lang="ru-RU" sz="1600" dirty="0" err="1" smtClean="0"/>
              <a:t>свивки</a:t>
            </a:r>
            <a:r>
              <a:rPr lang="ru-RU" sz="1600" dirty="0" smtClean="0"/>
              <a:t> (направление </a:t>
            </a:r>
            <a:r>
              <a:rPr lang="ru-RU" sz="1600" dirty="0" err="1" smtClean="0"/>
              <a:t>свивки</a:t>
            </a:r>
            <a:r>
              <a:rPr lang="ru-RU" sz="1600" dirty="0" smtClean="0"/>
              <a:t> пряди и направление </a:t>
            </a:r>
            <a:r>
              <a:rPr lang="ru-RU" sz="1600" dirty="0" err="1" smtClean="0"/>
              <a:t>свивки</a:t>
            </a:r>
            <a:r>
              <a:rPr lang="ru-RU" sz="1600" dirty="0" smtClean="0"/>
              <a:t> проволоки в пряди одинаковы) - О.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i="1" dirty="0" smtClean="0"/>
              <a:t>1.10. По степени </a:t>
            </a:r>
            <a:r>
              <a:rPr lang="ru-RU" sz="1600" b="1" i="1" dirty="0" err="1" smtClean="0"/>
              <a:t>крутимости</a:t>
            </a:r>
            <a:r>
              <a:rPr lang="ru-RU" sz="1600" dirty="0" smtClean="0"/>
              <a:t>: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- крутящиеся (с одинаковым направлением </a:t>
            </a:r>
            <a:r>
              <a:rPr lang="ru-RU" sz="1600" dirty="0" err="1" smtClean="0"/>
              <a:t>свивки</a:t>
            </a:r>
            <a:r>
              <a:rPr lang="ru-RU" sz="1600" dirty="0" smtClean="0"/>
              <a:t> проволок в канатах одинарной </a:t>
            </a:r>
            <a:r>
              <a:rPr lang="ru-RU" sz="1600" dirty="0" err="1" smtClean="0"/>
              <a:t>свивки</a:t>
            </a:r>
            <a:r>
              <a:rPr lang="ru-RU" sz="1600" dirty="0" smtClean="0"/>
              <a:t>, прядей или стренг),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- </a:t>
            </a:r>
            <a:r>
              <a:rPr lang="ru-RU" sz="1600" dirty="0" err="1" smtClean="0"/>
              <a:t>малокрутящиеся</a:t>
            </a:r>
            <a:r>
              <a:rPr lang="ru-RU" sz="1600" dirty="0" smtClean="0"/>
              <a:t> (многослойные </a:t>
            </a:r>
            <a:r>
              <a:rPr lang="ru-RU" sz="1600" dirty="0" err="1" smtClean="0"/>
              <a:t>многопрядные</a:t>
            </a:r>
            <a:r>
              <a:rPr lang="ru-RU" sz="1600" dirty="0" smtClean="0"/>
              <a:t> и одинарной </a:t>
            </a:r>
            <a:r>
              <a:rPr lang="ru-RU" sz="1600" dirty="0" err="1" smtClean="0"/>
              <a:t>свивки</a:t>
            </a:r>
            <a:r>
              <a:rPr lang="ru-RU" sz="1600" dirty="0" smtClean="0"/>
              <a:t> с противоположным направлением </a:t>
            </a:r>
            <a:r>
              <a:rPr lang="ru-RU" sz="1600" dirty="0" err="1" smtClean="0"/>
              <a:t>свивки</a:t>
            </a:r>
            <a:r>
              <a:rPr lang="ru-RU" sz="1600" dirty="0" smtClean="0"/>
              <a:t> элементов по слоям) - МК.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Канаты  грузоподъемных  кранов</a:t>
            </a:r>
            <a:br>
              <a:rPr lang="ru-RU" sz="2000" b="1" dirty="0" smtClean="0"/>
            </a:br>
            <a:r>
              <a:rPr lang="ru-RU" sz="2000" b="1" dirty="0" smtClean="0"/>
              <a:t>(классификация)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1600" b="1" i="1" dirty="0" smtClean="0"/>
              <a:t>        1.11. По механическим свойствам марок ВК, В, 1.</a:t>
            </a:r>
            <a:br>
              <a:rPr lang="ru-RU" sz="1600" b="1" i="1" dirty="0" smtClean="0"/>
            </a:br>
            <a:r>
              <a:rPr lang="ru-RU" sz="1600" b="1" i="1" dirty="0" smtClean="0"/>
              <a:t/>
            </a:r>
            <a:br>
              <a:rPr lang="ru-RU" sz="1600" b="1" i="1" dirty="0" smtClean="0"/>
            </a:br>
            <a:r>
              <a:rPr lang="ru-RU" sz="1600" b="1" i="1" dirty="0" smtClean="0"/>
              <a:t>1.12. По виду покрытия поверхности проволок в канате</a:t>
            </a:r>
            <a:r>
              <a:rPr lang="ru-RU" sz="1600" dirty="0" smtClean="0"/>
              <a:t>: из проволоки без покрытия, из оцинкованной проволоки: в зависимости от поверхностной плотности цинка - С, Ж, ОЖ,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- покрытие каната или прядей полимерными материалами - П.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i="1" dirty="0" smtClean="0"/>
              <a:t>1.13. По назначению</a:t>
            </a:r>
            <a:r>
              <a:rPr lang="ru-RU" sz="1600" dirty="0" smtClean="0"/>
              <a:t>: </a:t>
            </a:r>
            <a:r>
              <a:rPr lang="ru-RU" sz="1600" dirty="0" err="1" smtClean="0"/>
              <a:t>грузолюдские</a:t>
            </a:r>
            <a:r>
              <a:rPr lang="ru-RU" sz="1600" dirty="0" smtClean="0"/>
              <a:t> (марок ВК, В) - ГЛ, грузовые - Г.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i="1" dirty="0" smtClean="0"/>
              <a:t>1.14. По точности изготовления</a:t>
            </a:r>
            <a:r>
              <a:rPr lang="ru-RU" sz="1600" dirty="0" smtClean="0"/>
              <a:t>: повышенной - Т, нормальной.</a:t>
            </a:r>
          </a:p>
          <a:p>
            <a:pPr>
              <a:buNone/>
            </a:pPr>
            <a:r>
              <a:rPr lang="ru-RU" sz="1600" dirty="0" smtClean="0"/>
              <a:t>        1.15. По числу прядей:  Однопрядные, 3 -</a:t>
            </a:r>
            <a:r>
              <a:rPr lang="ru-RU" sz="1600" dirty="0" err="1" smtClean="0"/>
              <a:t>х</a:t>
            </a:r>
            <a:r>
              <a:rPr lang="ru-RU" sz="1600" dirty="0" smtClean="0"/>
              <a:t> </a:t>
            </a:r>
            <a:r>
              <a:rPr lang="ru-RU" sz="1600" dirty="0" err="1" smtClean="0"/>
              <a:t>прядные</a:t>
            </a:r>
            <a:r>
              <a:rPr lang="ru-RU" sz="1600" dirty="0" smtClean="0"/>
              <a:t>;  5- </a:t>
            </a:r>
            <a:r>
              <a:rPr lang="ru-RU" sz="1600" dirty="0" err="1" smtClean="0"/>
              <a:t>ти</a:t>
            </a:r>
            <a:r>
              <a:rPr lang="ru-RU" sz="1600" dirty="0" smtClean="0"/>
              <a:t> </a:t>
            </a:r>
            <a:r>
              <a:rPr lang="ru-RU" sz="1600" dirty="0" err="1" smtClean="0"/>
              <a:t>прядные</a:t>
            </a:r>
            <a:r>
              <a:rPr lang="ru-RU" sz="1600" dirty="0" smtClean="0"/>
              <a:t>; 6- </a:t>
            </a:r>
            <a:r>
              <a:rPr lang="ru-RU" sz="1600" dirty="0" err="1" smtClean="0"/>
              <a:t>ти</a:t>
            </a:r>
            <a:r>
              <a:rPr lang="ru-RU" sz="1600" dirty="0" smtClean="0"/>
              <a:t> </a:t>
            </a:r>
            <a:r>
              <a:rPr lang="ru-RU" sz="1600" dirty="0" err="1" smtClean="0"/>
              <a:t>прядные</a:t>
            </a:r>
            <a:r>
              <a:rPr lang="ru-RU" sz="1600" dirty="0" smtClean="0"/>
              <a:t>; </a:t>
            </a:r>
          </a:p>
          <a:p>
            <a:pPr>
              <a:buNone/>
            </a:pPr>
            <a:r>
              <a:rPr lang="ru-RU" sz="1600" dirty="0" smtClean="0"/>
              <a:t>                                                     8-прядные;  18- </a:t>
            </a:r>
            <a:r>
              <a:rPr lang="ru-RU" sz="1600" dirty="0" err="1" smtClean="0"/>
              <a:t>ти</a:t>
            </a:r>
            <a:r>
              <a:rPr lang="ru-RU" sz="1600" dirty="0" smtClean="0"/>
              <a:t> </a:t>
            </a:r>
            <a:r>
              <a:rPr lang="ru-RU" sz="1600" dirty="0" err="1" smtClean="0"/>
              <a:t>прядные</a:t>
            </a:r>
            <a:endParaRPr lang="ru-RU" sz="1600" dirty="0" smtClean="0"/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          В механизмах грузоподъемных машин и такелажных приспособлениях применяют в основном: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                       </a:t>
            </a:r>
            <a:r>
              <a:rPr lang="ru-RU" sz="1600" b="1" dirty="0" err="1" smtClean="0">
                <a:solidFill>
                  <a:srgbClr val="C00000"/>
                </a:solidFill>
              </a:rPr>
              <a:t>Шестипрядные</a:t>
            </a:r>
            <a:r>
              <a:rPr lang="ru-RU" sz="1600" b="1" dirty="0" smtClean="0">
                <a:solidFill>
                  <a:srgbClr val="C00000"/>
                </a:solidFill>
              </a:rPr>
              <a:t> канаты крестовой </a:t>
            </a:r>
            <a:r>
              <a:rPr lang="ru-RU" sz="1600" b="1" dirty="0" err="1" smtClean="0">
                <a:solidFill>
                  <a:srgbClr val="C00000"/>
                </a:solidFill>
              </a:rPr>
              <a:t>свивки</a:t>
            </a:r>
            <a:r>
              <a:rPr lang="ru-RU" sz="1600" b="1" dirty="0" smtClean="0">
                <a:solidFill>
                  <a:srgbClr val="C00000"/>
                </a:solidFill>
              </a:rPr>
              <a:t> с одним органическим сердечником с числом проволок  6 х19+ 114   и 6 </a:t>
            </a:r>
            <a:r>
              <a:rPr lang="ru-RU" sz="1600" b="1" dirty="0" err="1" smtClean="0">
                <a:solidFill>
                  <a:srgbClr val="C00000"/>
                </a:solidFill>
              </a:rPr>
              <a:t>х</a:t>
            </a:r>
            <a:r>
              <a:rPr lang="ru-RU" sz="1600" b="1" dirty="0" smtClean="0">
                <a:solidFill>
                  <a:srgbClr val="C00000"/>
                </a:solidFill>
              </a:rPr>
              <a:t> 37+222</a:t>
            </a:r>
            <a:endParaRPr lang="ru-RU" sz="1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Канаты  грузоподъемных  кранов</a:t>
            </a:r>
            <a:br>
              <a:rPr lang="ru-RU" sz="2000" b="1" dirty="0" smtClean="0"/>
            </a:br>
            <a:r>
              <a:rPr lang="ru-RU" sz="2000" b="1" dirty="0" smtClean="0">
                <a:solidFill>
                  <a:srgbClr val="C00000"/>
                </a:solidFill>
              </a:rPr>
              <a:t>(Требования </a:t>
            </a:r>
            <a:r>
              <a:rPr lang="ru-RU" sz="2000" b="1" dirty="0" err="1" smtClean="0">
                <a:solidFill>
                  <a:srgbClr val="C00000"/>
                </a:solidFill>
              </a:rPr>
              <a:t>ФНиП</a:t>
            </a:r>
            <a:r>
              <a:rPr lang="ru-RU" sz="2000" b="1" dirty="0" smtClean="0">
                <a:solidFill>
                  <a:srgbClr val="C00000"/>
                </a:solidFill>
              </a:rPr>
              <a:t> ПБ ОПО  с ПС )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sz="1800" b="1" dirty="0" smtClean="0"/>
              <a:t> </a:t>
            </a:r>
            <a:r>
              <a:rPr lang="ru-RU" sz="1800" b="1" dirty="0" smtClean="0">
                <a:solidFill>
                  <a:srgbClr val="C00000"/>
                </a:solidFill>
              </a:rPr>
              <a:t>Стальные канаты, устанавливаемые на ПС при замене ранее установленных, должны соответствовать по марке, диаметру и разрывному усилию, указанным в паспорте ПС, иметь сертификат предприятия - изготовителя каната. Стальные канаты, не имеющие указанных документов, к использованию не допускаются.</a:t>
            </a:r>
          </a:p>
          <a:p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</a:rPr>
              <a:t>Разрешается применение канатов, изготовленных по международным стандартам, если они по своему назначению соответствуют технологии использования ПС, имеют диаметр, равный диаметру заменяемого каната, и разрывное усилие - не ниже указанного в паспорте ПС для заменяемого каната.</a:t>
            </a:r>
          </a:p>
          <a:p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Заменять стальные канаты крестовой </a:t>
            </a:r>
            <a:r>
              <a:rPr lang="ru-RU" sz="1800" b="1" dirty="0" err="1" smtClean="0">
                <a:solidFill>
                  <a:schemeClr val="accent2">
                    <a:lumMod val="50000"/>
                  </a:schemeClr>
                </a:solidFill>
              </a:rPr>
              <a:t>свивки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 на канаты односторонней </a:t>
            </a:r>
            <a:r>
              <a:rPr lang="ru-RU" sz="1800" b="1" dirty="0" err="1" smtClean="0">
                <a:solidFill>
                  <a:schemeClr val="accent2">
                    <a:lumMod val="50000"/>
                  </a:schemeClr>
                </a:solidFill>
              </a:rPr>
              <a:t>свивки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 запрещается</a:t>
            </a:r>
            <a:r>
              <a:rPr lang="ru-RU" sz="1800" b="1" dirty="0" smtClean="0"/>
              <a:t>.</a:t>
            </a:r>
          </a:p>
          <a:p>
            <a:r>
              <a:rPr lang="ru-RU" sz="1800" b="1" dirty="0" smtClean="0">
                <a:solidFill>
                  <a:schemeClr val="tx2"/>
                </a:solidFill>
              </a:rPr>
              <a:t>После замены изношенных грузовых, стреловых или других канатов, а также во всех случаях </a:t>
            </a:r>
            <a:r>
              <a:rPr lang="ru-RU" sz="1800" b="1" dirty="0" err="1" smtClean="0">
                <a:solidFill>
                  <a:schemeClr val="tx2"/>
                </a:solidFill>
              </a:rPr>
              <a:t>перепасовки</a:t>
            </a:r>
            <a:r>
              <a:rPr lang="ru-RU" sz="1800" b="1" dirty="0" smtClean="0">
                <a:solidFill>
                  <a:schemeClr val="tx2"/>
                </a:solidFill>
              </a:rPr>
              <a:t> канатов должна производиться проверка правильности </a:t>
            </a:r>
            <a:r>
              <a:rPr lang="ru-RU" sz="1800" b="1" dirty="0" err="1" smtClean="0">
                <a:solidFill>
                  <a:schemeClr val="tx2"/>
                </a:solidFill>
              </a:rPr>
              <a:t>запасовки</a:t>
            </a:r>
            <a:r>
              <a:rPr lang="ru-RU" sz="1800" b="1" dirty="0" smtClean="0">
                <a:solidFill>
                  <a:schemeClr val="tx2"/>
                </a:solidFill>
              </a:rPr>
              <a:t> и надежности крепления концов канатов, а также обтяжка канатов рабочим грузом, о чем должна быть сделана запись в паспорте крана специалистом, ответственным за содержание грузоподъемных кранов в работоспособном состоянии.</a:t>
            </a:r>
          </a:p>
          <a:p>
            <a:r>
              <a:rPr lang="ru-RU" sz="1800" dirty="0" smtClean="0"/>
              <a:t> 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Крепление стального каната на ПС, при его замене, должно соответствовать ранее принятой конструкции его крепления.</a:t>
            </a:r>
          </a:p>
          <a:p>
            <a:endParaRPr lang="ru-RU" sz="17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1400" dirty="0" smtClean="0"/>
              <a:t> </a:t>
            </a:r>
            <a:r>
              <a:rPr lang="ru-RU" sz="2000" b="1" dirty="0" smtClean="0"/>
              <a:t>НОРМЫ БРАКОВКИ СТАЛЬНЫХ КАНАТОВ ПОДЪЕМНЫХ СООРУЖЕНИЙ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1600" i="1" dirty="0" smtClean="0"/>
              <a:t>            </a:t>
            </a:r>
            <a:endParaRPr lang="ru-RU" sz="2200" b="1" i="1" dirty="0" smtClean="0"/>
          </a:p>
          <a:p>
            <a:pPr>
              <a:buNone/>
            </a:pPr>
            <a:r>
              <a:rPr lang="ru-RU" sz="1600" dirty="0" smtClean="0"/>
              <a:t>        </a:t>
            </a:r>
          </a:p>
          <a:p>
            <a:pPr>
              <a:buNone/>
            </a:pPr>
            <a:r>
              <a:rPr lang="ru-RU" sz="5500" b="1" dirty="0" smtClean="0"/>
              <a:t>           Для оценки безопасности использования канатов применяют следующие критерии:</a:t>
            </a:r>
          </a:p>
          <a:p>
            <a:pPr>
              <a:buNone/>
            </a:pPr>
            <a:r>
              <a:rPr lang="ru-RU" sz="5500" b="1" dirty="0" smtClean="0"/>
              <a:t>       </a:t>
            </a:r>
          </a:p>
          <a:p>
            <a:pPr>
              <a:buNone/>
            </a:pPr>
            <a:r>
              <a:rPr lang="ru-RU" sz="5500" b="1" dirty="0" smtClean="0"/>
              <a:t>        а) характер и число обрывов проволок , в том числе наличие обрывов проволок у концевых заделок, наличие мест сосредоточения обрывов проволок, интенсивность возрастания числа обрывов проволок;</a:t>
            </a:r>
            <a:br>
              <a:rPr lang="ru-RU" sz="5500" b="1" dirty="0" smtClean="0"/>
            </a:br>
            <a:endParaRPr lang="ru-RU" sz="5500" b="1" dirty="0" smtClean="0"/>
          </a:p>
          <a:p>
            <a:pPr>
              <a:buNone/>
            </a:pPr>
            <a:r>
              <a:rPr lang="ru-RU" sz="5500" b="1" dirty="0" smtClean="0"/>
              <a:t>        б) разрыв пряди;</a:t>
            </a:r>
          </a:p>
          <a:p>
            <a:pPr>
              <a:buNone/>
            </a:pPr>
            <a:r>
              <a:rPr lang="ru-RU" sz="5500" b="1" dirty="0" smtClean="0"/>
              <a:t>     </a:t>
            </a:r>
          </a:p>
          <a:p>
            <a:pPr>
              <a:buNone/>
            </a:pPr>
            <a:r>
              <a:rPr lang="ru-RU" sz="5500" b="1" dirty="0" smtClean="0"/>
              <a:t>        в) поверхностный и внутренний износ;</a:t>
            </a:r>
            <a:br>
              <a:rPr lang="ru-RU" sz="5500" b="1" dirty="0" smtClean="0"/>
            </a:br>
            <a:endParaRPr lang="ru-RU" sz="5500" b="1" dirty="0" smtClean="0"/>
          </a:p>
          <a:p>
            <a:pPr>
              <a:buNone/>
            </a:pPr>
            <a:r>
              <a:rPr lang="ru-RU" sz="5500" b="1" dirty="0" smtClean="0"/>
              <a:t>        г) поверхностная и внутренняя коррозия;</a:t>
            </a:r>
          </a:p>
          <a:p>
            <a:pPr>
              <a:buNone/>
            </a:pPr>
            <a:r>
              <a:rPr lang="ru-RU" sz="5500" b="1" dirty="0" smtClean="0"/>
              <a:t>    </a:t>
            </a:r>
          </a:p>
          <a:p>
            <a:pPr>
              <a:buNone/>
            </a:pPr>
            <a:r>
              <a:rPr lang="ru-RU" sz="5500" b="1" dirty="0" smtClean="0"/>
              <a:t>        </a:t>
            </a:r>
            <a:r>
              <a:rPr lang="ru-RU" sz="5500" b="1" dirty="0" err="1" smtClean="0"/>
              <a:t>д</a:t>
            </a:r>
            <a:r>
              <a:rPr lang="ru-RU" sz="5500" b="1" dirty="0" smtClean="0"/>
              <a:t>) местное уменьшение диаметра каната, включая разрыв сердечника;</a:t>
            </a:r>
            <a:br>
              <a:rPr lang="ru-RU" sz="5500" b="1" dirty="0" smtClean="0"/>
            </a:br>
            <a:endParaRPr lang="ru-RU" sz="5500" b="1" dirty="0" smtClean="0"/>
          </a:p>
          <a:p>
            <a:pPr>
              <a:buNone/>
            </a:pPr>
            <a:r>
              <a:rPr lang="ru-RU" sz="5500" b="1" dirty="0" smtClean="0"/>
              <a:t>         е) уменьшение площади поперечного сечения проволок каната (потери внутреннего сечения);</a:t>
            </a:r>
            <a:br>
              <a:rPr lang="ru-RU" sz="5500" b="1" dirty="0" smtClean="0"/>
            </a:br>
            <a:endParaRPr lang="ru-RU" sz="5500" b="1" dirty="0" smtClean="0"/>
          </a:p>
          <a:p>
            <a:pPr>
              <a:buNone/>
            </a:pPr>
            <a:r>
              <a:rPr lang="ru-RU" sz="5500" b="1" dirty="0" smtClean="0"/>
              <a:t>         ж) деформация в виде волнистости, </a:t>
            </a:r>
            <a:r>
              <a:rPr lang="ru-RU" sz="5500" b="1" dirty="0" err="1" smtClean="0"/>
              <a:t>корзинообразности</a:t>
            </a:r>
            <a:r>
              <a:rPr lang="ru-RU" sz="5500" b="1" dirty="0" smtClean="0"/>
              <a:t>, выдавливания проволок и прядей, раздавливания прядей, заломов, перегибов;</a:t>
            </a:r>
            <a:br>
              <a:rPr lang="ru-RU" sz="5500" b="1" dirty="0" smtClean="0"/>
            </a:br>
            <a:endParaRPr lang="ru-RU" sz="5500" b="1" dirty="0" smtClean="0"/>
          </a:p>
          <a:p>
            <a:pPr>
              <a:buNone/>
            </a:pPr>
            <a:r>
              <a:rPr lang="ru-RU" sz="5500" b="1" dirty="0" smtClean="0"/>
              <a:t>         </a:t>
            </a:r>
            <a:r>
              <a:rPr lang="ru-RU" sz="5500" b="1" dirty="0" err="1" smtClean="0"/>
              <a:t>з</a:t>
            </a:r>
            <a:r>
              <a:rPr lang="ru-RU" sz="5500" b="1" dirty="0" smtClean="0"/>
              <a:t>) повреждения в результате температурного воздействия </a:t>
            </a:r>
          </a:p>
          <a:p>
            <a:pPr>
              <a:buNone/>
            </a:pPr>
            <a:r>
              <a:rPr lang="ru-RU" sz="5500" b="1" dirty="0" smtClean="0"/>
              <a:t>                или электрического дугового разряда.</a:t>
            </a:r>
            <a:br>
              <a:rPr lang="ru-RU" sz="5500" b="1" dirty="0" smtClean="0"/>
            </a:br>
            <a:endParaRPr lang="ru-RU" sz="5500" b="1" dirty="0" smtClean="0"/>
          </a:p>
          <a:p>
            <a:pPr>
              <a:buNone/>
            </a:pPr>
            <a:r>
              <a:rPr lang="ru-RU" sz="5500" dirty="0" smtClean="0"/>
              <a:t> </a:t>
            </a:r>
          </a:p>
          <a:p>
            <a:pPr>
              <a:buNone/>
            </a:pPr>
            <a:r>
              <a:rPr lang="ru-RU" sz="5500" dirty="0" smtClean="0"/>
              <a:t>  </a:t>
            </a:r>
          </a:p>
          <a:p>
            <a:pPr>
              <a:buNone/>
            </a:pPr>
            <a:r>
              <a:rPr lang="ru-RU" sz="1600" dirty="0" smtClean="0"/>
              <a:t> </a:t>
            </a:r>
          </a:p>
          <a:p>
            <a:endParaRPr lang="ru-RU" sz="160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400" i="1" dirty="0" smtClean="0"/>
              <a:t> </a:t>
            </a:r>
            <a:r>
              <a:rPr lang="ru-RU" sz="2000" b="1" dirty="0" smtClean="0"/>
              <a:t>НОРМЫ БРАКОВКИ СТАЛЬНЫХ КАНАТОВ ПОДЪЕМНЫХ СООРУЖЕНИЙ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1600" b="1" dirty="0" smtClean="0"/>
              <a:t>        </a:t>
            </a:r>
          </a:p>
          <a:p>
            <a:r>
              <a:rPr lang="ru-RU" sz="1600" b="1" dirty="0" smtClean="0"/>
              <a:t>Канаты кранов, предназначенных или используемых для подъема людей, для перемещения расплавленного или раскаленного металла, огнеопасных и ядовитых веществ, </a:t>
            </a:r>
            <a:r>
              <a:rPr lang="ru-RU" sz="1600" b="1" dirty="0" smtClean="0">
                <a:solidFill>
                  <a:srgbClr val="C00000"/>
                </a:solidFill>
              </a:rPr>
              <a:t>бракуют при вдвое меньшем числе </a:t>
            </a:r>
            <a:r>
              <a:rPr lang="ru-RU" sz="1600" b="1" dirty="0" smtClean="0"/>
              <a:t>обрывов проволок.</a:t>
            </a:r>
          </a:p>
          <a:p>
            <a:r>
              <a:rPr lang="ru-RU" sz="1600" b="1" dirty="0" smtClean="0"/>
              <a:t> При уменьшении диаметра каната в результате поверхностного износа  или коррозии  </a:t>
            </a:r>
            <a:r>
              <a:rPr lang="ru-RU" sz="1600" b="1" dirty="0" smtClean="0">
                <a:solidFill>
                  <a:srgbClr val="C00000"/>
                </a:solidFill>
              </a:rPr>
              <a:t>на 7 процентов и более </a:t>
            </a:r>
            <a:r>
              <a:rPr lang="ru-RU" sz="1600" b="1" dirty="0" smtClean="0"/>
              <a:t>по сравнению с номинальным диаметром канат подлежит браковке даже при отсутствии видимых обрывов проволок.</a:t>
            </a:r>
          </a:p>
          <a:p>
            <a:r>
              <a:rPr lang="ru-RU" sz="1600" b="1" dirty="0" smtClean="0"/>
              <a:t>При уменьшении диаметра каната в результате повреждения сердечника - внутреннего износа, обмятая, разрыва (</a:t>
            </a:r>
            <a:r>
              <a:rPr lang="ru-RU" sz="1600" b="1" dirty="0" smtClean="0">
                <a:solidFill>
                  <a:srgbClr val="C00000"/>
                </a:solidFill>
              </a:rPr>
              <a:t>на 3 процента от номинального диаметра у некрутящихся канатов и на 10 процентов у остальных канатов</a:t>
            </a:r>
            <a:r>
              <a:rPr lang="ru-RU" sz="1600" b="1" dirty="0" smtClean="0"/>
              <a:t>) канат подлежит браковке даже при отсутствии видимых обрывов проволок .</a:t>
            </a:r>
          </a:p>
          <a:p>
            <a:r>
              <a:rPr lang="ru-RU" sz="1600" b="1" dirty="0" smtClean="0"/>
              <a:t>При уменьшении первоначального диаметра наружных проволок в результате </a:t>
            </a:r>
            <a:r>
              <a:rPr lang="ru-RU" sz="1600" b="1" dirty="0" smtClean="0">
                <a:solidFill>
                  <a:srgbClr val="C00000"/>
                </a:solidFill>
              </a:rPr>
              <a:t>износа или коррозии на 40% и более </a:t>
            </a:r>
            <a:r>
              <a:rPr lang="ru-RU" sz="1600" b="1" dirty="0" smtClean="0">
                <a:solidFill>
                  <a:schemeClr val="tx1"/>
                </a:solidFill>
              </a:rPr>
              <a:t>канат бракуется</a:t>
            </a:r>
            <a:r>
              <a:rPr lang="ru-RU" sz="1600" b="1" dirty="0" smtClean="0">
                <a:solidFill>
                  <a:srgbClr val="C00000"/>
                </a:solidFill>
              </a:rPr>
              <a:t>.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                                              Порядок определения износа:</a:t>
            </a:r>
          </a:p>
          <a:p>
            <a:pPr>
              <a:buNone/>
            </a:pPr>
            <a:r>
              <a:rPr lang="ru-RU" sz="1600" b="1" dirty="0" smtClean="0"/>
              <a:t>Микрометр или иной инструмент.</a:t>
            </a:r>
          </a:p>
          <a:p>
            <a:pPr>
              <a:buNone/>
            </a:pPr>
            <a:r>
              <a:rPr lang="ru-RU" sz="1600" b="1" dirty="0" smtClean="0"/>
              <a:t>Для оценки внутреннего состояния проводят дефектоскопию.</a:t>
            </a:r>
          </a:p>
          <a:p>
            <a:endParaRPr lang="ru-RU" sz="1600" b="1" dirty="0" smtClean="0"/>
          </a:p>
          <a:p>
            <a:endParaRPr lang="ru-RU" sz="16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Крюковые подвески кранов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900" dirty="0" smtClean="0"/>
              <a:t>       </a:t>
            </a:r>
            <a:r>
              <a:rPr lang="ru-RU" sz="1400" b="1" dirty="0" smtClean="0">
                <a:solidFill>
                  <a:schemeClr val="tx2"/>
                </a:solidFill>
              </a:rPr>
              <a:t>Крюковая подвеска на кран, предназначена </a:t>
            </a:r>
          </a:p>
          <a:p>
            <a:pPr>
              <a:buNone/>
            </a:pPr>
            <a:r>
              <a:rPr lang="ru-RU" sz="1400" b="1" dirty="0" smtClean="0">
                <a:solidFill>
                  <a:schemeClr val="tx2"/>
                </a:solidFill>
              </a:rPr>
              <a:t>для удобного захвата и подъема грузов. </a:t>
            </a:r>
          </a:p>
          <a:p>
            <a:pPr>
              <a:buNone/>
            </a:pPr>
            <a:r>
              <a:rPr lang="ru-RU" sz="1400" b="1" dirty="0" smtClean="0"/>
              <a:t>         Есть различные модификации этого узла, </a:t>
            </a:r>
          </a:p>
          <a:p>
            <a:pPr>
              <a:buNone/>
            </a:pPr>
            <a:r>
              <a:rPr lang="ru-RU" sz="1400" b="1" dirty="0" smtClean="0"/>
              <a:t>рассчитанные на определенную грузоподъемность </a:t>
            </a:r>
          </a:p>
          <a:p>
            <a:pPr>
              <a:buNone/>
            </a:pPr>
            <a:r>
              <a:rPr lang="ru-RU" sz="1400" b="1" dirty="0" smtClean="0"/>
              <a:t>и имеющие разное количество блоков, </a:t>
            </a:r>
          </a:p>
          <a:p>
            <a:pPr>
              <a:buNone/>
            </a:pPr>
            <a:r>
              <a:rPr lang="ru-RU" sz="1400" b="1" dirty="0" smtClean="0"/>
              <a:t>находящихся в том или ином положении. </a:t>
            </a:r>
          </a:p>
          <a:p>
            <a:pPr>
              <a:buNone/>
            </a:pPr>
            <a:r>
              <a:rPr lang="ru-RU" sz="1400" dirty="0" smtClean="0"/>
              <a:t>       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Представляют собой систему из крюка и </a:t>
            </a:r>
          </a:p>
          <a:p>
            <a:pPr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подвижных блоков полиспаста, </a:t>
            </a:r>
          </a:p>
          <a:p>
            <a:pPr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которые стыкуются с траверсой и литыми щеками. </a:t>
            </a:r>
          </a:p>
          <a:p>
            <a:pPr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    Щеки стянуты болтами.</a:t>
            </a:r>
          </a:p>
          <a:p>
            <a:pPr>
              <a:buNone/>
            </a:pPr>
            <a:r>
              <a:rPr lang="ru-RU" sz="1400" dirty="0" smtClean="0"/>
              <a:t>       </a:t>
            </a:r>
            <a:r>
              <a:rPr lang="ru-RU" sz="1400" b="1" dirty="0" smtClean="0"/>
              <a:t>Виды крюковых подвесок - типовые и укороченные.</a:t>
            </a:r>
          </a:p>
          <a:p>
            <a:pPr>
              <a:buNone/>
            </a:pPr>
            <a:r>
              <a:rPr lang="ru-RU" sz="1400" dirty="0" smtClean="0"/>
              <a:t>       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По количеству осей бывают одно, 2-х и 3-х </a:t>
            </a:r>
            <a:r>
              <a:rPr lang="ru-RU" sz="1400" b="1" dirty="0" err="1" smtClean="0">
                <a:solidFill>
                  <a:schemeClr val="accent6">
                    <a:lumMod val="50000"/>
                  </a:schemeClr>
                </a:solidFill>
              </a:rPr>
              <a:t>осные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ru-RU" sz="1400" dirty="0" smtClean="0"/>
              <a:t>   </a:t>
            </a:r>
            <a:r>
              <a:rPr lang="ru-RU" sz="1400" b="1" dirty="0" smtClean="0">
                <a:solidFill>
                  <a:srgbClr val="C00000"/>
                </a:solidFill>
              </a:rPr>
              <a:t>Крюк опирается на траверсу через упорный </a:t>
            </a:r>
            <a:r>
              <a:rPr lang="ru-RU" sz="1400" b="1" dirty="0" err="1" smtClean="0">
                <a:solidFill>
                  <a:srgbClr val="C00000"/>
                </a:solidFill>
              </a:rPr>
              <a:t>шарико</a:t>
            </a:r>
            <a:r>
              <a:rPr lang="ru-RU" sz="1400" b="1" dirty="0" smtClean="0">
                <a:solidFill>
                  <a:srgbClr val="C00000"/>
                </a:solidFill>
              </a:rPr>
              <a:t>-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C00000"/>
                </a:solidFill>
              </a:rPr>
              <a:t>подшипник и может вращаться относительно траверсы.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C00000"/>
                </a:solidFill>
              </a:rPr>
              <a:t>Это позволяет разворачивать груз вокруг вертикальной оси 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C00000"/>
                </a:solidFill>
              </a:rPr>
              <a:t>подвески.</a:t>
            </a:r>
          </a:p>
          <a:p>
            <a:pPr>
              <a:buNone/>
            </a:pPr>
            <a:r>
              <a:rPr lang="ru-RU" sz="1400" b="1" dirty="0" smtClean="0"/>
              <a:t>     Подшипник крюка закрыт от грязи и влаги крышкой и </a:t>
            </a:r>
          </a:p>
          <a:p>
            <a:pPr>
              <a:buNone/>
            </a:pPr>
            <a:r>
              <a:rPr lang="ru-RU" sz="1400" b="1" dirty="0" smtClean="0"/>
              <a:t>резиновым уплотнителем.</a:t>
            </a:r>
            <a:endParaRPr lang="ru-RU" sz="14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Подвеска крюковая (эскиз)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1571612"/>
            <a:ext cx="33337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Крюк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1600" b="1" i="1" dirty="0" smtClean="0"/>
              <a:t>Материал:</a:t>
            </a:r>
            <a:r>
              <a:rPr lang="ru-RU" sz="1600" dirty="0" smtClean="0"/>
              <a:t>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Малоуглеродистая сталь 20  , исключает внезапное разрушению крюка. 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</a:rPr>
              <a:t>     </a:t>
            </a:r>
          </a:p>
          <a:p>
            <a:pPr>
              <a:buNone/>
            </a:pPr>
            <a:r>
              <a:rPr lang="ru-RU" sz="1600" b="1" i="1" dirty="0" smtClean="0"/>
              <a:t>Крюки крюковых подвесок по способу изготовления:</a:t>
            </a:r>
          </a:p>
          <a:p>
            <a:pPr>
              <a:buNone/>
            </a:pPr>
            <a:r>
              <a:rPr lang="ru-RU" sz="1600" dirty="0" smtClean="0"/>
              <a:t>      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Кованные, штампованные, пластинчатые.</a:t>
            </a:r>
          </a:p>
          <a:p>
            <a:pPr>
              <a:buNone/>
            </a:pPr>
            <a:r>
              <a:rPr lang="ru-RU" sz="1600" b="1" i="1" dirty="0" smtClean="0"/>
              <a:t> Крюки крюковых подвесок по  конструкции: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        Однорогие и двурогие.</a:t>
            </a:r>
          </a:p>
          <a:p>
            <a:pPr>
              <a:buNone/>
            </a:pPr>
            <a:r>
              <a:rPr lang="ru-RU" sz="1600" b="1" i="1" dirty="0" smtClean="0"/>
              <a:t>Замыкающие устройства крюков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      -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Самоопускающиеся</a:t>
            </a:r>
            <a:r>
              <a:rPr lang="ru-RU" sz="1600" dirty="0" smtClean="0"/>
              <a:t>  </a:t>
            </a:r>
            <a:r>
              <a:rPr lang="ru-RU" sz="1600" b="1" dirty="0" smtClean="0">
                <a:solidFill>
                  <a:schemeClr val="tx2"/>
                </a:solidFill>
              </a:rPr>
              <a:t>( предохранительная планка; предохранительная скоба; поворотный козырек)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-  Пружинные защелки.</a:t>
            </a:r>
          </a:p>
          <a:p>
            <a:pPr>
              <a:buNone/>
            </a:pPr>
            <a:r>
              <a:rPr lang="ru-RU" sz="1600" b="1" i="1" dirty="0" smtClean="0"/>
              <a:t>Не снабжают  замыкающими устройствами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крюки портальных кранов; расплавленного металла, жидкого шлака; гибкие ГЗП.</a:t>
            </a:r>
          </a:p>
          <a:p>
            <a:pPr>
              <a:buNone/>
            </a:pPr>
            <a:r>
              <a:rPr lang="ru-RU" sz="1600" b="1" i="1" dirty="0" smtClean="0"/>
              <a:t>Обязательно снабжают</a:t>
            </a:r>
            <a:r>
              <a:rPr lang="ru-RU" sz="1600" dirty="0" smtClean="0"/>
              <a:t>: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монтаж в контейнерах, бадьях и другой таре; с жесткими стропами , захватами.</a:t>
            </a:r>
            <a:endParaRPr lang="ru-RU" sz="1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1600" dirty="0" smtClean="0"/>
              <a:t> </a:t>
            </a:r>
            <a:r>
              <a:rPr lang="ru-RU" sz="1600" b="1" i="1" dirty="0" smtClean="0"/>
              <a:t>Маркировка крюка</a:t>
            </a:r>
            <a:r>
              <a:rPr lang="ru-RU" sz="1600" dirty="0" smtClean="0"/>
              <a:t>:  </a:t>
            </a:r>
            <a:r>
              <a:rPr lang="ru-RU" sz="1600" b="1" dirty="0" smtClean="0">
                <a:solidFill>
                  <a:srgbClr val="002060"/>
                </a:solidFill>
              </a:rPr>
              <a:t>№ ГОСТА, грузоподъемность, завод-изготовитель, номер крюка, номер плавки, год изготовления.</a:t>
            </a:r>
          </a:p>
          <a:p>
            <a:pPr>
              <a:buNone/>
            </a:pPr>
            <a:r>
              <a:rPr lang="ru-RU" sz="1600" b="1" i="1" dirty="0" smtClean="0"/>
              <a:t>Нормы браковки</a:t>
            </a:r>
            <a:r>
              <a:rPr lang="ru-RU" sz="1600" dirty="0" smtClean="0"/>
              <a:t>:  </a:t>
            </a:r>
            <a:r>
              <a:rPr lang="ru-RU" sz="1600" b="1" dirty="0" smtClean="0">
                <a:solidFill>
                  <a:srgbClr val="C00000"/>
                </a:solidFill>
              </a:rPr>
              <a:t>Износ крюка в зеве  превышает 10 % проектной высоты.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Есть  трещины, надрывы, искривления, деформации. Нет клейма ОТК.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Крюк  не вращается на траверсе.</a:t>
            </a:r>
          </a:p>
          <a:p>
            <a:pPr>
              <a:buNone/>
            </a:pPr>
            <a:endParaRPr lang="ru-RU" sz="1600" b="1" i="1" dirty="0" smtClean="0"/>
          </a:p>
          <a:p>
            <a:pPr>
              <a:buNone/>
            </a:pPr>
            <a:endParaRPr lang="ru-RU" sz="1600" dirty="0" smtClean="0"/>
          </a:p>
          <a:p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400" i="1" dirty="0" smtClean="0"/>
              <a:t> </a:t>
            </a:r>
            <a:r>
              <a:rPr lang="ru-RU" sz="2000" b="1" dirty="0" smtClean="0"/>
              <a:t>НОРМЫ БРАКОВКИ ЭЛЕМЕНТОВ ПОДЪЕМНЫХ СООРУЖЕНИЙ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        </a:t>
            </a:r>
            <a:r>
              <a:rPr lang="ru-RU" sz="1600" b="1" dirty="0" smtClean="0">
                <a:solidFill>
                  <a:srgbClr val="FF0000"/>
                </a:solidFill>
              </a:rPr>
              <a:t>Ходовые колеса кранов и тележек:</a:t>
            </a:r>
          </a:p>
          <a:p>
            <a:r>
              <a:rPr lang="ru-RU" sz="1600" b="1" dirty="0" smtClean="0"/>
              <a:t>Трещины любых размеров;</a:t>
            </a:r>
          </a:p>
          <a:p>
            <a:r>
              <a:rPr lang="ru-RU" sz="1600" b="1" dirty="0" smtClean="0"/>
              <a:t>Выработка реборды до 50 %;</a:t>
            </a:r>
          </a:p>
          <a:p>
            <a:r>
              <a:rPr lang="ru-RU" sz="1600" b="1" dirty="0" smtClean="0"/>
              <a:t>Выработка поверхности качения с уменьшением диаметра колеса на 2 %;</a:t>
            </a:r>
          </a:p>
          <a:p>
            <a:r>
              <a:rPr lang="ru-RU" sz="1600" b="1" dirty="0" smtClean="0"/>
              <a:t>Разность диаметров колес, связанных между собой, более 0,5%.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         Блоки:</a:t>
            </a:r>
          </a:p>
          <a:p>
            <a:r>
              <a:rPr lang="ru-RU" sz="1600" b="1" dirty="0" smtClean="0"/>
              <a:t>Износ ручья более 40 % первоначального его радиуса;</a:t>
            </a:r>
          </a:p>
          <a:p>
            <a:pPr>
              <a:buNone/>
            </a:pPr>
            <a:r>
              <a:rPr lang="ru-RU" sz="1600" b="1" dirty="0" smtClean="0"/>
              <a:t>         </a:t>
            </a:r>
            <a:r>
              <a:rPr lang="ru-RU" sz="1600" b="1" dirty="0" smtClean="0">
                <a:solidFill>
                  <a:srgbClr val="FF0000"/>
                </a:solidFill>
              </a:rPr>
              <a:t>Барабаны:</a:t>
            </a:r>
          </a:p>
          <a:p>
            <a:r>
              <a:rPr lang="ru-RU" sz="1600" b="1" dirty="0" smtClean="0"/>
              <a:t>Трещины любых размеров.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        </a:t>
            </a:r>
            <a:r>
              <a:rPr lang="ru-RU" sz="1600" b="1" dirty="0" smtClean="0">
                <a:solidFill>
                  <a:srgbClr val="FF0000"/>
                </a:solidFill>
              </a:rPr>
              <a:t>Шкивы тормозные:</a:t>
            </a:r>
          </a:p>
          <a:p>
            <a:r>
              <a:rPr lang="ru-RU" sz="1600" b="1" dirty="0" smtClean="0"/>
              <a:t>Трещины и обломы, выходящие на рабочие и посадочные поверхности;</a:t>
            </a:r>
          </a:p>
          <a:p>
            <a:r>
              <a:rPr lang="ru-RU" sz="1600" b="1" dirty="0" smtClean="0"/>
              <a:t>Износ рабочей поверхности обода более 25% 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         Накладки тормозные:</a:t>
            </a:r>
          </a:p>
          <a:p>
            <a:r>
              <a:rPr lang="ru-RU" sz="1600" b="1" dirty="0" smtClean="0"/>
              <a:t>Трещины и обломы, подходящие  к отверстиям под заклепки;</a:t>
            </a:r>
          </a:p>
          <a:p>
            <a:r>
              <a:rPr lang="ru-RU" sz="1600" b="1" dirty="0" smtClean="0"/>
              <a:t>Износ  тормозной накладки по толщине до появления головок заклепок </a:t>
            </a:r>
          </a:p>
          <a:p>
            <a:pPr>
              <a:buNone/>
            </a:pPr>
            <a:r>
              <a:rPr lang="ru-RU" sz="1600" b="1" dirty="0" smtClean="0"/>
              <a:t>         или более 50% </a:t>
            </a:r>
          </a:p>
          <a:p>
            <a:pPr>
              <a:buNone/>
            </a:pPr>
            <a:endParaRPr lang="ru-RU" sz="16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sz="1600" b="1" dirty="0" smtClean="0"/>
          </a:p>
          <a:p>
            <a:endParaRPr lang="ru-RU" sz="160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58204" cy="9541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Грузоподъемные электромагниты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применяют в качестве грузозахватных приспособлений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при разгрузке, погрузке и транспортировке изделий из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ферромагнитных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материалов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(чугуна,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магнитопроводящеи</a:t>
            </a:r>
            <a:r>
              <a:rPr lang="ru-RU" sz="1400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й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стали), которые представляют собой сплавы,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обладающие высокой магнитной проницаемостью и малым сопротивлением магнитному потоку.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Содержимое 5" descr="http://stroy-technics.ru/gallery/mostovii_krani/image_5_27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38425" y="1701006"/>
            <a:ext cx="3867150" cy="43243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58204" cy="9541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Грейфер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грузозахватное приспособление грузоподъёмных кранов,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погрузчиков и монорельсовых тележек</a:t>
            </a:r>
            <a:r>
              <a:rPr lang="ru-RU" sz="1400" baseline="30000" dirty="0" smtClean="0">
                <a:solidFill>
                  <a:srgbClr val="0B008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для сыпучих материалов, скрапа и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B008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 tooltip="Стружка"/>
              </a:rPr>
              <a:t>стружки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крупнокусковых каменных и волокнистых материалов, а также длинномерных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3" tooltip="Древесина"/>
              </a:rPr>
              <a:t>лесоматериалов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5" name="Содержимое 4" descr="https://upload.wikimedia.org/wikipedia/commons/thumb/a/a6/The_Commercial_Port_of_Nakhodka.JPG/300px-The_Commercial_Port_of_Nakhodka.JPG">
            <a:hlinkClick r:id="rId4"/>
          </p:cNvPr>
          <p:cNvPicPr>
            <a:picLocks noGrp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85720" y="128586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Грейферный захват">
            <a:hlinkClick r:id="rId6" tooltip="&quot;Грейферный захват&quot;"/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57818" y="3571876"/>
            <a:ext cx="28575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Классификация  грузоподъемных кранов по конструктивному признаку: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        </a:t>
            </a:r>
            <a:r>
              <a:rPr lang="ru-RU" sz="2000" b="1" dirty="0" smtClean="0"/>
              <a:t>Краны стрелового типа: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Стреловые краны самоходные;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Башенные краны;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Портальные;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Полупортальные;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Мачтовые;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Консольные</a:t>
            </a:r>
          </a:p>
          <a:p>
            <a:pPr algn="ctr">
              <a:buNone/>
            </a:pPr>
            <a:r>
              <a:rPr lang="ru-RU" sz="2000" b="1" dirty="0" smtClean="0"/>
              <a:t>Краны мостового типа:</a:t>
            </a:r>
          </a:p>
          <a:p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Мостовой кран;</a:t>
            </a:r>
          </a:p>
          <a:p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Козловой кран;</a:t>
            </a:r>
          </a:p>
          <a:p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Полукозловой.</a:t>
            </a:r>
            <a:endParaRPr lang="ru-RU" sz="1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/>
              <a:t>Краны кабельного типа:</a:t>
            </a:r>
          </a:p>
          <a:p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Кран кабельный.</a:t>
            </a:r>
            <a:endParaRPr lang="ru-RU" sz="18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Рельсовый крановый путь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1600" b="1" dirty="0" smtClean="0"/>
              <a:t>На подготовленное земляное полотно с водоотводными канавками.</a:t>
            </a:r>
          </a:p>
          <a:p>
            <a:pPr algn="ctr"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Крановый путь состоит:</a:t>
            </a:r>
          </a:p>
          <a:p>
            <a:r>
              <a:rPr lang="ru-RU" sz="1600" b="1" dirty="0" smtClean="0"/>
              <a:t>Балластный слой (призма)</a:t>
            </a:r>
          </a:p>
          <a:p>
            <a:r>
              <a:rPr lang="ru-RU" sz="1600" b="1" dirty="0" smtClean="0"/>
              <a:t>Деревянные или ж/б шпалы</a:t>
            </a:r>
          </a:p>
          <a:p>
            <a:r>
              <a:rPr lang="ru-RU" sz="1600" b="1" dirty="0" smtClean="0"/>
              <a:t>Рельсы.</a:t>
            </a:r>
          </a:p>
          <a:p>
            <a:pPr>
              <a:buNone/>
            </a:pPr>
            <a:r>
              <a:rPr lang="ru-RU" sz="1600" b="1" dirty="0" smtClean="0"/>
              <a:t>Рельсы крепятся к </a:t>
            </a:r>
            <a:r>
              <a:rPr lang="ru-RU" sz="1600" b="1" dirty="0" err="1" smtClean="0"/>
              <a:t>д.ш</a:t>
            </a:r>
            <a:r>
              <a:rPr lang="ru-RU" sz="1600" b="1" dirty="0" smtClean="0"/>
              <a:t>. костылями или путевыми шурупами; </a:t>
            </a:r>
          </a:p>
          <a:p>
            <a:pPr>
              <a:buNone/>
            </a:pPr>
            <a:r>
              <a:rPr lang="ru-RU" sz="1600" b="1" dirty="0" smtClean="0"/>
              <a:t>       к ж/б </a:t>
            </a:r>
            <a:r>
              <a:rPr lang="ru-RU" sz="1600" b="1" dirty="0" err="1" smtClean="0"/>
              <a:t>ш</a:t>
            </a:r>
            <a:r>
              <a:rPr lang="ru-RU" sz="1600" b="1" dirty="0" smtClean="0"/>
              <a:t>. –болтами с гайками. </a:t>
            </a:r>
          </a:p>
          <a:p>
            <a:pPr>
              <a:buNone/>
            </a:pPr>
            <a:r>
              <a:rPr lang="ru-RU" sz="1600" b="1" dirty="0" smtClean="0"/>
              <a:t>       В стыках  - соединительные накладки.</a:t>
            </a:r>
          </a:p>
          <a:p>
            <a:pPr>
              <a:buNone/>
            </a:pPr>
            <a:r>
              <a:rPr lang="ru-RU" sz="1600" b="1" dirty="0" smtClean="0"/>
              <a:t>В концах пути тупиковые упоры. Перед ними выключающие линейки.</a:t>
            </a:r>
          </a:p>
          <a:p>
            <a:pPr>
              <a:buNone/>
            </a:pPr>
            <a:endParaRPr lang="ru-RU" sz="16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Работа ПС не допускается</a:t>
            </a:r>
            <a:r>
              <a:rPr lang="ru-RU" sz="1800" dirty="0" smtClean="0">
                <a:solidFill>
                  <a:srgbClr val="FF0000"/>
                </a:solidFill>
              </a:rPr>
              <a:t>: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- трещины и отколы рельсов;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- отсутствие, разрушение или неполный комплект крепежных деталей;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- излом, поперечные трещины, гниль в деревянных шпалах;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- сплошные опоясывающие трещины, обнажение арматуры в ж/б шпалах;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- отсутствие или неисправность тупиковых упоров;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- неисправное заземление кранового пути.</a:t>
            </a:r>
          </a:p>
          <a:p>
            <a:pPr>
              <a:buNone/>
            </a:pPr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Рельсовый крановый путь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Проверка состояние рельсовые пути</a:t>
            </a:r>
          </a:p>
          <a:p>
            <a:pPr>
              <a:buNone/>
            </a:pPr>
            <a:endParaRPr lang="ru-RU" sz="16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1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</a:rPr>
              <a:t>Постоянные проверки: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chemeClr val="tx1"/>
                </a:solidFill>
              </a:rPr>
              <a:t>Ежесменный осмотр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chemeClr val="tx1"/>
                </a:solidFill>
              </a:rPr>
              <a:t>Плановая или внеочередная проверка состояния</a:t>
            </a:r>
          </a:p>
          <a:p>
            <a:pPr>
              <a:buFontTx/>
              <a:buChar char="-"/>
            </a:pPr>
            <a:endParaRPr lang="ru-RU" sz="1600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Плановые проверки через каждые 24 смены и не реже 1 раза в год.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Результаты заносят в вахтенный журнал крановщика.</a:t>
            </a:r>
          </a:p>
          <a:p>
            <a:pPr>
              <a:buNone/>
            </a:pPr>
            <a:endParaRPr lang="ru-RU" sz="1600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Комплексные обследования  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 раз в три года.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Защитное заземление крана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Защитное заземление – это преднамеренное соединение  корпуса электроустановки с заземляющим устройством.</a:t>
            </a:r>
          </a:p>
          <a:p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Назначение- защита обслуживающего персонала.</a:t>
            </a:r>
          </a:p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В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трехпроводных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электрических сетях корпус электроустановки соединяют заземляющим проводником с заземляющим устройством.</a:t>
            </a:r>
          </a:p>
          <a:p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Электрическое сопротивление человека не менее 1000 Ом.</a:t>
            </a:r>
          </a:p>
          <a:p>
            <a:r>
              <a:rPr lang="ru-RU" sz="1600" b="1" dirty="0" smtClean="0"/>
              <a:t>Электрическое сопротивление заземления не более 4 Ом.</a:t>
            </a:r>
          </a:p>
          <a:p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Сила тока обратно пропорциональна сопротивлению, поэтому через тело человека будет протекать ток , не опасный для жизни и здоровья.</a:t>
            </a:r>
            <a:endParaRPr lang="ru-RU" sz="1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У рельсовых кранов заземляется крановый путь.</a:t>
            </a:r>
          </a:p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Все рельсы соединяют стальными перемычками с помощью сварки.</a:t>
            </a:r>
          </a:p>
          <a:p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Крановый путь соединяют с </a:t>
            </a:r>
            <a:r>
              <a:rPr lang="ru-RU" sz="1600" b="1" dirty="0" err="1" smtClean="0">
                <a:solidFill>
                  <a:schemeClr val="accent3">
                    <a:lumMod val="50000"/>
                  </a:schemeClr>
                </a:solidFill>
              </a:rPr>
              <a:t>заземлителем</a:t>
            </a: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 не менее чем двумя заземляющими проводниками.</a:t>
            </a:r>
          </a:p>
          <a:p>
            <a:r>
              <a:rPr lang="ru-RU" sz="1600" b="1" dirty="0" err="1" smtClean="0"/>
              <a:t>Заземлителями</a:t>
            </a:r>
            <a:r>
              <a:rPr lang="ru-RU" sz="1600" b="1" dirty="0" smtClean="0"/>
              <a:t> являются  стальные трубы или уголки, вбитые в грунт.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При подключении к 4-х проводной сети К.П. соединяют  стальным проводником с корпусом рубильника, подающего напряжение на кран.</a:t>
            </a:r>
          </a:p>
          <a:p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Стреловые краны с электроприводом д.б. заземлены в случае подключения к внешней электрической сети. Для этого нулевой провод питающего кабеля соединяют с корпусом крана.</a:t>
            </a:r>
          </a:p>
          <a:p>
            <a:r>
              <a:rPr lang="ru-RU" sz="1600" b="1" dirty="0" smtClean="0">
                <a:solidFill>
                  <a:srgbClr val="C00000"/>
                </a:solidFill>
              </a:rPr>
              <a:t>Стропальщик должен знать источник электропитания!</a:t>
            </a:r>
            <a:endParaRPr lang="ru-RU" sz="1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Техническое освидетельствование ПС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1600" b="1" i="1" dirty="0" smtClean="0"/>
              <a:t> ТО</a:t>
            </a:r>
            <a:r>
              <a:rPr lang="ru-RU" sz="1600" dirty="0" smtClean="0"/>
              <a:t> – все ПС на которые  распространяются   требования ФНП</a:t>
            </a:r>
          </a:p>
          <a:p>
            <a:pPr>
              <a:buNone/>
            </a:pPr>
            <a:r>
              <a:rPr lang="ru-RU" sz="1600" b="1" i="1" dirty="0" smtClean="0">
                <a:solidFill>
                  <a:srgbClr val="C00000"/>
                </a:solidFill>
              </a:rPr>
              <a:t>Исключение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рельсовые пути, люльки (кабины) для людей, съемные ГЗП, тара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Для них проводятся плановые проверки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состояния  и подтверждение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работоспособности.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ru-RU" sz="1600" b="1" i="1" dirty="0" smtClean="0"/>
              <a:t>Виды  ТО:</a:t>
            </a:r>
          </a:p>
          <a:p>
            <a:pPr>
              <a:buAutoNum type="arabicPeriod"/>
            </a:pPr>
            <a:r>
              <a:rPr lang="ru-RU" sz="1600" b="1" i="1" dirty="0" smtClean="0"/>
              <a:t>До постановке на учет и пуска в работу</a:t>
            </a:r>
          </a:p>
          <a:p>
            <a:pPr>
              <a:buAutoNum type="arabicPeriod"/>
            </a:pPr>
            <a:r>
              <a:rPr lang="ru-RU" sz="1600" b="1" i="1" dirty="0" smtClean="0"/>
              <a:t>Периодические ТО</a:t>
            </a:r>
          </a:p>
          <a:p>
            <a:pPr>
              <a:buAutoNum type="arabicPeriod"/>
            </a:pPr>
            <a:r>
              <a:rPr lang="ru-RU" sz="1600" b="1" i="1" dirty="0" smtClean="0"/>
              <a:t>Внеочередные ТО</a:t>
            </a:r>
            <a:endParaRPr lang="ru-RU" sz="1600" b="1" i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1600" b="1" i="1" dirty="0" smtClean="0"/>
              <a:t>Периодические ТО:</a:t>
            </a:r>
          </a:p>
          <a:p>
            <a:pPr>
              <a:buAutoNum type="arabicPeriod"/>
            </a:pPr>
            <a:r>
              <a:rPr lang="ru-RU" sz="1600" b="1" dirty="0" smtClean="0">
                <a:solidFill>
                  <a:srgbClr val="C00000"/>
                </a:solidFill>
              </a:rPr>
              <a:t>Частичные ТО – не реже 1 раза в год</a:t>
            </a:r>
          </a:p>
          <a:p>
            <a:pPr>
              <a:buAutoNum type="arabicPeriod"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Полное ТО – не реже 1 раза в 3 года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tx2"/>
                </a:solidFill>
              </a:rPr>
              <a:t>Редко используемые – 1 раз в 5 лет.</a:t>
            </a:r>
          </a:p>
          <a:p>
            <a:pPr>
              <a:buNone/>
            </a:pPr>
            <a:r>
              <a:rPr lang="ru-RU" sz="1600" b="1" i="1" dirty="0" smtClean="0"/>
              <a:t>Внеочередное ТО: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Монтаж на новом месте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Реконструкция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Ремонт расчетных элементов с заменой либо применением сварки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Установка сменного стрелового оборудования или замена стрелы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Капитальный ремонт, замена стреловой или грузовой лебедки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Замена ГЗО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Замена несущих канатов</a:t>
            </a:r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Техническое освидетельствование ПС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600" b="1" i="1" dirty="0" smtClean="0"/>
              <a:t>ТО проводят: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      Специалист, ответственный за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       осуществление ПК при эксплуатации ПС при   участии специалиста, ответственного за  содержание ПС в работоспособном  состоянии.</a:t>
            </a:r>
          </a:p>
          <a:p>
            <a:pPr>
              <a:buNone/>
            </a:pPr>
            <a:r>
              <a:rPr lang="ru-RU" sz="1600" b="1" i="1" dirty="0" smtClean="0"/>
              <a:t>Полное ТО: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-осмотр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- статическое испытание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- динамическое испытание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- испытание на устойчивость крана 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(имеющих в паспорте характеристики устойчивости)</a:t>
            </a:r>
          </a:p>
          <a:p>
            <a:pPr>
              <a:buNone/>
            </a:pPr>
            <a:r>
              <a:rPr lang="ru-RU" sz="1600" b="1" i="1" dirty="0" smtClean="0"/>
              <a:t>Частичное ТО: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Статические и динамические испытание не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проводятся.</a:t>
            </a:r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b="1" i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600" b="1" i="1" dirty="0" smtClean="0"/>
              <a:t>Осмотр и проверка в работе .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Все механизмы, тормоза,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гидро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- и электрооборудование, указатели, ограничители, регистраторы.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Состояние металлоконструкций и  всех сварных (клепанных, болтовых) соединений.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Состояние кабин, лестниц, площадок, ограждений.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Состояние крюка, блоков.</a:t>
            </a:r>
          </a:p>
          <a:p>
            <a:pPr>
              <a:buNone/>
            </a:pPr>
            <a:r>
              <a:rPr lang="ru-RU" sz="1600" b="1" i="1" dirty="0" smtClean="0"/>
              <a:t>Цель статического испытания:</a:t>
            </a:r>
          </a:p>
          <a:p>
            <a:pPr>
              <a:buNone/>
            </a:pPr>
            <a:r>
              <a:rPr lang="ru-RU" sz="1600" dirty="0" smtClean="0"/>
              <a:t>   </a:t>
            </a: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Проверка конструктивной пригодности ПС и его сборочных единиц.</a:t>
            </a:r>
          </a:p>
          <a:p>
            <a:pPr>
              <a:buNone/>
            </a:pPr>
            <a:r>
              <a:rPr lang="ru-RU" sz="1600" b="1" i="1" dirty="0" smtClean="0"/>
              <a:t>Подготовка ПС к ТО:</a:t>
            </a:r>
          </a:p>
          <a:p>
            <a:pPr>
              <a:buNone/>
            </a:pPr>
            <a:r>
              <a:rPr lang="ru-RU" sz="1600" dirty="0" smtClean="0"/>
              <a:t>-   </a:t>
            </a: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Должны быть отрегулированы тормоза всех механизмов </a:t>
            </a:r>
            <a:r>
              <a:rPr lang="ru-RU" sz="1600" dirty="0" smtClean="0"/>
              <a:t>.</a:t>
            </a:r>
          </a:p>
          <a:p>
            <a:pPr>
              <a:buNone/>
            </a:pPr>
            <a:r>
              <a:rPr lang="ru-RU" sz="1600" dirty="0" smtClean="0"/>
              <a:t>-    </a:t>
            </a:r>
            <a:r>
              <a:rPr lang="ru-RU" sz="1600" b="1" dirty="0" smtClean="0">
                <a:solidFill>
                  <a:srgbClr val="C00000"/>
                </a:solidFill>
              </a:rPr>
              <a:t>ОГП отключен</a:t>
            </a:r>
            <a:r>
              <a:rPr lang="ru-RU" sz="1600" dirty="0" smtClean="0"/>
              <a:t>.</a:t>
            </a:r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Техническое освидетельствование ПС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800" b="1" i="1" dirty="0" smtClean="0"/>
              <a:t>Статическое испытание: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Нагрузки: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125 % - для ПС всех типов (кроме подъемников)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140% - краны-трубоукладчики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200 % - грузопассажирские и фасадные строительные подъемники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150 % - грузовые строительные подъемники</a:t>
            </a:r>
          </a:p>
          <a:p>
            <a:pPr>
              <a:buNone/>
            </a:pPr>
            <a:r>
              <a:rPr lang="ru-RU" sz="1800" b="1" i="1" dirty="0" smtClean="0"/>
              <a:t>Масса контрольных грузов:</a:t>
            </a:r>
          </a:p>
          <a:p>
            <a:pPr>
              <a:buNone/>
            </a:pPr>
            <a:r>
              <a:rPr lang="en-US" sz="1800" dirty="0" smtClean="0"/>
              <a:t> </a:t>
            </a:r>
            <a:endParaRPr lang="ru-RU" sz="1800" dirty="0" smtClean="0"/>
          </a:p>
          <a:p>
            <a:pPr>
              <a:buNone/>
            </a:pPr>
            <a:r>
              <a:rPr lang="en-US" sz="1800" b="1" dirty="0" smtClean="0">
                <a:solidFill>
                  <a:schemeClr val="accent2">
                    <a:lumMod val="75000"/>
                  </a:schemeClr>
                </a:solidFill>
              </a:rPr>
              <a:t>m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en-US" sz="1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требуемое = +    3%</a:t>
            </a:r>
          </a:p>
          <a:p>
            <a:pPr>
              <a:buNone/>
            </a:pPr>
            <a:r>
              <a:rPr lang="ru-RU" sz="1800" dirty="0" smtClean="0"/>
              <a:t>                               -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Высота подъема  50-100 мм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Время выдержки 10 мин</a:t>
            </a:r>
          </a:p>
          <a:p>
            <a:pPr>
              <a:buNone/>
            </a:pPr>
            <a:endParaRPr lang="ru-RU" sz="1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800" dirty="0" smtClean="0"/>
              <a:t>       </a:t>
            </a:r>
            <a:r>
              <a:rPr lang="ru-RU" sz="1800" b="1" i="1" dirty="0" smtClean="0"/>
              <a:t>Мостовой кран </a:t>
            </a:r>
            <a:r>
              <a:rPr lang="ru-RU" sz="1800" dirty="0" smtClean="0"/>
              <a:t>– 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устанавливают над опорами кранового пути, тележку в положение наибольшего изгиба.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</a:rPr>
              <a:t>1 –</a:t>
            </a:r>
            <a:r>
              <a:rPr lang="ru-RU" sz="1800" b="1" dirty="0" err="1" smtClean="0">
                <a:solidFill>
                  <a:schemeClr val="accent5">
                    <a:lumMod val="50000"/>
                  </a:schemeClr>
                </a:solidFill>
              </a:rPr>
              <a:t>ая</a:t>
            </a: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</a:rPr>
              <a:t> высотная засечка </a:t>
            </a:r>
            <a:r>
              <a:rPr lang="ru-RU" sz="1800" dirty="0" smtClean="0"/>
              <a:t>(</a:t>
            </a:r>
            <a:r>
              <a:rPr lang="ru-RU" sz="1800" b="1" dirty="0" smtClean="0">
                <a:solidFill>
                  <a:srgbClr val="FF0000"/>
                </a:solidFill>
              </a:rPr>
              <a:t>пояс главной балки</a:t>
            </a:r>
            <a:r>
              <a:rPr lang="ru-RU" sz="1800" dirty="0" smtClean="0"/>
              <a:t>)                            (без груза)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</a:rPr>
              <a:t>2-ая высотная засечка   </a:t>
            </a:r>
            <a:r>
              <a:rPr lang="ru-RU" sz="1800" dirty="0" smtClean="0"/>
              <a:t>( груз поднят)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</a:rPr>
              <a:t>3-я   высотная засечка   </a:t>
            </a:r>
            <a:r>
              <a:rPr lang="ru-RU" sz="1800" dirty="0" smtClean="0"/>
              <a:t>( груз опущен)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Если  произойдет произвольное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опускание  груза испытание прекращают, результат неудовлетворительный</a:t>
            </a:r>
            <a:r>
              <a:rPr lang="ru-RU" sz="1800" dirty="0" smtClean="0"/>
              <a:t>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Если значение 1-ого и 3-его измерений совпали и нет остаточных деформаций – испытание прошли успешно.</a:t>
            </a:r>
          </a:p>
          <a:p>
            <a:pPr>
              <a:buNone/>
            </a:pPr>
            <a:endParaRPr lang="ru-RU" sz="1800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Техническое освидетельствование ПС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/>
              <a:t>Динамическое испытание.</a:t>
            </a:r>
          </a:p>
          <a:p>
            <a:pPr>
              <a:buNone/>
            </a:pPr>
            <a:r>
              <a:rPr lang="ru-RU" sz="1800" b="1" i="1" dirty="0" smtClean="0"/>
              <a:t>Цель</a:t>
            </a:r>
            <a:r>
              <a:rPr lang="ru-RU" sz="1800" dirty="0" smtClean="0"/>
              <a:t> : </a:t>
            </a: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</a:rPr>
              <a:t>Проверка действия механизмов и тормозов ПС.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Масса груза: на 10 % больше паспортной грузоподъемности.</a:t>
            </a:r>
          </a:p>
          <a:p>
            <a:pPr>
              <a:buNone/>
            </a:pPr>
            <a:r>
              <a:rPr lang="ru-RU" sz="1800" b="1" i="1" dirty="0" smtClean="0"/>
              <a:t>Порядок проведения: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     Производят многократные 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       (не менее 3-х раз) подъем и опускание груза, а также проверка действий всех других механизмов при совмещении рабочих движений, предусмотренных инструкциями.</a:t>
            </a:r>
            <a:endParaRPr lang="ru-RU" sz="1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       </a:t>
            </a:r>
            <a:endParaRPr lang="ru-RU" sz="18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Устойчивость стреловых грузоподъемных кранов.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1800" b="1" i="1" dirty="0" smtClean="0"/>
              <a:t>Виды устойчивости  грузоподъемных кранов:</a:t>
            </a:r>
          </a:p>
          <a:p>
            <a:pPr>
              <a:buAutoNum type="arabicPeriod"/>
            </a:pPr>
            <a:r>
              <a:rPr lang="ru-RU" sz="1600" b="1" dirty="0" smtClean="0">
                <a:solidFill>
                  <a:srgbClr val="C00000"/>
                </a:solidFill>
              </a:rPr>
              <a:t>Грузовая устойчивость </a:t>
            </a:r>
            <a:r>
              <a:rPr lang="ru-RU" sz="1600" b="1" dirty="0" smtClean="0"/>
              <a:t>– способность крана противостоять действию всех нагрузок, стремящихся опрокинуть кран вперед ( Коэффициент грузовой устойчивости)</a:t>
            </a:r>
          </a:p>
          <a:p>
            <a:pPr>
              <a:buAutoNum type="arabicPeriod"/>
            </a:pPr>
            <a:r>
              <a:rPr lang="ru-RU" sz="1600" b="1" dirty="0" smtClean="0">
                <a:solidFill>
                  <a:srgbClr val="C00000"/>
                </a:solidFill>
              </a:rPr>
              <a:t>Собственная устойчивость </a:t>
            </a:r>
            <a:r>
              <a:rPr lang="ru-RU" sz="1600" b="1" dirty="0" smtClean="0"/>
              <a:t>– это устойчивость крана в нерабочем состоянии и возможность опрокинуть кран назад   ( Коэффициент собственной устойчивости)</a:t>
            </a:r>
          </a:p>
          <a:p>
            <a:pPr>
              <a:buAutoNum type="arabicPeriod"/>
            </a:pPr>
            <a:r>
              <a:rPr lang="ru-RU" sz="1600" b="1" dirty="0" smtClean="0">
                <a:solidFill>
                  <a:srgbClr val="C00000"/>
                </a:solidFill>
              </a:rPr>
              <a:t>Устойчивость при обрыве груза </a:t>
            </a:r>
            <a:r>
              <a:rPr lang="ru-RU" sz="1600" b="1" dirty="0" smtClean="0"/>
              <a:t>( внезапное снятие нагрузки)</a:t>
            </a:r>
          </a:p>
          <a:p>
            <a:pPr>
              <a:buAutoNum type="arabicPeriod"/>
            </a:pPr>
            <a:r>
              <a:rPr lang="ru-RU" sz="1600" b="1" dirty="0" smtClean="0">
                <a:solidFill>
                  <a:srgbClr val="C00000"/>
                </a:solidFill>
              </a:rPr>
              <a:t>Устойчивость при монтаже и демонтаже.</a:t>
            </a:r>
          </a:p>
          <a:p>
            <a:pPr algn="ctr">
              <a:buNone/>
            </a:pPr>
            <a:r>
              <a:rPr lang="ru-RU" sz="2000" b="1" i="1" dirty="0" smtClean="0"/>
              <a:t>Нагрузки, создающие опрокидывающие моменты.</a:t>
            </a:r>
          </a:p>
          <a:p>
            <a:pPr>
              <a:buFontTx/>
              <a:buChar char="-"/>
            </a:pPr>
            <a:r>
              <a:rPr lang="ru-RU" sz="1800" b="1" dirty="0" smtClean="0"/>
              <a:t>Сила тяжести поднимаемого груза</a:t>
            </a:r>
          </a:p>
          <a:p>
            <a:pPr>
              <a:buFontTx/>
              <a:buChar char="-"/>
            </a:pPr>
            <a:r>
              <a:rPr lang="ru-RU" sz="1800" b="1" dirty="0" smtClean="0"/>
              <a:t>Собственный вес крана</a:t>
            </a:r>
          </a:p>
          <a:p>
            <a:pPr>
              <a:buFontTx/>
              <a:buChar char="-"/>
            </a:pPr>
            <a:r>
              <a:rPr lang="ru-RU" sz="1800" b="1" dirty="0" smtClean="0"/>
              <a:t>Ветровые нагрузки</a:t>
            </a:r>
          </a:p>
          <a:p>
            <a:pPr>
              <a:buFontTx/>
              <a:buChar char="-"/>
            </a:pPr>
            <a:r>
              <a:rPr lang="ru-RU" sz="1800" b="1" dirty="0" smtClean="0"/>
              <a:t>Динамические нагрузки</a:t>
            </a:r>
          </a:p>
          <a:p>
            <a:pPr>
              <a:buFontTx/>
              <a:buChar char="-"/>
            </a:pPr>
            <a:r>
              <a:rPr lang="ru-RU" sz="1800" b="1" dirty="0" smtClean="0"/>
              <a:t>Уклон площадки</a:t>
            </a:r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Устойчивость стреловых грузоподъемных кранов.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dirty="0" smtClean="0"/>
              <a:t> </a:t>
            </a:r>
            <a:r>
              <a:rPr lang="ru-RU" sz="1600" b="1" i="1" dirty="0" smtClean="0"/>
              <a:t>Грузовая устойчивость </a:t>
            </a:r>
            <a:r>
              <a:rPr lang="ru-RU" sz="1600" dirty="0" smtClean="0"/>
              <a:t>проверяется расчетом. Испытание проводят на заводе-изготовителе и при ТО на строительной площадке по ФНП.</a:t>
            </a:r>
          </a:p>
          <a:p>
            <a:pPr algn="ctr">
              <a:buNone/>
            </a:pPr>
            <a:r>
              <a:rPr lang="ru-RU" sz="1600" b="1" i="1" dirty="0" smtClean="0">
                <a:solidFill>
                  <a:srgbClr val="C00000"/>
                </a:solidFill>
              </a:rPr>
              <a:t>Обеспечение устойчивости стреловых кранов</a:t>
            </a:r>
            <a:r>
              <a:rPr lang="ru-RU" sz="1600" dirty="0" smtClean="0">
                <a:solidFill>
                  <a:srgbClr val="C00000"/>
                </a:solidFill>
              </a:rPr>
              <a:t>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      1.    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Должно быть равенство (или превышение) момента удерживающего от силы тяжести крана сумме опрокидывающих моментов.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                           М уд.                         Сумма М опр.</a:t>
            </a:r>
          </a:p>
          <a:p>
            <a:pPr>
              <a:buNone/>
            </a:pPr>
            <a:r>
              <a:rPr lang="ru-RU" sz="1600" b="1" dirty="0" smtClean="0"/>
              <a:t>Все моменты рассчитываются относительно ребра опрокидывания:</a:t>
            </a:r>
          </a:p>
          <a:p>
            <a:pPr>
              <a:buNone/>
            </a:pPr>
            <a:r>
              <a:rPr lang="ru-RU" sz="1600" b="1" dirty="0" smtClean="0"/>
              <a:t>Башенные краны   -  ребро опрокидывание проходит по центрам ходовых тележек;</a:t>
            </a:r>
          </a:p>
          <a:p>
            <a:pPr>
              <a:buNone/>
            </a:pPr>
            <a:r>
              <a:rPr lang="ru-RU" sz="1600" b="1" dirty="0" smtClean="0"/>
              <a:t>Пневмоколесные  – по осям колёс;</a:t>
            </a:r>
          </a:p>
          <a:p>
            <a:pPr>
              <a:buNone/>
            </a:pPr>
            <a:r>
              <a:rPr lang="ru-RU" sz="1600" b="1" dirty="0" smtClean="0"/>
              <a:t>Автомобильный    – по выносным опорам;</a:t>
            </a:r>
          </a:p>
          <a:p>
            <a:pPr>
              <a:buNone/>
            </a:pPr>
            <a:r>
              <a:rPr lang="ru-RU" sz="1600" b="1" dirty="0" smtClean="0"/>
              <a:t>Гусеничные             – по центру гусеничной ленты.</a:t>
            </a:r>
          </a:p>
          <a:p>
            <a:pPr>
              <a:buNone/>
            </a:pPr>
            <a:endParaRPr lang="ru-RU" sz="1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2. Сохранение устойчивости зависит от квалификации машиниста крана, он должен следить за массой груза, уклоном пути, силой ветра. Все движения должны быть плавными, без динамических нагрузок.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                                             	</a:t>
            </a:r>
            <a:r>
              <a:rPr lang="ru-RU" sz="1600" dirty="0" smtClean="0"/>
              <a:t>	</a:t>
            </a:r>
            <a:endParaRPr lang="ru-RU" sz="1600" b="1" dirty="0" smtClean="0"/>
          </a:p>
          <a:p>
            <a:pPr>
              <a:buNone/>
            </a:pPr>
            <a:r>
              <a:rPr lang="ru-RU" sz="1600" dirty="0" smtClean="0"/>
              <a:t>               </a:t>
            </a:r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Классификация  грузоподъемных  кранов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/>
              <a:t>По типу  ГЗО: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Крюковой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Грейферный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Магнитный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Клещевой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Контейнерный 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Штыревой</a:t>
            </a:r>
          </a:p>
          <a:p>
            <a:r>
              <a:rPr lang="ru-RU" sz="1800" b="1" dirty="0" err="1" smtClean="0">
                <a:solidFill>
                  <a:schemeClr val="accent6">
                    <a:lumMod val="50000"/>
                  </a:schemeClr>
                </a:solidFill>
              </a:rPr>
              <a:t>Кран-штабелёр</a:t>
            </a:r>
            <a:endParaRPr lang="ru-RU" sz="18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>
              <a:buNone/>
            </a:pPr>
            <a:endParaRPr lang="ru-RU" sz="2000" b="1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/>
              <a:t>По виду привода: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Механический (двигатели внутреннего сгорания)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Электрический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Гидравлический</a:t>
            </a:r>
          </a:p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Комбинированный</a:t>
            </a:r>
          </a:p>
          <a:p>
            <a:pPr>
              <a:buNone/>
            </a:pPr>
            <a:endParaRPr lang="ru-RU" sz="1800" dirty="0" smtClean="0"/>
          </a:p>
          <a:p>
            <a:pPr algn="ctr">
              <a:buNone/>
            </a:pPr>
            <a:r>
              <a:rPr lang="ru-RU" sz="2000" b="1" dirty="0" smtClean="0"/>
              <a:t>По  степени поворота:</a:t>
            </a:r>
          </a:p>
          <a:p>
            <a:pPr>
              <a:buFontTx/>
              <a:buChar char="-"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Полноповоротные</a:t>
            </a:r>
          </a:p>
          <a:p>
            <a:pPr>
              <a:buFontTx/>
              <a:buChar char="-"/>
            </a:pPr>
            <a:r>
              <a:rPr lang="ru-RU" sz="1800" b="1" dirty="0" err="1" smtClean="0">
                <a:solidFill>
                  <a:schemeClr val="accent6">
                    <a:lumMod val="50000"/>
                  </a:schemeClr>
                </a:solidFill>
              </a:rPr>
              <a:t>Неполноповоротоные</a:t>
            </a:r>
            <a:endParaRPr lang="ru-RU" sz="18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Неповоротные</a:t>
            </a:r>
          </a:p>
          <a:p>
            <a:pPr algn="ctr">
              <a:buNone/>
            </a:pPr>
            <a:endParaRPr lang="ru-RU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Классификация грузоподъемных кранов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По виду ходового устройства:</a:t>
            </a:r>
          </a:p>
          <a:p>
            <a:pPr>
              <a:buFontTx/>
              <a:buChar char="-"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Автомобильные</a:t>
            </a:r>
          </a:p>
          <a:p>
            <a:pPr>
              <a:buFontTx/>
              <a:buChar char="-"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На специальном шасси  автомобильного типа</a:t>
            </a:r>
          </a:p>
          <a:p>
            <a:pPr>
              <a:buFontTx/>
              <a:buChar char="-"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На колесном ходу</a:t>
            </a:r>
          </a:p>
          <a:p>
            <a:pPr>
              <a:buFontTx/>
              <a:buChar char="-"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На гусеничном ходу</a:t>
            </a:r>
          </a:p>
          <a:p>
            <a:pPr>
              <a:buFontTx/>
              <a:buChar char="-"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Пневмоколесные</a:t>
            </a:r>
          </a:p>
          <a:p>
            <a:pPr>
              <a:buFontTx/>
              <a:buChar char="-"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Железнодорожные</a:t>
            </a:r>
          </a:p>
          <a:p>
            <a:pPr>
              <a:buFontTx/>
              <a:buChar char="-"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Шагающие</a:t>
            </a:r>
          </a:p>
          <a:p>
            <a:pPr>
              <a:buFontTx/>
              <a:buChar char="-"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Плавучие</a:t>
            </a:r>
          </a:p>
          <a:p>
            <a:pPr algn="ctr">
              <a:buNone/>
            </a:pPr>
            <a:endParaRPr lang="ru-RU" sz="1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endParaRPr lang="ru-RU" sz="1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Назначение и общее устройство грузоподъемных кранов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/>
              <a:t>Назначение:</a:t>
            </a:r>
          </a:p>
          <a:p>
            <a:pPr>
              <a:buNone/>
            </a:pPr>
            <a:r>
              <a:rPr lang="ru-RU" sz="1800" dirty="0" smtClean="0"/>
              <a:t>      -   </a:t>
            </a:r>
            <a:r>
              <a:rPr lang="ru-RU" sz="1800" b="1" dirty="0" smtClean="0">
                <a:solidFill>
                  <a:srgbClr val="002060"/>
                </a:solidFill>
              </a:rPr>
              <a:t>Строительно-монтажные работы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       -  Монтажные работы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       -  Погрузочно-разгрузочные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       -  Обслуживание технологических процессов</a:t>
            </a:r>
          </a:p>
          <a:p>
            <a:pPr>
              <a:buNone/>
            </a:pPr>
            <a:endParaRPr lang="ru-RU" sz="1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/>
              <a:t>Общее устройство:</a:t>
            </a:r>
          </a:p>
          <a:p>
            <a:pPr>
              <a:buNone/>
            </a:pPr>
            <a:r>
              <a:rPr lang="ru-RU" sz="1800" b="1" i="1" dirty="0" smtClean="0"/>
              <a:t>1.   Металлоконструкция.</a:t>
            </a:r>
          </a:p>
          <a:p>
            <a:pPr>
              <a:buAutoNum type="arabicPeriod" startAt="2"/>
            </a:pPr>
            <a:r>
              <a:rPr lang="ru-RU" sz="1800" b="1" i="1" dirty="0" smtClean="0"/>
              <a:t>Механическое оборудование:</a:t>
            </a:r>
          </a:p>
          <a:p>
            <a:pPr>
              <a:buNone/>
            </a:pPr>
            <a:r>
              <a:rPr lang="ru-RU" sz="1800" dirty="0" smtClean="0"/>
              <a:t>  </a:t>
            </a:r>
          </a:p>
          <a:p>
            <a:pPr>
              <a:buNone/>
            </a:pPr>
            <a:r>
              <a:rPr lang="ru-RU" sz="1800" dirty="0" smtClean="0"/>
              <a:t>   - 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ГЗО (крюк, электромагнит, грейфер)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   - Тормоза и противоугонные устройства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   - Противовесы, балласты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   - Ходовые колеса, упоры, буфера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   - Лебедки, барабаны, блоки, стальные канаты</a:t>
            </a:r>
            <a:endParaRPr lang="ru-RU" sz="1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(продолжение «Общее устройство»)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800" b="1" i="1" dirty="0" smtClean="0"/>
              <a:t>3. Приборы и устройства безопасности.</a:t>
            </a:r>
          </a:p>
          <a:p>
            <a:pPr>
              <a:buNone/>
            </a:pPr>
            <a:r>
              <a:rPr lang="ru-RU" sz="1800" dirty="0" smtClean="0"/>
              <a:t> </a:t>
            </a:r>
            <a:r>
              <a:rPr lang="ru-RU" sz="1800" b="1" dirty="0" smtClean="0"/>
              <a:t>ПБ </a:t>
            </a:r>
            <a:r>
              <a:rPr lang="ru-RU" sz="1800" dirty="0" smtClean="0"/>
              <a:t>– </a:t>
            </a:r>
            <a:r>
              <a:rPr lang="ru-RU" sz="1800" b="1" dirty="0" smtClean="0">
                <a:solidFill>
                  <a:srgbClr val="FF0000"/>
                </a:solidFill>
              </a:rPr>
              <a:t>это техническое устройство электронного типа, служит для отключения механизмов в аварийных ситуации.</a:t>
            </a:r>
          </a:p>
          <a:p>
            <a:pPr>
              <a:buNone/>
            </a:pPr>
            <a:r>
              <a:rPr lang="ru-RU" sz="1800" b="1" dirty="0" smtClean="0"/>
              <a:t>УБ </a:t>
            </a:r>
            <a:r>
              <a:rPr lang="ru-RU" sz="1800" dirty="0" smtClean="0"/>
              <a:t>– </a:t>
            </a: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</a:rPr>
              <a:t>это техническое устройство механического, электрического, гидравлического типа для отключения  механизмов в аварийной  ситуации.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     К ним относят согласно ФНП:</a:t>
            </a:r>
          </a:p>
          <a:p>
            <a:pPr>
              <a:buNone/>
            </a:pPr>
            <a:r>
              <a:rPr lang="ru-RU" sz="1800" b="1" i="1" dirty="0" smtClean="0"/>
              <a:t>  Ограничители,</a:t>
            </a:r>
          </a:p>
          <a:p>
            <a:pPr>
              <a:buNone/>
            </a:pPr>
            <a:r>
              <a:rPr lang="ru-RU" sz="1800" b="1" i="1" dirty="0" smtClean="0"/>
              <a:t>  Указатели,</a:t>
            </a:r>
          </a:p>
          <a:p>
            <a:pPr>
              <a:buNone/>
            </a:pPr>
            <a:r>
              <a:rPr lang="ru-RU" sz="1800" b="1" i="1" dirty="0" smtClean="0"/>
              <a:t>  Регистраторы.</a:t>
            </a:r>
            <a:endParaRPr lang="ru-RU" sz="1800" b="1" i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800" b="1" i="1" dirty="0" smtClean="0"/>
              <a:t>4. Механизмы и аппараты управления.</a:t>
            </a:r>
          </a:p>
          <a:p>
            <a:pPr>
              <a:buFontTx/>
              <a:buChar char="-"/>
            </a:pPr>
            <a:r>
              <a:rPr lang="ru-RU" sz="1800" dirty="0" smtClean="0"/>
              <a:t>Пульты управления;</a:t>
            </a:r>
          </a:p>
          <a:p>
            <a:pPr>
              <a:buFontTx/>
              <a:buChar char="-"/>
            </a:pPr>
            <a:r>
              <a:rPr lang="ru-RU" sz="1800" dirty="0" smtClean="0"/>
              <a:t>Кнопочные посты.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b="1" i="1" dirty="0" smtClean="0"/>
              <a:t>5. Кабина управления.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b="1" i="1" dirty="0" smtClean="0"/>
              <a:t>6. Ограждения, галереи, площадки, лестницы.</a:t>
            </a:r>
          </a:p>
          <a:p>
            <a:pPr algn="ctr"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Тормоза ПС:</a:t>
            </a:r>
          </a:p>
          <a:p>
            <a:pPr>
              <a:buNone/>
            </a:pP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</a:rPr>
              <a:t>Ленточные</a:t>
            </a:r>
          </a:p>
          <a:p>
            <a:pPr>
              <a:buNone/>
            </a:pP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</a:rPr>
              <a:t>Колодочные</a:t>
            </a:r>
          </a:p>
          <a:p>
            <a:pPr>
              <a:buNone/>
            </a:pP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</a:rPr>
              <a:t>Дисковые</a:t>
            </a:r>
            <a:endParaRPr lang="ru-RU" sz="1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1070</TotalTime>
  <Words>4260</Words>
  <PresentationFormat>Экран (4:3)</PresentationFormat>
  <Paragraphs>710</Paragraphs>
  <Slides>58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Тема Office</vt:lpstr>
      <vt:lpstr>Основные сведения о грузоподъемных машинах</vt:lpstr>
      <vt:lpstr>Грузоподъемные машины</vt:lpstr>
      <vt:lpstr>Общие сведения о грузоподъемных  кранах</vt:lpstr>
      <vt:lpstr>Классификация грузоподъемных кранов</vt:lpstr>
      <vt:lpstr>Классификация  грузоподъемных кранов по конструктивному признаку:</vt:lpstr>
      <vt:lpstr>Классификация  грузоподъемных  кранов</vt:lpstr>
      <vt:lpstr>Классификация грузоподъемных кранов</vt:lpstr>
      <vt:lpstr>Назначение и общее устройство грузоподъемных кранов</vt:lpstr>
      <vt:lpstr>(продолжение «Общее устройство»)</vt:lpstr>
      <vt:lpstr>Основные параметры грузоподъемных кранов</vt:lpstr>
      <vt:lpstr>Основные параметры грузоподъемных кранов</vt:lpstr>
      <vt:lpstr>Основные параметры грузоподъемных кранов</vt:lpstr>
      <vt:lpstr>Основные параметры грузоподъемных кранов</vt:lpstr>
      <vt:lpstr>Стреловые краны самоходные ( Грузозахватный орган подвешен к стреле или тележке, перемещающейся по стреле)</vt:lpstr>
      <vt:lpstr>Автомобильные краны </vt:lpstr>
      <vt:lpstr>Слайд 16</vt:lpstr>
      <vt:lpstr>Слайд 17</vt:lpstr>
      <vt:lpstr>Грузовысотные характеристики автомобильного крана</vt:lpstr>
      <vt:lpstr>Гусеничный и пневмоколесный краны</vt:lpstr>
      <vt:lpstr>Слайд 20</vt:lpstr>
      <vt:lpstr>Башенные краны</vt:lpstr>
      <vt:lpstr>Башенные краны</vt:lpstr>
      <vt:lpstr>Башенные краны</vt:lpstr>
      <vt:lpstr>Индексация башенных кранов</vt:lpstr>
      <vt:lpstr>Козловые и мостовые краны</vt:lpstr>
      <vt:lpstr>Мостовые краны</vt:lpstr>
      <vt:lpstr>Мостовые краны</vt:lpstr>
      <vt:lpstr>Козловые краны</vt:lpstr>
      <vt:lpstr>Порта́льный кра́н   полноповоротный стреловой кран, поворотная часть которого установлена на портале, передвигающемся по рельсам, проложенным на земле или эстакаде[1]. </vt:lpstr>
      <vt:lpstr>Другие грузоподъемные краны.</vt:lpstr>
      <vt:lpstr>Слайд 31</vt:lpstr>
      <vt:lpstr>Приборы и устройства безопасности, устанавливаемые на ПС</vt:lpstr>
      <vt:lpstr>Приборы и устройства безопасности, устанавливаемые на ПС</vt:lpstr>
      <vt:lpstr>Слайд 34</vt:lpstr>
      <vt:lpstr>Канаты стальные</vt:lpstr>
      <vt:lpstr>Слайд 36</vt:lpstr>
      <vt:lpstr>Канаты  грузоподъемных  кранов </vt:lpstr>
      <vt:lpstr>Канаты  грузоподъемных  кранов (классификация)</vt:lpstr>
      <vt:lpstr>Канаты  грузоподъемных  кранов (классификация)</vt:lpstr>
      <vt:lpstr>Канаты  грузоподъемных  кранов (классификация)</vt:lpstr>
      <vt:lpstr>Канаты  грузоподъемных  кранов (классификация)</vt:lpstr>
      <vt:lpstr>Канаты  грузоподъемных  кранов (Требования ФНиП ПБ ОПО  с ПС )</vt:lpstr>
      <vt:lpstr>  НОРМЫ БРАКОВКИ СТАЛЬНЫХ КАНАТОВ ПОДЪЕМНЫХ СООРУЖЕНИЙ</vt:lpstr>
      <vt:lpstr> НОРМЫ БРАКОВКИ СТАЛЬНЫХ КАНАТОВ ПОДЪЕМНЫХ СООРУЖЕНИЙ</vt:lpstr>
      <vt:lpstr>Крюковые подвески кранов</vt:lpstr>
      <vt:lpstr>Крюк</vt:lpstr>
      <vt:lpstr> НОРМЫ БРАКОВКИ ЭЛЕМЕНТОВ ПОДЪЕМНЫХ СООРУЖЕНИЙ</vt:lpstr>
      <vt:lpstr>Грузоподъемные электромагниты применяют в качестве грузозахватных приспособлений  при разгрузке, погрузке и транспортировке изделий из ферромагнитных материалов  (чугуна, магнитопроводящеий стали), которые представляют собой сплавы,  обладающие высокой магнитной проницаемостью и малым сопротивлением магнитному потоку.</vt:lpstr>
      <vt:lpstr>Грейфер—  грузозахватное приспособление грузоподъёмных кранов,  погрузчиков и монорельсовых тележек для сыпучих материалов, скрапа и стружки,  крупнокусковых каменных и волокнистых материалов, а также длинномерных лесоматериалов.</vt:lpstr>
      <vt:lpstr>Рельсовый крановый путь</vt:lpstr>
      <vt:lpstr>Рельсовый крановый путь</vt:lpstr>
      <vt:lpstr>Защитное заземление крана</vt:lpstr>
      <vt:lpstr>Техническое освидетельствование ПС</vt:lpstr>
      <vt:lpstr>Техническое освидетельствование ПС</vt:lpstr>
      <vt:lpstr>Техническое освидетельствование ПС</vt:lpstr>
      <vt:lpstr>Техническое освидетельствование ПС</vt:lpstr>
      <vt:lpstr>Устойчивость стреловых грузоподъемных кранов.</vt:lpstr>
      <vt:lpstr>Устойчивость стреловых грузоподъемных кранов.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сведения о грузоподъемных машинах</dc:title>
  <cp:lastModifiedBy>Admin</cp:lastModifiedBy>
  <cp:revision>170</cp:revision>
  <dcterms:modified xsi:type="dcterms:W3CDTF">2017-03-14T04:19:42Z</dcterms:modified>
</cp:coreProperties>
</file>