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4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981A67-C673-4FF3-9553-9C4A385DDB38}" type="datetimeFigureOut">
              <a:rPr lang="ru-RU" smtClean="0"/>
              <a:t>27.11.2014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A7F767-E0FC-4C87-8E37-927D32974F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0709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6A846-5C54-489D-B67F-CF66C55DB165}" type="datetimeFigureOut">
              <a:rPr lang="ru-RU" smtClean="0"/>
              <a:t>27.11.2014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AD4E8-8466-4833-AAFE-961957F0771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>
    <p:cut/>
    <p:sndAc>
      <p:stSnd>
        <p:snd r:embed="rId1" name="camera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6A846-5C54-489D-B67F-CF66C55DB165}" type="datetimeFigureOut">
              <a:rPr lang="ru-RU" smtClean="0"/>
              <a:t>27.11.2014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AD4E8-8466-4833-AAFE-961957F077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cut/>
    <p:sndAc>
      <p:stSnd>
        <p:snd r:embed="rId1" name="camera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6A846-5C54-489D-B67F-CF66C55DB165}" type="datetimeFigureOut">
              <a:rPr lang="ru-RU" smtClean="0"/>
              <a:t>27.11.2014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AD4E8-8466-4833-AAFE-961957F077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cut/>
    <p:sndAc>
      <p:stSnd>
        <p:snd r:embed="rId1" name="camera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6A846-5C54-489D-B67F-CF66C55DB165}" type="datetimeFigureOut">
              <a:rPr lang="ru-RU" smtClean="0"/>
              <a:t>27.11.2014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AD4E8-8466-4833-AAFE-961957F077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cut/>
    <p:sndAc>
      <p:stSnd>
        <p:snd r:embed="rId1" name="camera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6A846-5C54-489D-B67F-CF66C55DB165}" type="datetimeFigureOut">
              <a:rPr lang="ru-RU" smtClean="0"/>
              <a:t>27.11.2014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0BCAD4E8-8466-4833-AAFE-961957F0771B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ut/>
    <p:sndAc>
      <p:stSnd>
        <p:snd r:embed="rId1" name="camera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6A846-5C54-489D-B67F-CF66C55DB165}" type="datetimeFigureOut">
              <a:rPr lang="ru-RU" smtClean="0"/>
              <a:t>27.11.2014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AD4E8-8466-4833-AAFE-961957F077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cut/>
    <p:sndAc>
      <p:stSnd>
        <p:snd r:embed="rId1" name="camera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6A846-5C54-489D-B67F-CF66C55DB165}" type="datetimeFigureOut">
              <a:rPr lang="ru-RU" smtClean="0"/>
              <a:t>27.11.2014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AD4E8-8466-4833-AAFE-961957F077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cut/>
    <p:sndAc>
      <p:stSnd>
        <p:snd r:embed="rId1" name="camera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6A846-5C54-489D-B67F-CF66C55DB165}" type="datetimeFigureOut">
              <a:rPr lang="ru-RU" smtClean="0"/>
              <a:t>27.11.2014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AD4E8-8466-4833-AAFE-961957F077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cut/>
    <p:sndAc>
      <p:stSnd>
        <p:snd r:embed="rId1" name="camera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6A846-5C54-489D-B67F-CF66C55DB165}" type="datetimeFigureOut">
              <a:rPr lang="ru-RU" smtClean="0"/>
              <a:t>27.11.2014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AD4E8-8466-4833-AAFE-961957F077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cut/>
    <p:sndAc>
      <p:stSnd>
        <p:snd r:embed="rId1" name="camera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6A846-5C54-489D-B67F-CF66C55DB165}" type="datetimeFigureOut">
              <a:rPr lang="ru-RU" smtClean="0"/>
              <a:t>27.11.2014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AD4E8-8466-4833-AAFE-961957F077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cut/>
    <p:sndAc>
      <p:stSnd>
        <p:snd r:embed="rId1" name="camera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6A846-5C54-489D-B67F-CF66C55DB165}" type="datetimeFigureOut">
              <a:rPr lang="ru-RU" smtClean="0"/>
              <a:t>27.11.2014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AD4E8-8466-4833-AAFE-961957F077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cut/>
    <p:sndAc>
      <p:stSnd>
        <p:snd r:embed="rId1" name="camera.wav"/>
      </p:stSnd>
    </p:sndAc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376A846-5C54-489D-B67F-CF66C55DB165}" type="datetimeFigureOut">
              <a:rPr lang="ru-RU" smtClean="0"/>
              <a:t>27.11.2014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BCAD4E8-8466-4833-AAFE-961957F0771B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cut/>
    <p:sndAc>
      <p:stSnd>
        <p:snd r:embed="rId13" name="camera.wav"/>
      </p:stSnd>
    </p:sndAc>
  </p:transition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4"/>
            <a:ext cx="7772400" cy="3888432"/>
          </a:xfrm>
        </p:spPr>
        <p:txBody>
          <a:bodyPr>
            <a:noAutofit/>
          </a:bodyPr>
          <a:lstStyle/>
          <a:p>
            <a:r>
              <a:rPr lang="ru-RU" sz="72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Рисуем череп</a:t>
            </a:r>
            <a:br>
              <a:rPr lang="ru-RU" sz="72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канону художников древней Греции</a:t>
            </a:r>
            <a:endParaRPr lang="ru-RU" sz="3600" b="1" i="1" dirty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797152"/>
            <a:ext cx="6400800" cy="1872208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Альбом расположить вертикально, карандаши наточить остро,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Ластик очистить от старого грифеля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ut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95536" y="404664"/>
            <a:ext cx="4032448" cy="5865515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Усиливаем</a:t>
            </a:r>
          </a:p>
          <a:p>
            <a:r>
              <a:rPr lang="ru-RU" sz="48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тени </a:t>
            </a:r>
          </a:p>
          <a:p>
            <a:r>
              <a:rPr lang="ru-RU" sz="48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тёмной </a:t>
            </a:r>
          </a:p>
          <a:p>
            <a:r>
              <a:rPr lang="ru-RU" sz="48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пастелью.</a:t>
            </a:r>
            <a:endParaRPr lang="ru-RU" sz="3600" b="1" i="1" dirty="0" smtClean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solidFill>
                <a:schemeClr val="bg2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5274" y="404664"/>
            <a:ext cx="4180498" cy="6120680"/>
          </a:xfrm>
        </p:spPr>
      </p:pic>
    </p:spTree>
  </p:cSld>
  <p:clrMapOvr>
    <a:masterClrMapping/>
  </p:clrMapOvr>
  <p:transition>
    <p:cut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51520" y="404664"/>
            <a:ext cx="4464496" cy="5976664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забываем </a:t>
            </a:r>
          </a:p>
          <a:p>
            <a:r>
              <a:rPr lang="ru-RU" sz="48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 </a:t>
            </a:r>
          </a:p>
          <a:p>
            <a:r>
              <a:rPr lang="ru-RU" sz="48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рефлексы</a:t>
            </a:r>
          </a:p>
          <a:p>
            <a:r>
              <a:rPr lang="ru-RU" sz="4800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-основы в изображении воздушного пространства.</a:t>
            </a:r>
            <a:endParaRPr lang="ru-RU" sz="3600" b="1" i="1" dirty="0" smtClean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800" b="1" dirty="0" smtClean="0">
              <a:solidFill>
                <a:schemeClr val="bg2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336" y="391592"/>
            <a:ext cx="4189427" cy="6133752"/>
          </a:xfrm>
        </p:spPr>
      </p:pic>
    </p:spTree>
  </p:cSld>
  <p:clrMapOvr>
    <a:masterClrMapping/>
  </p:clrMapOvr>
  <p:transition>
    <p:cut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95536" y="188640"/>
            <a:ext cx="5328592" cy="6669360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Желаю </a:t>
            </a:r>
          </a:p>
          <a:p>
            <a:r>
              <a:rPr lang="ru-RU" sz="4800" b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удачной </a:t>
            </a:r>
          </a:p>
          <a:p>
            <a:r>
              <a:rPr lang="ru-RU" sz="4800" b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графики</a:t>
            </a:r>
            <a:r>
              <a:rPr lang="ru-RU" sz="48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i="1" dirty="0" smtClean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800" b="1" dirty="0" smtClean="0">
              <a:solidFill>
                <a:schemeClr val="bg2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916832"/>
            <a:ext cx="5219733" cy="4227984"/>
          </a:xfrm>
          <a:prstGeom prst="rect">
            <a:avLst/>
          </a:prstGeom>
        </p:spPr>
      </p:pic>
    </p:spTree>
  </p:cSld>
  <p:clrMapOvr>
    <a:masterClrMapping/>
  </p:clrMapOvr>
  <p:transition>
    <p:cut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4464496" cy="6583362"/>
          </a:xfrm>
        </p:spPr>
        <p:txBody>
          <a:bodyPr>
            <a:normAutofit fontScale="90000"/>
          </a:bodyPr>
          <a:lstStyle/>
          <a:p>
            <a:pPr algn="l"/>
            <a:r>
              <a:rPr lang="ru-RU" sz="5300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1 - Провести вертикальную ось.</a:t>
            </a:r>
            <a:br>
              <a:rPr lang="ru-RU" sz="5300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5300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2 – Сделать засечки</a:t>
            </a:r>
            <a:r>
              <a:rPr lang="ru-RU" sz="4000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: </a:t>
            </a:r>
            <a:br>
              <a:rPr lang="ru-RU" sz="4000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а) </a:t>
            </a:r>
            <a:r>
              <a:rPr lang="ru-RU" sz="3600" i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вверху – макушка,</a:t>
            </a:r>
            <a:br>
              <a:rPr lang="ru-RU" sz="3600" i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600" i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б) в середине – линия глазниц,</a:t>
            </a:r>
            <a:br>
              <a:rPr lang="ru-RU" sz="3600" i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600" i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в) ниже – подбородок.</a:t>
            </a:r>
            <a:br>
              <a:rPr lang="ru-RU" sz="3600" i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3600" i="1" dirty="0">
              <a:solidFill>
                <a:schemeClr val="bg2">
                  <a:lumMod val="20000"/>
                  <a:lumOff val="8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96094"/>
            <a:ext cx="4172162" cy="6106690"/>
          </a:xfrm>
        </p:spPr>
      </p:pic>
    </p:spTree>
  </p:cSld>
  <p:clrMapOvr>
    <a:masterClrMapping/>
  </p:clrMapOvr>
  <p:transition>
    <p:cut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51520" y="476672"/>
            <a:ext cx="4536504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1 - Провести линию глаз</a:t>
            </a:r>
            <a:endParaRPr lang="ru-RU" sz="4000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- ровно </a:t>
            </a:r>
          </a:p>
          <a:p>
            <a:r>
              <a:rPr lang="ru-RU" sz="3600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по середине</a:t>
            </a:r>
          </a:p>
          <a:p>
            <a:r>
              <a:rPr lang="ru-RU" sz="3600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между</a:t>
            </a:r>
          </a:p>
          <a:p>
            <a:r>
              <a:rPr lang="ru-RU" sz="3600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макушкой</a:t>
            </a:r>
          </a:p>
          <a:p>
            <a:r>
              <a:rPr lang="ru-RU" sz="3600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и подбородком</a:t>
            </a:r>
            <a:r>
              <a:rPr lang="ru-RU" sz="36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endParaRPr lang="ru-RU" sz="3600" b="1" dirty="0" smtClean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 smtClean="0">
                <a:solidFill>
                  <a:schemeClr val="bg2">
                    <a:lumMod val="40000"/>
                    <a:lumOff val="6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Линия бровей </a:t>
            </a:r>
          </a:p>
          <a:p>
            <a:r>
              <a:rPr lang="ru-RU" sz="3600" b="1" dirty="0" smtClean="0">
                <a:solidFill>
                  <a:schemeClr val="bg2">
                    <a:lumMod val="40000"/>
                    <a:lumOff val="6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Выше.</a:t>
            </a:r>
            <a:r>
              <a:rPr lang="ru-RU" sz="3600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04663"/>
            <a:ext cx="4197560" cy="6145659"/>
          </a:xfrm>
        </p:spPr>
      </p:pic>
    </p:spTree>
  </p:cSld>
  <p:clrMapOvr>
    <a:masterClrMapping/>
  </p:clrMapOvr>
  <p:transition>
    <p:cut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772816"/>
            <a:ext cx="4464496" cy="4320480"/>
          </a:xfrm>
        </p:spPr>
        <p:txBody>
          <a:bodyPr>
            <a:normAutofit fontScale="90000"/>
          </a:bodyPr>
          <a:lstStyle/>
          <a:p>
            <a:pPr algn="l"/>
            <a:r>
              <a:rPr lang="ru-RU" sz="5300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1 – Наметить абрис глазниц</a:t>
            </a:r>
            <a:br>
              <a:rPr lang="ru-RU" sz="5300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5300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и челюстей.</a:t>
            </a:r>
            <a:r>
              <a:rPr lang="ru-RU" sz="4000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600" i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Линии карандашом ТМ – проводим тонко, ластиком не пользуемся»</a:t>
            </a:r>
            <a:r>
              <a:rPr lang="ru-RU" sz="3600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3600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700" i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Мы не ошибаемся, а просто так видим</a:t>
            </a:r>
            <a:br>
              <a:rPr lang="ru-RU" sz="2700" i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600" i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i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3600" i="1" dirty="0">
              <a:solidFill>
                <a:schemeClr val="bg1">
                  <a:lumMod val="95000"/>
                  <a:lumOff val="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404664"/>
            <a:ext cx="4225031" cy="6184074"/>
          </a:xfrm>
        </p:spPr>
      </p:pic>
    </p:spTree>
  </p:cSld>
  <p:clrMapOvr>
    <a:masterClrMapping/>
  </p:clrMapOvr>
  <p:transition>
    <p:cut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mph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" grpId="3"/>
      <p:bldP spid="2" grpId="4"/>
      <p:bldP spid="2" grpId="5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692696"/>
            <a:ext cx="4248472" cy="5544616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Наметить абрис черепной коробки и лобных бугров.</a:t>
            </a:r>
            <a:r>
              <a:rPr lang="ru-RU" sz="4000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27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632" y="384199"/>
            <a:ext cx="4097308" cy="5997129"/>
          </a:xfrm>
        </p:spPr>
      </p:pic>
    </p:spTree>
  </p:cSld>
  <p:clrMapOvr>
    <a:masterClrMapping/>
  </p:clrMapOvr>
  <p:transition>
    <p:cut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51520" y="476672"/>
            <a:ext cx="4320480" cy="6381328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Намечаем тональные градации</a:t>
            </a:r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600" dirty="0" smtClean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b="1" i="1" dirty="0" smtClean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- Уясните для себя возникающий объём черепа.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022" y="332656"/>
            <a:ext cx="4230917" cy="6192688"/>
          </a:xfrm>
        </p:spPr>
      </p:pic>
    </p:spTree>
  </p:cSld>
  <p:clrMapOvr>
    <a:masterClrMapping/>
  </p:clrMapOvr>
  <p:transition>
    <p:cut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23528" y="692696"/>
            <a:ext cx="4464496" cy="5865515"/>
          </a:xfrm>
        </p:spPr>
        <p:txBody>
          <a:bodyPr>
            <a:normAutofit fontScale="77500" lnSpcReduction="20000"/>
          </a:bodyPr>
          <a:lstStyle/>
          <a:p>
            <a:r>
              <a:rPr lang="ru-RU" sz="6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Добавляем в тональное решение рисунка полутени.</a:t>
            </a:r>
            <a:endParaRPr lang="ru-RU" sz="6200" dirty="0" smtClean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0000"/>
              </a:lnSpc>
            </a:pPr>
            <a:endParaRPr lang="ru-RU" sz="3600" b="1" dirty="0" smtClean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0000"/>
              </a:lnSpc>
            </a:pPr>
            <a:r>
              <a:rPr lang="ru-RU" sz="3600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Уточняем </a:t>
            </a:r>
          </a:p>
          <a:p>
            <a:pPr>
              <a:lnSpc>
                <a:spcPct val="110000"/>
              </a:lnSpc>
            </a:pPr>
            <a:r>
              <a:rPr lang="ru-RU" sz="3600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Конструкцию и построение</a:t>
            </a:r>
          </a:p>
          <a:p>
            <a:pPr>
              <a:lnSpc>
                <a:spcPct val="110000"/>
              </a:lnSpc>
            </a:pPr>
            <a:r>
              <a:rPr lang="ru-RU" sz="3600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черепа.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 smtClean="0"/>
          </a:p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216" y="332656"/>
            <a:ext cx="4132523" cy="6048672"/>
          </a:xfrm>
        </p:spPr>
      </p:pic>
    </p:spTree>
  </p:cSld>
  <p:clrMapOvr>
    <a:masterClrMapping/>
  </p:clrMapOvr>
  <p:transition>
    <p:cut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79512" y="260648"/>
            <a:ext cx="4546848" cy="6597352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Вводим тень </a:t>
            </a:r>
          </a:p>
          <a:p>
            <a:r>
              <a:rPr lang="ru-RU" sz="48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плоскость рисунка.</a:t>
            </a:r>
            <a:endParaRPr lang="ru-RU" sz="4800" dirty="0" smtClean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забываем о падающей тени.</a:t>
            </a:r>
            <a:r>
              <a:rPr lang="ru-RU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5912" y="281732"/>
            <a:ext cx="4264463" cy="6243612"/>
          </a:xfrm>
        </p:spPr>
      </p:pic>
    </p:spTree>
  </p:cSld>
  <p:clrMapOvr>
    <a:masterClrMapping/>
  </p:clrMapOvr>
  <p:transition>
    <p:cut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332656"/>
            <a:ext cx="4474840" cy="5793507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Пастелью накладываем цветовую тональность.</a:t>
            </a:r>
          </a:p>
          <a:p>
            <a:r>
              <a:rPr lang="ru-RU" sz="3600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Карандашный рисунок </a:t>
            </a:r>
          </a:p>
          <a:p>
            <a:r>
              <a:rPr lang="ru-RU" sz="3600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оставляем</a:t>
            </a:r>
          </a:p>
          <a:p>
            <a:r>
              <a:rPr lang="ru-RU" sz="3600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видимым.</a:t>
            </a:r>
            <a:endParaRPr lang="ru-RU" sz="3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112" y="348804"/>
            <a:ext cx="4218652" cy="6176540"/>
          </a:xfrm>
        </p:spPr>
      </p:pic>
    </p:spTree>
  </p:cSld>
  <p:clrMapOvr>
    <a:masterClrMapping/>
  </p:clrMapOvr>
  <p:transition>
    <p:cut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424</TotalTime>
  <Words>110</Words>
  <Application>Microsoft Office PowerPoint</Application>
  <PresentationFormat>Экран (4:3)</PresentationFormat>
  <Paragraphs>42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Апекс</vt:lpstr>
      <vt:lpstr>Рисуем череп по канону художников древней Греции</vt:lpstr>
      <vt:lpstr>1 - Провести вертикальную ось. 2 – Сделать засечки:  а) вверху – макушка, б) в середине – линия глазниц, в) ниже – подбородок. </vt:lpstr>
      <vt:lpstr>Презентация PowerPoint</vt:lpstr>
      <vt:lpstr>1 – Наметить абрис глазниц и челюстей. «Линии карандашом ТМ – проводим тонко, ластиком не пользуемся».  Мы не ошибаемся, а просто так видим   </vt:lpstr>
      <vt:lpstr>Наметить абрис черепной коробки и лобных бугров.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Конструкция лица  по канону древней Греции</dc:title>
  <dc:creator>ИНЕА</dc:creator>
  <cp:lastModifiedBy>Куприенко</cp:lastModifiedBy>
  <cp:revision>74</cp:revision>
  <dcterms:created xsi:type="dcterms:W3CDTF">2012-09-09T04:38:36Z</dcterms:created>
  <dcterms:modified xsi:type="dcterms:W3CDTF">2014-11-27T08:40:38Z</dcterms:modified>
</cp:coreProperties>
</file>